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7.xml" ContentType="application/vnd.openxmlformats-officedocument.presentationml.tag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tags/tag8.xml" ContentType="application/vnd.openxmlformats-officedocument.presentationml.tag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10"/>
  </p:notesMasterIdLst>
  <p:sldIdLst>
    <p:sldId id="304" r:id="rId5"/>
    <p:sldId id="303" r:id="rId6"/>
    <p:sldId id="302" r:id="rId7"/>
    <p:sldId id="301" r:id="rId8"/>
    <p:sldId id="300" r:id="rId9"/>
  </p:sldIdLst>
  <p:sldSz cx="14630400" cy="8229600"/>
  <p:notesSz cx="6794500" cy="9931400"/>
  <p:custDataLst>
    <p:tags r:id="rId11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807269-03C2-4665-B3AF-12AF4B24A376}" v="340" dt="2019-06-19T10:44:09.9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8" y="4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19.06.2019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19.06.2019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19.06.2019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19.06.2019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19.06.2019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19.06.2019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19.06.2019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19.06.2019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19.06.2019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19.06.2019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19.06.2019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19.06.2019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19.06.2019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19.06.2019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19.06.2019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chart" Target="../charts/chart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chart" Target="../charts/chart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300" dirty="0"/>
                <a:t>Fremdrift: </a:t>
              </a:r>
            </a:p>
            <a:p>
              <a:pPr marL="177800" indent="-177800"/>
              <a:endParaRPr lang="nb-NO" sz="1300" dirty="0"/>
            </a:p>
            <a:p>
              <a:pPr marL="177800" indent="-177800"/>
              <a:r>
                <a:rPr lang="nb-NO" sz="1300" dirty="0"/>
                <a:t>Status:</a:t>
              </a:r>
            </a:p>
            <a:p>
              <a:r>
                <a:rPr lang="nb-NO" sz="1300" b="0" dirty="0"/>
                <a:t>Prosjektet har den siste tiden jobbet med å bemanne delprosjektene innkjøp og brukerstøtte.</a:t>
              </a:r>
            </a:p>
            <a:p>
              <a:r>
                <a:rPr lang="nb-NO" sz="1300" b="0" dirty="0"/>
                <a:t>Bemanning av disse delprosjektene har vært vanskelig da vi har etterspurt 40% av et årsverk fra enhetene. Delprosjektlederne og -deltakerne har også brukt tid på å frigjøre seg fra arbeidsoppgaver for å kunne delta.</a:t>
              </a:r>
            </a:p>
            <a:p>
              <a:endParaRPr lang="nb-NO" sz="1300" b="0" dirty="0"/>
            </a:p>
            <a:p>
              <a:r>
                <a:rPr lang="nb-NO" sz="1300" b="0" dirty="0"/>
                <a:t>Ønsket bemanning er på plass for delprosjektene.</a:t>
              </a:r>
            </a:p>
            <a:p>
              <a:endParaRPr lang="en-US" sz="1300" b="0" dirty="0"/>
            </a:p>
            <a:p>
              <a:r>
                <a:rPr lang="en-US" sz="1300" b="0" dirty="0"/>
                <a:t>Autopilot </a:t>
              </a:r>
              <a:r>
                <a:rPr lang="en-US" sz="1300" b="0" dirty="0" err="1"/>
                <a:t>i</a:t>
              </a:r>
              <a:r>
                <a:rPr lang="en-US" sz="1300" b="0" dirty="0"/>
                <a:t> drift av </a:t>
              </a:r>
              <a:r>
                <a:rPr lang="en-US" sz="1300" b="0" dirty="0" err="1"/>
                <a:t>arbeidsstasjoner</a:t>
              </a:r>
              <a:r>
                <a:rPr lang="en-US" sz="1300" b="0" dirty="0"/>
                <a:t> </a:t>
              </a:r>
              <a:r>
                <a:rPr lang="en-US" sz="1300" b="0" dirty="0" err="1"/>
                <a:t>involverer</a:t>
              </a:r>
              <a:r>
                <a:rPr lang="en-US" sz="1300" b="0" dirty="0"/>
                <a:t> </a:t>
              </a:r>
              <a:r>
                <a:rPr lang="en-US" sz="1300" b="0" dirty="0" err="1"/>
                <a:t>Lokal</a:t>
              </a:r>
              <a:r>
                <a:rPr lang="en-US" sz="1300" b="0" dirty="0"/>
                <a:t> IT </a:t>
              </a:r>
              <a:r>
                <a:rPr lang="en-US" sz="1300" b="0" dirty="0" err="1"/>
                <a:t>gjennom</a:t>
              </a:r>
              <a:r>
                <a:rPr lang="en-US" sz="1300" b="0" dirty="0"/>
                <a:t> </a:t>
              </a:r>
              <a:r>
                <a:rPr lang="en-US" sz="1300" b="0" dirty="0" err="1"/>
                <a:t>flere</a:t>
              </a:r>
              <a:r>
                <a:rPr lang="en-US" sz="1300" b="0" dirty="0"/>
                <a:t> </a:t>
              </a:r>
              <a:r>
                <a:rPr lang="en-US" sz="1300" b="0" dirty="0" err="1"/>
                <a:t>workshoper</a:t>
              </a:r>
              <a:r>
                <a:rPr lang="en-US" sz="1300" b="0" dirty="0"/>
                <a:t> med </a:t>
              </a:r>
              <a:r>
                <a:rPr lang="en-US" sz="1300" b="0" dirty="0" err="1"/>
                <a:t>stor</a:t>
              </a:r>
              <a:r>
                <a:rPr lang="en-US" sz="1300" b="0" dirty="0"/>
                <a:t> </a:t>
              </a:r>
              <a:r>
                <a:rPr lang="en-US" sz="1300" b="0" dirty="0" err="1"/>
                <a:t>suksess</a:t>
              </a:r>
              <a:r>
                <a:rPr lang="en-US" sz="1300" b="0" dirty="0"/>
                <a:t>.</a:t>
              </a:r>
              <a:endParaRPr lang="nb-NO" sz="1300" b="0" dirty="0"/>
            </a:p>
            <a:p>
              <a:endParaRPr lang="nb-NO" sz="1300" dirty="0"/>
            </a:p>
            <a:p>
              <a:r>
                <a:rPr lang="nb-NO" sz="1300" dirty="0"/>
                <a:t>Aktiviteter i nærmeste fremtid:</a:t>
              </a:r>
            </a:p>
            <a:p>
              <a:r>
                <a:rPr lang="nb-NO" sz="1300" b="0" dirty="0"/>
                <a:t>Planlagte vedtak mai: Prosjektmandat og delprosjektbeskrivelser. </a:t>
              </a:r>
            </a:p>
            <a:p>
              <a:endParaRPr lang="nb-NO" sz="1300" b="0" dirty="0"/>
            </a:p>
            <a:p>
              <a:r>
                <a:rPr lang="nb-NO" sz="1300" b="0" dirty="0"/>
                <a:t>Planlagt vedtak i juni: Samlet tidsplan for prosjektet i fase 2, med detaljerte planer i delprosjektene. Kommunikasjonsaktiviteter for høsten 2019.</a:t>
              </a:r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dirty="0"/>
                <a:t>Avhengigheter: </a:t>
              </a:r>
            </a:p>
            <a:p>
              <a:endParaRPr lang="nb-NO" dirty="0"/>
            </a:p>
            <a:p>
              <a:r>
                <a:rPr lang="nb-NO" dirty="0"/>
                <a:t>Status</a:t>
              </a:r>
              <a:r>
                <a:rPr lang="nb-NO" b="0" dirty="0"/>
                <a:t>:</a:t>
              </a:r>
            </a:p>
            <a:p>
              <a:r>
                <a:rPr lang="nb-NO" b="0" dirty="0"/>
                <a:t>Delprosjektet brukerstøtte har avhengigheter til andre aktiviteter/prosjekter: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Tjenestekatalog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Utstyrsdatabase / CMDB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Erstatte dagens ticketingsystem (RT) med et mer moderne system (</a:t>
              </a:r>
              <a:r>
                <a:rPr lang="nb-NO" b="0" dirty="0" err="1"/>
                <a:t>TOPdesk</a:t>
              </a:r>
              <a:r>
                <a:rPr lang="nb-NO" b="0" dirty="0"/>
                <a:t>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r>
                <a:rPr lang="nb-NO" b="0" dirty="0"/>
                <a:t>Delprosjektet innkjøp har avhengigheter til nytt bestillings- og fakturasystem og evt. avtale om avhending av utstyr. </a:t>
              </a:r>
            </a:p>
            <a:p>
              <a:endParaRPr lang="nb-NO" b="0" dirty="0"/>
            </a:p>
            <a:p>
              <a:r>
                <a:rPr lang="nb-NO" dirty="0"/>
                <a:t>Behov for avklaringer: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Prosjektet har avklart at delprosjektet brukerstøtte ikke involveres i arbeidet med tjenestekatalog.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CMDB-prosjektet er satt på hold grunnet ressurssituasjon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b="0" dirty="0"/>
                <a:t>Moderne ticketingsystem (TOPdesk) vil kunne gi tjenestekatalog, kunnskaps- og utstyrsbase (CMDB), samt være et system som setter brukere i stand til bedre å kunne hjelpe seg selv (</a:t>
              </a:r>
              <a:r>
                <a:rPr lang="nb-NO" b="0" dirty="0" err="1"/>
                <a:t>brukernært</a:t>
              </a:r>
              <a:r>
                <a:rPr lang="nb-NO" b="0" dirty="0"/>
                <a:t>).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19.06.2019 – samlet for mai og juni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r>
              <a:rPr lang="nb-NO" sz="1400" b="0" dirty="0"/>
              <a:t>Ønske om utvidet levetid for prosjektet til ut 2020.</a:t>
            </a:r>
          </a:p>
          <a:p>
            <a:pPr lvl="0"/>
            <a:endParaRPr lang="nb-NO" sz="1400" b="0" dirty="0"/>
          </a:p>
          <a:p>
            <a:pPr lvl="0"/>
            <a:r>
              <a:rPr lang="nb-NO" sz="1400" b="0" dirty="0"/>
              <a:t>TOPdesk har en større anskaffelseskostnad (lisens og konsulenter), samt interne implementeringskostnader. </a:t>
            </a:r>
          </a:p>
          <a:p>
            <a:pPr lvl="0"/>
            <a:endParaRPr lang="nb-NO" sz="1400" b="0" dirty="0"/>
          </a:p>
          <a:p>
            <a:pPr lvl="0"/>
            <a:r>
              <a:rPr lang="nb-NO" sz="1400" b="0" dirty="0"/>
              <a:t>Videre vil TOPdesk ha en årlig lisenskostnad og lisenskostnad. </a:t>
            </a:r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pPr lvl="0"/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300" dirty="0"/>
              <a:t>Risiko: Topp 3</a:t>
            </a:r>
          </a:p>
          <a:p>
            <a:endParaRPr lang="nb-NO" sz="1300" dirty="0"/>
          </a:p>
          <a:p>
            <a:r>
              <a:rPr lang="nb-NO" sz="1300" dirty="0"/>
              <a:t>Risiko for ikke å nå milepælene:</a:t>
            </a:r>
          </a:p>
          <a:p>
            <a:r>
              <a:rPr lang="nb-NO" sz="1300" b="0" dirty="0"/>
              <a:t>Det å ikke få utvidet prosjektets tidsramme</a:t>
            </a:r>
          </a:p>
          <a:p>
            <a:r>
              <a:rPr lang="nb-NO" sz="1300" b="0" dirty="0"/>
              <a:t>(rødt)</a:t>
            </a:r>
            <a:br>
              <a:rPr lang="nb-NO" sz="1300" b="0" dirty="0"/>
            </a:br>
            <a:endParaRPr lang="nb-NO" sz="1300" b="0" dirty="0"/>
          </a:p>
          <a:p>
            <a:r>
              <a:rPr lang="nb-NO" sz="1300" b="0" dirty="0"/>
              <a:t>Budsjettkutt og at USIT har flere ubesatte </a:t>
            </a:r>
            <a:br>
              <a:rPr lang="nb-NO" sz="1300" b="0" dirty="0"/>
            </a:br>
            <a:r>
              <a:rPr lang="nb-NO" sz="1300" b="0" dirty="0"/>
              <a:t>stillinger representerer en usikkerhet for </a:t>
            </a:r>
            <a:br>
              <a:rPr lang="nb-NO" sz="1300" b="0" dirty="0"/>
            </a:br>
            <a:r>
              <a:rPr lang="nb-NO" sz="1300" b="0" dirty="0"/>
              <a:t>prosjektet (rødt)</a:t>
            </a:r>
            <a:br>
              <a:rPr lang="nb-NO" sz="1300" b="0" dirty="0"/>
            </a:br>
            <a:endParaRPr lang="nb-NO" sz="1300" b="0" dirty="0"/>
          </a:p>
          <a:p>
            <a:r>
              <a:rPr lang="nb-NO" sz="1300" b="0" dirty="0"/>
              <a:t>Prosjektet trenger ressurser fra</a:t>
            </a:r>
            <a:br>
              <a:rPr lang="nb-NO" sz="1300" b="0" dirty="0"/>
            </a:br>
            <a:r>
              <a:rPr lang="nb-NO" sz="1300" b="0" dirty="0"/>
              <a:t>IT-organisasjonen til planlagte </a:t>
            </a:r>
            <a:r>
              <a:rPr lang="nb-NO" sz="1300" b="0" dirty="0" err="1"/>
              <a:t>aktiviter</a:t>
            </a:r>
            <a:r>
              <a:rPr lang="nb-NO" sz="1300" b="0" dirty="0"/>
              <a:t> (gult)</a:t>
            </a:r>
            <a:endParaRPr lang="nb-NO" sz="1300" dirty="0"/>
          </a:p>
          <a:p>
            <a:endParaRPr lang="nb-NO" sz="1300" dirty="0"/>
          </a:p>
          <a:p>
            <a:r>
              <a:rPr lang="nb-NO" sz="1300" dirty="0"/>
              <a:t>Risikoreduserende tiltak:</a:t>
            </a:r>
            <a:endParaRPr lang="nb-NO" sz="1300" b="0" dirty="0"/>
          </a:p>
          <a:p>
            <a:endParaRPr lang="nb-NO" sz="13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300" b="0" dirty="0"/>
              <a:t>Prosjektet utvides til 31.12.2020</a:t>
            </a:r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339547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Universitetsdirektør har oppnevnt ny prosjekteier, Ivar Holm.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jobber med mandat for fase 2, og ny kommunikasjonsplan. Styringsgruppen ble 3. april forelagt for diskusjon gevinstplan og –kart. Delprosjektledere er oppnevnt og de jobber med delprosjektbeskrivelser. </a:t>
              </a:r>
            </a:p>
            <a:p>
              <a:endParaRPr lang="nb-NO" sz="1400" b="0" dirty="0"/>
            </a:p>
            <a:p>
              <a:r>
                <a:rPr lang="nb-NO" sz="1400" b="0" dirty="0"/>
                <a:t>Samtlige dokumenter er vedtakssaker på neste styringsgruppemøte 29. april. Nytt mandat sendes til programmet for endelig vedtak. Prosjektbeskrivelsene blir en informasjonssak.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pPr fontAlgn="base"/>
              <a:r>
                <a:rPr lang="nb-NO" sz="1400" b="0" dirty="0" err="1"/>
                <a:t>Delprosjektetene</a:t>
              </a:r>
              <a:r>
                <a:rPr lang="nb-NO" sz="1400" b="0" dirty="0"/>
                <a:t> jobber med bemanning.</a:t>
              </a:r>
            </a:p>
            <a:p>
              <a:pPr fontAlgn="base"/>
              <a:r>
                <a:rPr lang="nb-NO" sz="1400" b="0" dirty="0"/>
                <a:t>–</a:t>
              </a: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r>
                <a:rPr lang="nb-NO" b="0" dirty="0"/>
                <a:t>Hvordan en gevinstplan skal formuleres slik at det blir likt alle prosjekter i programmet.</a:t>
              </a:r>
            </a:p>
            <a:p>
              <a:endParaRPr lang="nb-NO" b="0" dirty="0"/>
            </a:p>
            <a:p>
              <a:r>
                <a:rPr lang="nb-NO" b="0" dirty="0"/>
                <a:t>Prosjekts styringsgruppeleder og </a:t>
              </a:r>
              <a:r>
                <a:rPr lang="nb-NO" b="0" dirty="0" err="1"/>
                <a:t>avtroppede</a:t>
              </a:r>
              <a:r>
                <a:rPr lang="nb-NO" b="0" dirty="0"/>
                <a:t> prosjekteier foreslår for programmet at prosjektet skal løpe ut 2020.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04.04.2019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</a:p>
          <a:p>
            <a:endParaRPr lang="nb-NO" sz="1400" b="0" dirty="0"/>
          </a:p>
          <a:p>
            <a:r>
              <a:rPr lang="nb-NO" sz="1400" b="0" dirty="0"/>
              <a:t>IT-</a:t>
            </a:r>
            <a:r>
              <a:rPr lang="nb-NO" sz="1400" b="0" dirty="0" err="1"/>
              <a:t>driftprosjektet</a:t>
            </a:r>
            <a:r>
              <a:rPr lang="nb-NO" sz="1400" b="0" dirty="0"/>
              <a:t> møter alle IT-ansatte på </a:t>
            </a:r>
          </a:p>
          <a:p>
            <a:r>
              <a:rPr lang="nb-NO" sz="1400" b="0" dirty="0"/>
              <a:t>IT-konferansen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881061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Prosjektbeskrivelse og kommunikasjonsplan er vedtatt av programstyret. </a:t>
              </a:r>
            </a:p>
            <a:p>
              <a:r>
                <a:rPr lang="nb-NO" sz="1400" b="0" dirty="0"/>
                <a:t>Prosjektet med styringsgruppe har besøkt NTNU, UNIT og UNINETT.</a:t>
              </a:r>
            </a:p>
            <a:p>
              <a:pPr fontAlgn="base"/>
              <a:r>
                <a:rPr lang="nb-NO" sz="1400" b="0" dirty="0" err="1"/>
                <a:t>Prosjektsstyringsgruppe</a:t>
              </a:r>
              <a:r>
                <a:rPr lang="nb-NO" sz="1400" b="0" dirty="0"/>
                <a:t> anbefaler for programmet at det startes med følgende delprosjekter i Fase 2: Innkjøp, brukerstøtte og drift av arbeidsstasjoner. Nettdrift anbefales tatt i linjen.</a:t>
              </a:r>
            </a:p>
            <a:p>
              <a:r>
                <a:rPr lang="nb-NO" sz="1400" b="0" dirty="0"/>
                <a:t>Workshop har blitt i direktørnettverket med temaene innkjøp, brukerstøtte og klientdrift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pPr fontAlgn="base"/>
              <a:r>
                <a:rPr lang="nb-NO" sz="1400" b="0" dirty="0"/>
                <a:t>Prosjektet jobber med prosjektbeskrivelser for innkjøp (inkl. SAM), brukerstøtte og drift av arbeidsstasjoner. I tillegg skal muligheter/hindringer, fremdriftsplaner etc. beskrives for utskrift og AV-drift. Prosjektet jobber med gevinstprofiler og –kart. </a:t>
              </a:r>
            </a:p>
            <a:p>
              <a:pPr fontAlgn="base"/>
              <a:r>
                <a:rPr lang="nb-NO" sz="1400" b="0" dirty="0"/>
                <a:t>Prosjektet møter i IT-ledernettverket for å diskutere bemanning av delprosjektene.</a:t>
              </a: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For innkjøp er vi avhengig av et godt samarbeid med Innkjøpsseksjonen og muligens leverandører.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Brukerstøtte: Ressurstilgang og finansiering av underliggende systemer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Tjenestedesign av prosesser som skal gjøres brukernære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Kostnadsberegninger av </a:t>
              </a:r>
              <a:r>
                <a:rPr lang="nb-NO" sz="1400" b="0"/>
                <a:t>alternative prosesser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01.03.2018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endParaRPr lang="nb-NO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Prosjektet har deltakere ut Fase 1. 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Prosjektet må få avklart fremtidig form og ressurser.</a:t>
            </a:r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630147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4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Prosjektet har akkurat gjennomført en workshoprunde for prosessene innkjøp, utskrift, klientdrift, brukerstøtte, nett og AV, hvor målet har vært å designe en ønsket </a:t>
              </a:r>
              <a:r>
                <a:rPr lang="nb-NO" sz="1400" b="0" dirty="0" err="1"/>
                <a:t>fremtidssituasjon</a:t>
              </a:r>
              <a:r>
                <a:rPr lang="nb-NO" sz="1400" b="0" dirty="0"/>
                <a:t>. Prosjektet jobber nå med en rapport på bakgrunn av det som har kommet fram i workshopene.</a:t>
              </a:r>
            </a:p>
            <a:p>
              <a:r>
                <a:rPr lang="nb-NO" sz="1400" b="0" dirty="0"/>
                <a:t>SAM-prosjektet ble igangsatt med en workshop den 25. januar.</a:t>
              </a:r>
            </a:p>
            <a:p>
              <a:r>
                <a:rPr lang="nb-NO" sz="1400" b="0" dirty="0"/>
                <a:t>Prosjektene har jobbet med kostnadstall fra </a:t>
              </a:r>
              <a:r>
                <a:rPr lang="nb-NO" sz="1400" b="0" dirty="0" err="1"/>
                <a:t>BencHEIT</a:t>
              </a:r>
              <a:r>
                <a:rPr lang="nb-NO" sz="1400" b="0" dirty="0"/>
                <a:t> for hver prosess: For UiO og for enhetene.</a:t>
              </a:r>
            </a:p>
            <a:p>
              <a:r>
                <a:rPr lang="nb-NO" sz="1400" b="0" dirty="0"/>
                <a:t>Prosjektet forbereder studietur til NTNU, UNINETT og UNIT i Trondheim.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r>
                <a:rPr lang="nb-NO" b="0" dirty="0"/>
                <a:t>Prosjektet jobber med å forberede workshop med direktør- og IT-ledernettverket i februar med tema fremtidig organisering av innkjøp og brukerstøtte</a:t>
              </a:r>
            </a:p>
            <a:p>
              <a:r>
                <a:rPr lang="nb-NO" b="0" dirty="0"/>
                <a:t>Prosjektet vil jobbe med utsatt gevinstrealiseringsplan og usikkerhetsstyringsdokument, samt styringsdokument for fase 2</a:t>
              </a:r>
            </a:p>
            <a:p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endParaRPr lang="nb-NO" sz="1400" b="0" dirty="0"/>
            </a:p>
            <a:p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25.01.2019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Ressurser og økonomi:</a:t>
            </a:r>
          </a:p>
          <a:p>
            <a:endParaRPr lang="nb-NO" sz="1100" b="0"/>
          </a:p>
          <a:p>
            <a:pPr lvl="0"/>
            <a:r>
              <a:rPr lang="nb-NO" sz="1400"/>
              <a:t>Status:</a:t>
            </a:r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r>
              <a:rPr lang="nb-NO" sz="1400"/>
              <a:t>Tiltak:</a:t>
            </a:r>
          </a:p>
          <a:p>
            <a:endParaRPr lang="nb-NO" sz="240" b="0"/>
          </a:p>
          <a:p>
            <a:endParaRPr lang="nb-NO" b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72115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5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Prosjektbeskrivelse og kommunikasjonsplan er anbefalt vedtatt av prosjektstyret med små endringer. Endringene blir implementert denne uken.</a:t>
              </a:r>
            </a:p>
            <a:p>
              <a:r>
                <a:rPr lang="nb-NO" sz="1400" b="0" dirty="0"/>
                <a:t>Workshop med prosjektgruppe og styringsgruppe om gevinstrealisering og usikkerhetsstyring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  <a:endParaRPr lang="nb-NO" sz="1400" b="0" dirty="0"/>
            </a:p>
            <a:p>
              <a:pPr lvl="0"/>
              <a:r>
                <a:rPr lang="nb-NO" b="0" dirty="0"/>
                <a:t>Kostnader for hver prosess: For UiO, for USIT og for enhetene</a:t>
              </a:r>
            </a:p>
            <a:p>
              <a:pPr lvl="0"/>
              <a:r>
                <a:rPr lang="nb-NO" b="0" dirty="0"/>
                <a:t>Kriterier for valg av prosesser må bearbeides</a:t>
              </a:r>
            </a:p>
            <a:p>
              <a:pPr lvl="0"/>
              <a:r>
                <a:rPr lang="nb-NO" b="0" dirty="0"/>
                <a:t>Gevinstrealiseringsplan</a:t>
              </a:r>
            </a:p>
            <a:p>
              <a:pPr lvl="0"/>
              <a:r>
                <a:rPr lang="nb-NO" b="0" dirty="0"/>
                <a:t>Usikkerhetsstyringsdokument</a:t>
              </a:r>
            </a:p>
            <a:p>
              <a:pPr lvl="0"/>
              <a:r>
                <a:rPr lang="nb-NO" b="0" dirty="0"/>
                <a:t>Styringsdokument for fase 2</a:t>
              </a:r>
            </a:p>
            <a:p>
              <a:pPr lvl="0"/>
              <a:r>
                <a:rPr lang="nb-NO" b="0" dirty="0"/>
                <a:t>I gangsettelse av SAM: Oppstartsmøte og grovinstallasjon i midten av januar</a:t>
              </a:r>
            </a:p>
            <a:p>
              <a:pPr lvl="0"/>
              <a:r>
                <a:rPr lang="nb-NO" b="0" dirty="0"/>
                <a:t>Foreberede besøket hos UNIT og NTNU (14. og 15. februar)</a:t>
              </a:r>
            </a:p>
            <a:p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endParaRPr lang="nb-NO" sz="1400" b="0" dirty="0"/>
            </a:p>
            <a:p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>
                <a:solidFill>
                  <a:schemeClr val="tx1"/>
                </a:solidFill>
                <a:cs typeface="Arial"/>
              </a:rPr>
              <a:t>14.12.2018</a:t>
            </a:r>
            <a:endParaRPr lang="nb-NO" sz="120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Ressurser og økonomi:</a:t>
            </a:r>
          </a:p>
          <a:p>
            <a:endParaRPr lang="nb-NO" sz="1100" b="0"/>
          </a:p>
          <a:p>
            <a:pPr lvl="0"/>
            <a:r>
              <a:rPr lang="nb-NO" sz="1400"/>
              <a:t>Status:</a:t>
            </a:r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r>
              <a:rPr lang="nb-NO" sz="1400"/>
              <a:t>Tiltak:</a:t>
            </a:r>
          </a:p>
          <a:p>
            <a:endParaRPr lang="nb-NO" sz="240" b="0"/>
          </a:p>
          <a:p>
            <a:endParaRPr lang="nb-NO" b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CA171DCFB8CF4AA15F2F5BBE35616A" ma:contentTypeVersion="7" ma:contentTypeDescription="Opprett et nytt dokument." ma:contentTypeScope="" ma:versionID="8360e6768ab690e9fedea8fccf6cbdb7">
  <xsd:schema xmlns:xsd="http://www.w3.org/2001/XMLSchema" xmlns:xs="http://www.w3.org/2001/XMLSchema" xmlns:p="http://schemas.microsoft.com/office/2006/metadata/properties" xmlns:ns2="1ea32e06-597e-4dfa-bbd8-3e0534c0d372" xmlns:ns3="174c262a-430f-4bc2-b17f-366f4fa129ce" targetNamespace="http://schemas.microsoft.com/office/2006/metadata/properties" ma:root="true" ma:fieldsID="a076fb67148bbba66ea22ce5d47744c2" ns2:_="" ns3:_="">
    <xsd:import namespace="1ea32e06-597e-4dfa-bbd8-3e0534c0d372"/>
    <xsd:import namespace="174c262a-430f-4bc2-b17f-366f4fa129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a32e06-597e-4dfa-bbd8-3e0534c0d3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c262a-430f-4bc2-b17f-366f4fa129c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174c262a-430f-4bc2-b17f-366f4fa129ce"/>
    <ds:schemaRef ds:uri="http://schemas.microsoft.com/office/2006/metadata/properties"/>
    <ds:schemaRef ds:uri="http://purl.org/dc/terms/"/>
    <ds:schemaRef ds:uri="1ea32e06-597e-4dfa-bbd8-3e0534c0d37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548453B-CECB-440A-AB65-1C4F58D99D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a32e06-597e-4dfa-bbd8-3e0534c0d372"/>
    <ds:schemaRef ds:uri="174c262a-430f-4bc2-b17f-366f4fa129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360</TotalTime>
  <Words>1201</Words>
  <Application>Microsoft Office PowerPoint</Application>
  <PresentationFormat>Custom</PresentationFormat>
  <Paragraphs>364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Frank Paul Silye</cp:lastModifiedBy>
  <cp:revision>5</cp:revision>
  <cp:lastPrinted>2018-08-09T13:14:38Z</cp:lastPrinted>
  <dcterms:created xsi:type="dcterms:W3CDTF">2016-01-25T08:26:51Z</dcterms:created>
  <dcterms:modified xsi:type="dcterms:W3CDTF">2019-06-19T13:38:43Z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0x010100EACA171DCFB8CF4AA15F2F5BBE35616A</vt:lpwstr>
  </property>
  <property fmtid="{D5CDD505-2E9C-101B-9397-08002B2CF9AE}" pid="4" name="AuthorIds_UIVersion_512">
    <vt:lpwstr>6</vt:lpwstr>
  </property>
</Properties>
</file>