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7"/>
  </p:notesMasterIdLst>
  <p:sldIdLst>
    <p:sldId id="302" r:id="rId5"/>
    <p:sldId id="300" r:id="rId6"/>
  </p:sldIdLst>
  <p:sldSz cx="14630400" cy="8229600"/>
  <p:notesSz cx="6794500" cy="9931400"/>
  <p:custDataLst>
    <p:tags r:id="rId8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3674BD-396D-4200-B4B7-7344F42040B5}" v="15" dt="2018-12-12T08:34:16.1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38" y="16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Paul Silye" userId="S::frankps@uio.no::dd159982-473e-4672-8c94-c2bf35265547" providerId="AD" clId="Web-{F180C176-3219-4A87-996B-10632F43320D}"/>
    <pc:docChg chg="modSld">
      <pc:chgData name="Frank Paul Silye" userId="S::frankps@uio.no::dd159982-473e-4672-8c94-c2bf35265547" providerId="AD" clId="Web-{F180C176-3219-4A87-996B-10632F43320D}" dt="2018-12-12T08:18:05.092" v="13" actId="20577"/>
      <pc:docMkLst>
        <pc:docMk/>
      </pc:docMkLst>
      <pc:sldChg chg="modSp">
        <pc:chgData name="Frank Paul Silye" userId="S::frankps@uio.no::dd159982-473e-4672-8c94-c2bf35265547" providerId="AD" clId="Web-{F180C176-3219-4A87-996B-10632F43320D}" dt="2018-12-12T08:18:05.092" v="13" actId="20577"/>
        <pc:sldMkLst>
          <pc:docMk/>
          <pc:sldMk cId="4213728476" sldId="300"/>
        </pc:sldMkLst>
        <pc:spChg chg="mod">
          <ac:chgData name="Frank Paul Silye" userId="S::frankps@uio.no::dd159982-473e-4672-8c94-c2bf35265547" providerId="AD" clId="Web-{F180C176-3219-4A87-996B-10632F43320D}" dt="2018-12-12T08:17:50.248" v="9" actId="20577"/>
          <ac:spMkLst>
            <pc:docMk/>
            <pc:sldMk cId="4213728476" sldId="300"/>
            <ac:spMk id="7" creationId="{00000000-0000-0000-0000-000000000000}"/>
          </ac:spMkLst>
        </pc:spChg>
        <pc:spChg chg="mod">
          <ac:chgData name="Frank Paul Silye" userId="S::frankps@uio.no::dd159982-473e-4672-8c94-c2bf35265547" providerId="AD" clId="Web-{F180C176-3219-4A87-996B-10632F43320D}" dt="2018-12-12T08:18:05.092" v="13" actId="20577"/>
          <ac:spMkLst>
            <pc:docMk/>
            <pc:sldMk cId="4213728476" sldId="300"/>
            <ac:spMk id="52" creationId="{00000000-0000-0000-0000-000000000000}"/>
          </ac:spMkLst>
        </pc:spChg>
      </pc:sldChg>
    </pc:docChg>
  </pc:docChgLst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  <pc:docChgLst>
    <pc:chgData name="Frank Paul Silye" userId="S::frankps@uio.no::dd159982-473e-4672-8c94-c2bf35265547" providerId="AD" clId="Web-{BE3674BD-396D-4200-B4B7-7344F42040B5}"/>
    <pc:docChg chg="modSld">
      <pc:chgData name="Frank Paul Silye" userId="S::frankps@uio.no::dd159982-473e-4672-8c94-c2bf35265547" providerId="AD" clId="Web-{BE3674BD-396D-4200-B4B7-7344F42040B5}" dt="2018-12-12T08:34:16.159" v="14" actId="20577"/>
      <pc:docMkLst>
        <pc:docMk/>
      </pc:docMkLst>
      <pc:sldChg chg="modSp">
        <pc:chgData name="Frank Paul Silye" userId="S::frankps@uio.no::dd159982-473e-4672-8c94-c2bf35265547" providerId="AD" clId="Web-{BE3674BD-396D-4200-B4B7-7344F42040B5}" dt="2018-12-12T08:34:16.159" v="14" actId="20577"/>
        <pc:sldMkLst>
          <pc:docMk/>
          <pc:sldMk cId="4213728476" sldId="300"/>
        </pc:sldMkLst>
        <pc:spChg chg="mod">
          <ac:chgData name="Frank Paul Silye" userId="S::frankps@uio.no::dd159982-473e-4672-8c94-c2bf35265547" providerId="AD" clId="Web-{BE3674BD-396D-4200-B4B7-7344F42040B5}" dt="2018-12-12T08:34:13.237" v="8" actId="20577"/>
          <ac:spMkLst>
            <pc:docMk/>
            <pc:sldMk cId="4213728476" sldId="300"/>
            <ac:spMk id="7" creationId="{00000000-0000-0000-0000-000000000000}"/>
          </ac:spMkLst>
        </pc:spChg>
        <pc:spChg chg="mod">
          <ac:chgData name="Frank Paul Silye" userId="S::frankps@uio.no::dd159982-473e-4672-8c94-c2bf35265547" providerId="AD" clId="Web-{BE3674BD-396D-4200-B4B7-7344F42040B5}" dt="2018-12-12T08:34:16.159" v="14" actId="20577"/>
          <ac:spMkLst>
            <pc:docMk/>
            <pc:sldMk cId="4213728476" sldId="300"/>
            <ac:spMk id="52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09.05.2019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09.05.2019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09.05.2019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09.05.2019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09.05.2019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09.05.2019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09.05.2019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09.05.2019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09.05.2019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09.05.2019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09.05.2019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09.05.2019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09.05.2019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09.05.2019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09.05.2019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12878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 1 &amp; 2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Status:</a:t>
              </a:r>
            </a:p>
            <a:p>
              <a:pPr marL="177800" indent="-177800"/>
              <a:r>
                <a:rPr lang="nb-NO" sz="1400" b="0" dirty="0" smtClean="0"/>
                <a:t>Styringsgruppen har innstilt på en omorganisering av arkivtjenesten ved UiO. </a:t>
              </a:r>
            </a:p>
            <a:p>
              <a:pPr marL="177800" indent="-177800"/>
              <a:r>
                <a:rPr lang="nb-NO" sz="1400" b="0" dirty="0"/>
                <a:t>Diverse forankrings- og kommunikasjonsaktiviteter gjennomført i </a:t>
              </a:r>
              <a:r>
                <a:rPr lang="nb-NO" sz="1400" b="0" dirty="0" smtClean="0"/>
                <a:t>nettverk</a:t>
              </a:r>
              <a:r>
                <a:rPr lang="nb-NO" sz="1400" b="0" dirty="0" smtClean="0">
                  <a:cs typeface="Arial"/>
                </a:rPr>
                <a:t> </a:t>
              </a:r>
              <a:r>
                <a:rPr lang="nb-NO" sz="1400" b="0" dirty="0">
                  <a:cs typeface="Arial"/>
                </a:rPr>
                <a:t>og møter</a:t>
              </a:r>
            </a:p>
            <a:p>
              <a:endParaRPr lang="nb-NO" sz="1400" dirty="0" smtClean="0"/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</a:t>
              </a:r>
              <a:r>
                <a:rPr lang="nb-NO" sz="1400" dirty="0" smtClean="0"/>
                <a:t>: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Universitetsdirektøren tar den endelige beslutningen om omorganisering av arkivtjenesten før saken behandles i IDF-møte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av workshops om tilrettelegging og permisjon, forslag til nye prosesser legges fram for styringsgruppen i juni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RPA for politiattester er under utvikling, </a:t>
              </a:r>
              <a:r>
                <a:rPr lang="nb-NO" sz="1400" b="0" dirty="0" smtClean="0"/>
                <a:t>forventet </a:t>
              </a:r>
              <a:r>
                <a:rPr lang="nb-NO" sz="1400" b="0" dirty="0"/>
                <a:t>klar til semesterstart. 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 for prosessen «innlevering av </a:t>
              </a:r>
              <a:r>
                <a:rPr lang="nb-NO" sz="1400" b="0" dirty="0" err="1" smtClean="0"/>
                <a:t>phd</a:t>
              </a:r>
              <a:r>
                <a:rPr lang="nb-NO" sz="1400" b="0" dirty="0" smtClean="0"/>
                <a:t>-avhandling»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Forankrings- </a:t>
              </a:r>
              <a:r>
                <a:rPr lang="nb-NO" sz="1400" b="0" dirty="0"/>
                <a:t>og </a:t>
              </a:r>
              <a:r>
                <a:rPr lang="nb-NO" sz="1400" b="0" dirty="0" smtClean="0"/>
                <a:t>kommunikasjonsaktiviteter</a:t>
              </a:r>
              <a:endParaRPr lang="nb-NO" sz="1400" b="0" dirty="0">
                <a:cs typeface="Arial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Anskaffelsen fra BOTT SA utsettes stadig. Det betyr at oppstart av delprosjekt 3 i </a:t>
              </a:r>
              <a:r>
                <a:rPr lang="nb-NO" sz="1400" b="0" dirty="0" err="1" smtClean="0"/>
                <a:t>UiO:SA</a:t>
              </a:r>
              <a:r>
                <a:rPr lang="nb-NO" sz="1400" b="0" dirty="0" smtClean="0"/>
                <a:t> også må utsettes.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Fremdrift i delprosjekt 2 når det kommer til implementering av nye standardiserte prosesser er avhengig av ressurser i linja. </a:t>
              </a:r>
              <a:r>
                <a:rPr lang="nb-NO" sz="1400" b="0" dirty="0" smtClean="0"/>
                <a:t>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sz="1400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13.05.2019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pPr lvl="0"/>
            <a:r>
              <a:rPr lang="nb-NO" sz="1400" dirty="0"/>
              <a:t>Status</a:t>
            </a:r>
            <a:r>
              <a:rPr lang="nb-NO" sz="1400" dirty="0" smtClean="0"/>
              <a:t>:</a:t>
            </a:r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endParaRPr lang="nb-NO" sz="240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r>
              <a:rPr lang="nb-NO" sz="1400" b="0" dirty="0"/>
              <a:t>R</a:t>
            </a:r>
            <a:r>
              <a:rPr lang="nb-NO" sz="1400" b="0" dirty="0" smtClean="0"/>
              <a:t>ef. de gjentatte forsinkelsene fra BOTT:SA, </a:t>
            </a:r>
          </a:p>
          <a:p>
            <a:r>
              <a:rPr lang="nb-NO" sz="1400" b="0" dirty="0"/>
              <a:t>s</a:t>
            </a:r>
            <a:r>
              <a:rPr lang="nb-NO" sz="1400" b="0" dirty="0" smtClean="0"/>
              <a:t>å er det en risiko at UiO-prosjektet og ansatte</a:t>
            </a:r>
            <a:br>
              <a:rPr lang="nb-NO" sz="1400" b="0" dirty="0" smtClean="0"/>
            </a:br>
            <a:r>
              <a:rPr lang="nb-NO" sz="1400" b="0" dirty="0" smtClean="0"/>
              <a:t>mister motivasjonen fordi dette tar altfor lang tid. </a:t>
            </a:r>
            <a:endParaRPr lang="nb-NO" sz="1400" dirty="0" smtClean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r>
              <a:rPr lang="nb-NO" sz="1400" b="0" dirty="0" smtClean="0"/>
              <a:t>Kommunikasjonsaktiviteter </a:t>
            </a:r>
            <a:r>
              <a:rPr lang="nb-NO" sz="1400" b="0" dirty="0"/>
              <a:t>om nye løsninger må </a:t>
            </a:r>
            <a:endParaRPr lang="nb-NO" sz="1400" b="0" dirty="0" smtClean="0"/>
          </a:p>
          <a:p>
            <a:r>
              <a:rPr lang="nb-NO" sz="1400" b="0" dirty="0"/>
              <a:t>t</a:t>
            </a:r>
            <a:r>
              <a:rPr lang="nb-NO" sz="1400" b="0" dirty="0" smtClean="0"/>
              <a:t>ilpasses forsinkelsene </a:t>
            </a:r>
            <a:r>
              <a:rPr lang="nb-NO" sz="1400" b="0" dirty="0"/>
              <a:t>fra BOTT:SA</a:t>
            </a:r>
            <a:r>
              <a:rPr lang="nb-NO" sz="1400" b="0" dirty="0" smtClean="0"/>
              <a:t>. </a:t>
            </a:r>
            <a:endParaRPr lang="nb-NO" sz="1400" b="0" dirty="0"/>
          </a:p>
          <a:p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2988447"/>
              </p:ext>
            </p:extLst>
          </p:nvPr>
        </p:nvGraphicFramePr>
        <p:xfrm>
          <a:off x="4245359" y="477374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334408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12878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 1 &amp; 2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Innspill på høringsnotatet mottatt fra alle enheter. Innspillene skal gjennomgås og behandles på styringsgruppemøte 26.april</a:t>
              </a:r>
              <a:endParaRPr lang="nb-NO" sz="14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Studieadministrative prosesser prioritert for RPA: </a:t>
              </a:r>
              <a:r>
                <a:rPr lang="nb-NO" sz="1400" b="0" dirty="0" err="1" smtClean="0"/>
                <a:t>SiFra</a:t>
              </a:r>
              <a:r>
                <a:rPr lang="nb-NO" sz="1400" b="0" dirty="0" smtClean="0"/>
                <a:t>, permisjoner, tilrettelegging til eksamen og politiattester. Alle fordrer standardisert nettskjema til studentene, kryptering av sensitiv dokumentasjon og automatisk overføring til ePhorte. 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Diverse </a:t>
              </a:r>
              <a:r>
                <a:rPr lang="nb-NO" sz="1400" b="0" dirty="0"/>
                <a:t>forankrings- og kommunikasjonsaktiviteter gjennomført i </a:t>
              </a:r>
              <a:r>
                <a:rPr lang="nb-NO" sz="1400" b="0" dirty="0" smtClean="0"/>
                <a:t>workshops og</a:t>
              </a:r>
              <a:r>
                <a:rPr lang="nb-NO" sz="1400" b="0" dirty="0" smtClean="0">
                  <a:cs typeface="Arial"/>
                </a:rPr>
                <a:t> møter</a:t>
              </a: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</a:t>
              </a:r>
              <a:r>
                <a:rPr lang="nb-NO" sz="1400" dirty="0" smtClean="0"/>
                <a:t>: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Gjennomgang av høringsinnspill og utforming av endelig anbefaling fra styringsgruppen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Delprosjekt 2 vil skrive en anbefaling til avklaring rundt prosesseierskap for studieadministrative prosesser.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Heldagsseminar 10.4: Planlegging av aktiviteter etter beslutning arkivtjeneste og delprosjekt 3: Implementering. </a:t>
              </a: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Anskaffelsen fra BOTT SA utsettes stadig. Det betyr at oppstart av delprosjekt 3 i </a:t>
              </a:r>
              <a:r>
                <a:rPr lang="nb-NO" sz="1400" b="0" dirty="0" err="1" smtClean="0"/>
                <a:t>UiO:SA</a:t>
              </a:r>
              <a:r>
                <a:rPr lang="nb-NO" sz="1400" b="0" dirty="0" smtClean="0"/>
                <a:t> også må utsettes.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sz="1400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10.04.2019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pPr lvl="0"/>
            <a:r>
              <a:rPr lang="nb-NO" sz="1400" dirty="0"/>
              <a:t>Status</a:t>
            </a:r>
            <a:r>
              <a:rPr lang="nb-NO" sz="1400" dirty="0" smtClean="0"/>
              <a:t>:</a:t>
            </a:r>
          </a:p>
          <a:p>
            <a:pPr lvl="0"/>
            <a:r>
              <a:rPr lang="nb-NO" sz="1400" b="0" dirty="0" smtClean="0"/>
              <a:t>Gry Anita Hemsing går inn som prosjektleder for Strategi 2030 ut året. Det betyr at delprosjekt 2 tappes for en 100 % ressurs. </a:t>
            </a:r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endParaRPr lang="nb-NO" sz="240" b="0" dirty="0"/>
          </a:p>
          <a:p>
            <a:pPr lvl="0"/>
            <a:r>
              <a:rPr lang="nb-NO" sz="1400" b="0" dirty="0"/>
              <a:t>Camilla Haugland blir operativ prosjektleder, mens Gry Anita fortsetter å ha jevnlige møter med prosjektgruppa</a:t>
            </a:r>
            <a:r>
              <a:rPr lang="nb-NO" sz="1400" b="0" dirty="0" smtClean="0"/>
              <a:t>. </a:t>
            </a:r>
          </a:p>
          <a:p>
            <a:pPr lvl="0"/>
            <a:r>
              <a:rPr lang="nb-NO" sz="1400" b="0" dirty="0" smtClean="0"/>
              <a:t>Aktiviteten i delprosjekt 2 skaleres etter ressurssituasjonen. </a:t>
            </a:r>
            <a:endParaRPr lang="nb-NO" sz="1400" b="0" dirty="0"/>
          </a:p>
          <a:p>
            <a:pPr lvl="0"/>
            <a:r>
              <a:rPr lang="nb-NO" sz="1400" b="0" dirty="0" smtClean="0"/>
              <a:t>Ordningen </a:t>
            </a:r>
            <a:r>
              <a:rPr lang="nb-NO" sz="1400" b="0" dirty="0"/>
              <a:t>evalueres i juni.  </a:t>
            </a:r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F243B0A18C9A40AFF90D9A548E696F" ma:contentTypeVersion="8" ma:contentTypeDescription="Opprett et nytt dokument." ma:contentTypeScope="" ma:versionID="1b22139414bc31bb6c7a82aaa6f1dbf5">
  <xsd:schema xmlns:xsd="http://www.w3.org/2001/XMLSchema" xmlns:xs="http://www.w3.org/2001/XMLSchema" xmlns:p="http://schemas.microsoft.com/office/2006/metadata/properties" xmlns:ns2="15e8111a-8e69-412d-b5df-ff22329a10dc" xmlns:ns3="39ab58c8-a59c-464c-8003-29df23bf5fa6" targetNamespace="http://schemas.microsoft.com/office/2006/metadata/properties" ma:root="true" ma:fieldsID="7a248dae2ca72da7197712ebd1e66a94" ns2:_="" ns3:_="">
    <xsd:import namespace="15e8111a-8e69-412d-b5df-ff22329a10dc"/>
    <xsd:import namespace="39ab58c8-a59c-464c-8003-29df23bf5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e8111a-8e69-412d-b5df-ff22329a10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b58c8-a59c-464c-8003-29df23bf5fa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15e8111a-8e69-412d-b5df-ff22329a10dc"/>
    <ds:schemaRef ds:uri="39ab58c8-a59c-464c-8003-29df23bf5fa6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69E95F0-A1E9-4298-8A5A-53444531F7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e8111a-8e69-412d-b5df-ff22329a10dc"/>
    <ds:schemaRef ds:uri="39ab58c8-a59c-464c-8003-29df23bf5f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431</TotalTime>
  <Words>434</Words>
  <Application>Microsoft Office PowerPoint</Application>
  <PresentationFormat>Custom</PresentationFormat>
  <Paragraphs>140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Camilla Haugland</cp:lastModifiedBy>
  <cp:revision>23</cp:revision>
  <cp:lastPrinted>2018-08-09T13:14:38Z</cp:lastPrinted>
  <dcterms:created xsi:type="dcterms:W3CDTF">2016-01-25T08:26:51Z</dcterms:created>
  <dcterms:modified xsi:type="dcterms:W3CDTF">2019-05-09T13:54:35Z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0x01010078F243B0A18C9A40AFF90D9A548E696F</vt:lpwstr>
  </property>
</Properties>
</file>