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7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8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9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tags/tag10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tags/tag11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tags/tag12.xml" ContentType="application/vnd.openxmlformats-officedocument.presentationml.tag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4"/>
  </p:notesMasterIdLst>
  <p:sldIdLst>
    <p:sldId id="300" r:id="rId5"/>
    <p:sldId id="308" r:id="rId6"/>
    <p:sldId id="301" r:id="rId7"/>
    <p:sldId id="302" r:id="rId8"/>
    <p:sldId id="303" r:id="rId9"/>
    <p:sldId id="304" r:id="rId10"/>
    <p:sldId id="305" r:id="rId11"/>
    <p:sldId id="306" r:id="rId12"/>
    <p:sldId id="307" r:id="rId13"/>
  </p:sldIdLst>
  <p:sldSz cx="14630400" cy="8229600"/>
  <p:notesSz cx="6794500" cy="9931400"/>
  <p:custDataLst>
    <p:tags r:id="rId15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24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1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1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1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1.png"/><Relationship Id="rId1" Type="http://schemas.openxmlformats.org/officeDocument/2006/relationships/themeOverride" Target="../theme/themeOverrid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1.png"/><Relationship Id="rId1" Type="http://schemas.openxmlformats.org/officeDocument/2006/relationships/themeOverride" Target="../theme/themeOverrid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5.xlsx"/><Relationship Id="rId2" Type="http://schemas.openxmlformats.org/officeDocument/2006/relationships/image" Target="../media/image21.png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6.xlsx"/><Relationship Id="rId2" Type="http://schemas.openxmlformats.org/officeDocument/2006/relationships/image" Target="../media/image21.png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09.05.2019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09.05.2019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09.05.2019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09.05.2019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09.05.2019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09.05.2019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Ferdigstille kartlegging </a:t>
              </a:r>
              <a:r>
                <a:rPr lang="nb-NO" sz="1400" b="0" dirty="0"/>
                <a:t>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veivalg, opprette ressursteam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13.05.2019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400025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24212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148349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Prosjektet er i fase 2, planlegging og kartleggings- fasen.</a:t>
              </a:r>
              <a:endParaRPr lang="nb-NO" sz="1400" b="0" dirty="0"/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for fase 3, gjennomføringsfasen.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og koordinering av UiOs fagansvarlige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forankring av veivalg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for fase 3, gjennomføringsfasen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10.04.2019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63256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</a:t>
            </a:r>
            <a:r>
              <a:rPr lang="nb-NO" sz="1400" b="0" dirty="0"/>
              <a:t>for 2019 </a:t>
            </a:r>
            <a:r>
              <a:rPr lang="nb-NO" sz="1400" b="0" dirty="0" smtClean="0"/>
              <a:t>for mottaksprosjektet er </a:t>
            </a:r>
            <a:r>
              <a:rPr lang="nb-NO" sz="1400" b="0" dirty="0"/>
              <a:t>på </a:t>
            </a:r>
            <a:r>
              <a:rPr lang="nb-NO" sz="1400" b="0" dirty="0" smtClean="0"/>
              <a:t>3,2 </a:t>
            </a:r>
            <a:r>
              <a:rPr lang="nb-NO" sz="1400" b="0" dirty="0" err="1"/>
              <a:t>mill</a:t>
            </a:r>
            <a:r>
              <a:rPr lang="nb-NO" sz="1400" b="0" dirty="0"/>
              <a:t> </a:t>
            </a:r>
            <a:r>
              <a:rPr lang="nb-NO" sz="1400" b="0" dirty="0" smtClean="0"/>
              <a:t>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Totalt budsjett for BOTT Økonomi og lønn for 2019, </a:t>
            </a:r>
            <a:r>
              <a:rPr lang="nb-NO" sz="1400" b="0" dirty="0" err="1" smtClean="0"/>
              <a:t>inkl</a:t>
            </a:r>
            <a:r>
              <a:rPr lang="nb-NO" sz="1400" b="0" dirty="0" smtClean="0"/>
              <a:t> investeringsavgift DFØ er på 19,5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for 2020 for mottaksprosjektet er utarbeidet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ADS avgir følgende ressurser inn i prosjektets nåværende fase: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Prosjektleder 80</a:t>
            </a:r>
            <a:r>
              <a:rPr lang="nb-NO" sz="1200" b="0" dirty="0"/>
              <a:t> </a:t>
            </a:r>
            <a:r>
              <a:rPr lang="nb-NO" sz="1200" b="0" dirty="0" smtClean="0"/>
              <a:t>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1 prosjektmedlem 80%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2 prosjektmedlemmer 60%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dirty="0" smtClean="0"/>
              <a:t>2 prosjektmedlemmer 40%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200" b="0" dirty="0" smtClean="0"/>
              <a:t>1 prosjektmedlem 10% </a:t>
            </a:r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5114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979509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r>
              <a:rPr lang="nb-NO" dirty="0" smtClean="0"/>
              <a:t>Risiko </a:t>
            </a:r>
            <a:r>
              <a:rPr lang="nb-NO" dirty="0"/>
              <a:t>for ikke å nå milepælene</a:t>
            </a:r>
            <a:r>
              <a:rPr lang="nb-NO" dirty="0" smtClean="0"/>
              <a:t>:</a:t>
            </a:r>
            <a:endParaRPr lang="nb-NO" dirty="0"/>
          </a:p>
          <a:p>
            <a:r>
              <a:rPr lang="nb-NO" b="0" dirty="0" smtClean="0"/>
              <a:t>R1:   Uklare rammebetingelser for UiOs mottaks</a:t>
            </a:r>
          </a:p>
          <a:p>
            <a:r>
              <a:rPr lang="nb-NO" b="0" dirty="0" smtClean="0"/>
              <a:t>         prosjekt (manglende overordnede milepæler/planer fra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det nasjonale prosjektet)</a:t>
            </a:r>
          </a:p>
          <a:p>
            <a:r>
              <a:rPr lang="nb-NO" b="0" dirty="0" smtClean="0"/>
              <a:t>R4:   Manglende forankring; manglende avlevering av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riktige ressurser til prosjektet</a:t>
            </a:r>
          </a:p>
          <a:p>
            <a:r>
              <a:rPr lang="nb-NO" b="0" dirty="0" smtClean="0"/>
              <a:t>R17: Komplisert prosjektorganisasjon</a:t>
            </a:r>
            <a:endParaRPr lang="nb-NO" b="0" dirty="0"/>
          </a:p>
          <a:p>
            <a:r>
              <a:rPr lang="nb-NO" sz="1100" b="0" dirty="0" smtClean="0"/>
              <a:t>		</a:t>
            </a:r>
          </a:p>
          <a:p>
            <a:r>
              <a:rPr lang="nb-NO" dirty="0" smtClean="0"/>
              <a:t>Risikoreduserende </a:t>
            </a:r>
            <a:r>
              <a:rPr lang="nb-NO" dirty="0"/>
              <a:t>tiltak:</a:t>
            </a:r>
            <a:endParaRPr lang="nb-NO" b="0" dirty="0"/>
          </a:p>
          <a:p>
            <a:r>
              <a:rPr lang="nb-NO" b="0" dirty="0"/>
              <a:t>R1:   </a:t>
            </a:r>
            <a:r>
              <a:rPr lang="nb-NO" b="0" dirty="0" smtClean="0"/>
              <a:t>Koordinering mot nasjonalt og program ved UiO, planer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 må på plass.</a:t>
            </a:r>
            <a:endParaRPr lang="nb-NO" b="0" dirty="0"/>
          </a:p>
          <a:p>
            <a:r>
              <a:rPr lang="nb-NO" b="0" dirty="0"/>
              <a:t>R4:   </a:t>
            </a:r>
            <a:r>
              <a:rPr lang="nb-NO" b="0" dirty="0" smtClean="0"/>
              <a:t>Involvering av enheter i ressursgrupper som støtter UiOs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fagansvarlige for forankring og beslutninger om veivalg.</a:t>
            </a:r>
          </a:p>
          <a:p>
            <a:r>
              <a:rPr lang="nb-NO" b="0" dirty="0" smtClean="0"/>
              <a:t>        Enheter må avgi ressurser. Informasjon skaper velvilje.</a:t>
            </a:r>
            <a:endParaRPr lang="nb-NO" b="0" dirty="0"/>
          </a:p>
          <a:p>
            <a:r>
              <a:rPr lang="nb-NO" b="0" dirty="0" smtClean="0"/>
              <a:t>R17: Kompleksiteten vil alltid være der, men planer og </a:t>
            </a:r>
          </a:p>
          <a:p>
            <a:r>
              <a:rPr lang="nb-NO" b="0" dirty="0"/>
              <a:t> </a:t>
            </a:r>
            <a:r>
              <a:rPr lang="nb-NO" b="0" dirty="0" smtClean="0"/>
              <a:t>       beslutningslinjer er på plass og reduserer sannsynligheten.</a:t>
            </a:r>
            <a:endParaRPr lang="nb-NO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86" y="4802166"/>
            <a:ext cx="3071838" cy="3156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3354" y="6033265"/>
            <a:ext cx="50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R17</a:t>
            </a:r>
            <a:endParaRPr lang="nb-NO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7301" y="6033264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R1</a:t>
            </a:r>
            <a:endParaRPr lang="nb-NO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7301" y="6417695"/>
            <a:ext cx="40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R4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38911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Prosesskartlegging av «nå-situasjon» </a:t>
              </a:r>
              <a:r>
                <a:rPr lang="nb-NO" sz="1400" b="0" dirty="0" smtClean="0"/>
                <a:t>ved UiO </a:t>
              </a:r>
              <a:r>
                <a:rPr lang="nb-NO" sz="1400" b="0" dirty="0"/>
                <a:t>våren </a:t>
              </a:r>
              <a:r>
                <a:rPr lang="nb-NO" sz="1400" b="0" dirty="0" smtClean="0"/>
                <a:t>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prosjekt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07.03.2019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80</a:t>
            </a:r>
            <a:r>
              <a:rPr lang="nb-NO" sz="1400" b="0" dirty="0"/>
              <a:t> </a:t>
            </a:r>
            <a:r>
              <a:rPr lang="nb-NO" sz="1400" b="0" dirty="0" smtClean="0"/>
              <a:t>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80%</a:t>
            </a:r>
            <a:endParaRPr lang="nb-NO" sz="236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40 %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 </a:t>
            </a:r>
            <a:r>
              <a:rPr lang="nb-NO" sz="1400" b="0" dirty="0" smtClean="0"/>
              <a:t> 1 prosjektmedlem 10 %</a:t>
            </a:r>
            <a:endParaRPr lang="nb-NO" sz="1400" b="0" dirty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694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 med BOTT Økonomidirektører og nasjonalt prosjekt i februar 2019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01.02.2019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7370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Første styringsgruppemøte gjennomført 12/11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Utarbeidelse av interessentanalyse og kommunikasjonsplan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Informasjon om prosjektet i ulike nettverk i november/desember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</a:t>
              </a:r>
              <a:r>
                <a:rPr lang="nb-NO" sz="1400" b="0" dirty="0"/>
                <a:t>arbeid med </a:t>
              </a:r>
              <a:r>
                <a:rPr lang="nb-NO" sz="1400" b="0" dirty="0" smtClean="0"/>
                <a:t>Gevinstrealiseringsplaner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med DFØ/nasjonalt prosjekt i januar 2019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DFØ og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Avklaringer budskap/kommunikasjon mot programkontoret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</a:t>
              </a:r>
              <a:r>
                <a:rPr lang="nb-NO" sz="1400" b="0" dirty="0" smtClean="0"/>
                <a:t>prosjekt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>
                <a:solidFill>
                  <a:prstClr val="black"/>
                </a:solidFill>
              </a:rPr>
              <a:t>18.12.2018</a:t>
            </a: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870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30.11.2018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Første styringsgruppemøte gjennomført 12/11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/>
              <a:t>Utarbeidelse av interessentanalyse og kommunikasjonsplan</a:t>
            </a:r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Informasjon om prosjektet i ulike nettverk i </a:t>
            </a:r>
            <a:r>
              <a:rPr lang="nb-NO" sz="1400" b="0" dirty="0" smtClean="0"/>
              <a:t>november/desember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Direktørnettverk 3.desember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</a:t>
            </a:r>
            <a:r>
              <a:rPr lang="nb-NO" sz="1400" b="0" dirty="0"/>
              <a:t>6</a:t>
            </a:r>
            <a:r>
              <a:rPr lang="nb-NO" sz="1400" b="0" dirty="0" smtClean="0"/>
              <a:t>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9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7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08.11.2018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styringsgruppemøte, mandag 12/11, og planlegge WS med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gjennomfører WS med fagressurser og lokale prosjektledere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oppstart </a:t>
            </a:r>
            <a:r>
              <a:rPr lang="nb-NO" sz="1400" b="0" smtClean="0"/>
              <a:t>med produktbeskrivelser.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6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slik at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7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8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04.10.2018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 og planlegge WS med prosjektgruppe og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8/10, sentral linjeledelse inviteres til møtet.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så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Ressursestimater for 2019 under utarbeidelse.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8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9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God tilbakemeldinger på oppstarts-workshop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31.8. 2018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Gjennomført oppstarts-workshop med nøkkelpersoner i LOS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Etablere styringsgruppe og gjennomføre første styringsgruppemøte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prosjektdokumentasjon (Plan for risikoanalyse, prosjektbeskrivelse og prosjektplaner).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Kick </a:t>
            </a:r>
            <a:r>
              <a:rPr lang="nb-NO" sz="1400" b="0" dirty="0" err="1" smtClean="0"/>
              <a:t>off</a:t>
            </a:r>
            <a:r>
              <a:rPr lang="nb-NO" sz="1400" b="0" dirty="0"/>
              <a:t> </a:t>
            </a:r>
            <a:r>
              <a:rPr lang="nb-NO" sz="1400" b="0" dirty="0" smtClean="0"/>
              <a:t>Nasjonalt prosjekt tirsdag 28/8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oppstarten av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Splitt på lønn gjennomføres for prosjektmedlemmer over 40% </a:t>
            </a:r>
            <a:r>
              <a:rPr lang="nb-NO" sz="1400" b="0" smtClean="0"/>
              <a:t>3 mnd.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Oppfølging av det nasjonale mot det lokale må avklares mot programmet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/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/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/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/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26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microsoft.com/office/2006/documentManagement/types"/>
    <ds:schemaRef ds:uri="ba7dc617-a4f4-4409-9cad-af25c0d7619f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9e53b3df-7f6b-4bd7-ac4c-bde73eb5098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25017</TotalTime>
  <Words>2284</Words>
  <Application>Microsoft Office PowerPoint</Application>
  <PresentationFormat>Custom</PresentationFormat>
  <Paragraphs>804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Line Dolmset</cp:lastModifiedBy>
  <cp:revision>312</cp:revision>
  <cp:lastPrinted>2019-04-05T13:12:42Z</cp:lastPrinted>
  <dcterms:created xsi:type="dcterms:W3CDTF">2016-01-25T08:26:51Z</dcterms:created>
  <dcterms:modified xsi:type="dcterms:W3CDTF">2019-05-09T05:41:35Z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