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1" r:id="rId2"/>
    <p:sldMasterId id="2147483774" r:id="rId3"/>
    <p:sldMasterId id="2147483738" r:id="rId4"/>
  </p:sldMasterIdLst>
  <p:notesMasterIdLst>
    <p:notesMasterId r:id="rId15"/>
  </p:notesMasterIdLst>
  <p:handoutMasterIdLst>
    <p:handoutMasterId r:id="rId16"/>
  </p:handoutMasterIdLst>
  <p:sldIdLst>
    <p:sldId id="333" r:id="rId5"/>
    <p:sldId id="326" r:id="rId6"/>
    <p:sldId id="330" r:id="rId7"/>
    <p:sldId id="331" r:id="rId8"/>
    <p:sldId id="323" r:id="rId9"/>
    <p:sldId id="321" r:id="rId10"/>
    <p:sldId id="315" r:id="rId11"/>
    <p:sldId id="332" r:id="rId12"/>
    <p:sldId id="328" r:id="rId13"/>
    <p:sldId id="324" r:id="rId14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e Renneflott" initials="L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7F8"/>
    <a:srgbClr val="43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8901" autoAdjust="0"/>
  </p:normalViewPr>
  <p:slideViewPr>
    <p:cSldViewPr>
      <p:cViewPr varScale="1">
        <p:scale>
          <a:sx n="102" d="100"/>
          <a:sy n="102" d="100"/>
        </p:scale>
        <p:origin x="2598" y="1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90F70F-F073-5E45-93D9-D311F88BF605}" type="datetime1">
              <a:rPr lang="nb-NO"/>
              <a:pPr>
                <a:defRPr/>
              </a:pPr>
              <a:t>08.04.2019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069810-1276-FE4C-9C13-496BA63787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733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907"/>
            <a:ext cx="4984962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4F33-0A36-4A46-968A-02FC27E43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73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97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3.9.2015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 </a:t>
            </a:r>
            <a:r>
              <a:rPr lang="en-US" dirty="0" err="1" smtClean="0"/>
              <a:t>september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 </a:t>
            </a:r>
            <a:r>
              <a:rPr lang="en-US" dirty="0" err="1" smtClean="0"/>
              <a:t>september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</a:t>
            </a:r>
            <a:r>
              <a:rPr lang="en-US" dirty="0" err="1" smtClean="0"/>
              <a:t>sep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234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97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293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540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953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79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942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507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354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688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136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18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871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911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664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55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184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15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391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779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479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4060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3806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4288"/>
            <a:ext cx="9144000" cy="68722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/>
          <a:lstStyle/>
          <a:p>
            <a:pPr algn="ctr" eaLnBrk="1" hangingPunct="1">
              <a:defRPr/>
            </a:pPr>
            <a:endParaRPr lang="en-GB" sz="18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130175"/>
            <a:ext cx="7223125" cy="65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00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3252788"/>
            <a:ext cx="6337300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95288" y="3392489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288" y="1557338"/>
            <a:ext cx="6337300" cy="1455103"/>
          </a:xfrm>
        </p:spPr>
        <p:txBody>
          <a:bodyPr anchor="b">
            <a:normAutofit/>
          </a:bodyPr>
          <a:lstStyle>
            <a:lvl1pPr>
              <a:defRPr sz="4800" b="1" i="1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84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95288" y="1844675"/>
            <a:ext cx="8353425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17473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476251"/>
            <a:ext cx="8353424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641"/>
            <a:ext cx="8353425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5288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716463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14769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7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287" y="1557338"/>
            <a:ext cx="6408737" cy="1211977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12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95287" y="1557339"/>
            <a:ext cx="6408737" cy="1223962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23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grey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64800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91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sand)">
    <p:bg>
      <p:bgPr>
        <a:solidFill>
          <a:srgbClr val="F6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90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41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255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e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557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45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805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gree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510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lack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400" y="6223000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633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34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4815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_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nb-NO" sz="1800" dirty="0" err="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5" name="Rett linje 10"/>
          <p:cNvCxnSpPr/>
          <p:nvPr userDrawn="1"/>
        </p:nvCxnSpPr>
        <p:spPr>
          <a:xfrm rot="5400000" flipH="1" flipV="1">
            <a:off x="-366712" y="4090987"/>
            <a:ext cx="3124200" cy="1311275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3863" y="61007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7524750" cy="4751933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7200" b="0" cap="none" baseline="0">
                <a:solidFill>
                  <a:schemeClr val="tx2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14"/>
          <p:cNvSpPr>
            <a:spLocks noGrp="1"/>
          </p:cNvSpPr>
          <p:nvPr>
            <p:ph sz="quarter" idx="11"/>
          </p:nvPr>
        </p:nvSpPr>
        <p:spPr>
          <a:xfrm>
            <a:off x="719138" y="6111065"/>
            <a:ext cx="7201234" cy="287338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buNone/>
              <a:defRPr sz="1600" b="1">
                <a:solidFill>
                  <a:schemeClr val="accent3"/>
                </a:solidFill>
                <a:latin typeface="+mn-lt"/>
              </a:defRPr>
            </a:lvl2pPr>
            <a:lvl3pPr>
              <a:buNone/>
              <a:defRPr sz="1600" b="1">
                <a:solidFill>
                  <a:schemeClr val="accent3"/>
                </a:solidFill>
                <a:latin typeface="+mn-lt"/>
              </a:defRPr>
            </a:lvl3pPr>
            <a:lvl4pPr>
              <a:buNone/>
              <a:defRPr sz="1600" b="1">
                <a:solidFill>
                  <a:schemeClr val="accent3"/>
                </a:solidFill>
                <a:latin typeface="+mn-lt"/>
              </a:defRPr>
            </a:lvl4pPr>
            <a:lvl5pPr>
              <a:buNone/>
              <a:defRPr sz="1600" b="1">
                <a:solidFill>
                  <a:schemeClr val="accent3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323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t"/>
          <a:lstStyle/>
          <a:p>
            <a:pPr algn="ctr" eaLnBrk="1" hangingPunct="1"/>
            <a:endParaRPr lang="nb-NO" sz="24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2833" y="6109832"/>
            <a:ext cx="645392" cy="63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8322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with logo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t"/>
          <a:lstStyle/>
          <a:p>
            <a:pPr algn="ctr" eaLnBrk="1" hangingPunct="1"/>
            <a:endParaRPr lang="en-GB" sz="2400" dirty="0" err="1" smtClea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56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659" y="-27384"/>
            <a:ext cx="9223127" cy="6984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6341-7E07-4D25-823D-56B55E4595E5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7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FB00-ABE1-4363-AF93-9FDD6D80F486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54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4663"/>
            <a:ext cx="83518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43088"/>
            <a:ext cx="8351837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28" name="Picture 4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7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+mj-lt"/>
          <a:ea typeface="ＭＳ Ｐゴシック" charset="0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5pPr>
      <a:lvl6pPr marL="51198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396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594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792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700" indent="-266700" algn="l" rtl="0" eaLnBrk="1" fontAlgn="base" hangingPunct="1">
        <a:spcBef>
          <a:spcPts val="338"/>
        </a:spcBef>
        <a:spcAft>
          <a:spcPts val="338"/>
        </a:spcAft>
        <a:buFont typeface="Arial" charset="0"/>
        <a:buChar char="•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1pPr>
      <a:lvl2pPr marL="542925" indent="-276225" algn="l" rtl="0" eaLnBrk="1" fontAlgn="base" hangingPunct="1">
        <a:spcBef>
          <a:spcPts val="450"/>
        </a:spcBef>
        <a:spcAft>
          <a:spcPts val="450"/>
        </a:spcAft>
        <a:buChar char="–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2pPr>
      <a:lvl3pPr marL="903288" indent="-296863" algn="l" rtl="0" eaLnBrk="1" fontAlgn="base" hangingPunct="1">
        <a:spcBef>
          <a:spcPts val="450"/>
        </a:spcBef>
        <a:spcAft>
          <a:spcPts val="450"/>
        </a:spcAft>
        <a:buChar char="•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3pPr>
      <a:lvl4pPr marL="1309688" indent="-307975" algn="l" rtl="0" eaLnBrk="1" fontAlgn="base" hangingPunct="1">
        <a:spcBef>
          <a:spcPts val="450"/>
        </a:spcBef>
        <a:spcAft>
          <a:spcPts val="450"/>
        </a:spcAft>
        <a:buChar char="–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4pPr>
      <a:lvl5pPr marL="1701800" indent="-298450" algn="l" rtl="0" eaLnBrk="1" fontAlgn="base" hangingPunct="1">
        <a:spcBef>
          <a:spcPts val="450"/>
        </a:spcBef>
        <a:spcAft>
          <a:spcPts val="450"/>
        </a:spcAft>
        <a:buChar char="»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5pPr>
      <a:lvl6pPr marL="281589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7871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985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5183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9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9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594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792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90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18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38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584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1470025"/>
          </a:xfrm>
        </p:spPr>
        <p:txBody>
          <a:bodyPr/>
          <a:lstStyle/>
          <a:p>
            <a:r>
              <a:rPr lang="nb-NO" dirty="0" smtClean="0"/>
              <a:t>Administrative fellesløsninger 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3573016"/>
            <a:ext cx="7086600" cy="1752600"/>
          </a:xfrm>
        </p:spPr>
        <p:txBody>
          <a:bodyPr>
            <a:normAutofit/>
          </a:bodyPr>
          <a:lstStyle/>
          <a:p>
            <a:r>
              <a:rPr lang="nb-NO" dirty="0" smtClean="0"/>
              <a:t>Orientering om status og videre framdrift</a:t>
            </a:r>
          </a:p>
          <a:p>
            <a:r>
              <a:rPr lang="nb-NO" dirty="0" smtClean="0"/>
              <a:t>Programstyremøtet 10.4.19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880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23728" y="879103"/>
            <a:ext cx="5269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Prioriterte områder for fellesløsninger</a:t>
            </a:r>
            <a:endParaRPr lang="nb-NO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381801" y="2060848"/>
            <a:ext cx="3198311" cy="2343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Forskerstøtte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HR/personal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Innkjøp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Studieadministrasjonen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Kommunikasjon</a:t>
            </a:r>
            <a:endParaRPr lang="nb-NO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2843808" y="3789040"/>
            <a:ext cx="259228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100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27784" y="663079"/>
            <a:ext cx="3918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Konseptfasenes leveranser</a:t>
            </a:r>
            <a:endParaRPr lang="nb-NO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5115" y="2078846"/>
            <a:ext cx="789350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Fase 1: Definisjon, prinsipper og kriterier for fellesløsninger.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Fase 2: Prioritert liste over hensiktsmessige fellesløsningsprosjekter</a:t>
            </a:r>
          </a:p>
          <a:p>
            <a:r>
              <a:rPr lang="nb-NO" dirty="0" smtClean="0"/>
              <a:t>	med kvantitative/ kvalitative gevinster.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Fase 3: Beslutte det mest relevante fellesløsningsprosjektet med </a:t>
            </a:r>
          </a:p>
          <a:p>
            <a:r>
              <a:rPr lang="nb-NO" dirty="0" smtClean="0"/>
              <a:t>	tidsplan og gevinster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742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939332"/>
              </p:ext>
            </p:extLst>
          </p:nvPr>
        </p:nvGraphicFramePr>
        <p:xfrm>
          <a:off x="683570" y="2060848"/>
          <a:ext cx="7848870" cy="43204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16290">
                  <a:extLst>
                    <a:ext uri="{9D8B030D-6E8A-4147-A177-3AD203B41FA5}">
                      <a16:colId xmlns:a16="http://schemas.microsoft.com/office/drawing/2014/main" val="413532233"/>
                    </a:ext>
                  </a:extLst>
                </a:gridCol>
                <a:gridCol w="2616290">
                  <a:extLst>
                    <a:ext uri="{9D8B030D-6E8A-4147-A177-3AD203B41FA5}">
                      <a16:colId xmlns:a16="http://schemas.microsoft.com/office/drawing/2014/main" val="2195313376"/>
                    </a:ext>
                  </a:extLst>
                </a:gridCol>
                <a:gridCol w="2616290">
                  <a:extLst>
                    <a:ext uri="{9D8B030D-6E8A-4147-A177-3AD203B41FA5}">
                      <a16:colId xmlns:a16="http://schemas.microsoft.com/office/drawing/2014/main" val="2906844305"/>
                    </a:ext>
                  </a:extLst>
                </a:gridCol>
              </a:tblGrid>
              <a:tr h="1056350">
                <a:tc>
                  <a:txBody>
                    <a:bodyPr/>
                    <a:lstStyle/>
                    <a:p>
                      <a:r>
                        <a:rPr lang="nb-NO" b="1" dirty="0" smtClean="0"/>
                        <a:t>Effektivisere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Spesialisering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Robust</a:t>
                      </a:r>
                      <a:endParaRPr lang="nb-N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20302"/>
                  </a:ext>
                </a:extLst>
              </a:tr>
              <a:tr h="1056350">
                <a:tc>
                  <a:txBody>
                    <a:bodyPr/>
                    <a:lstStyle/>
                    <a:p>
                      <a:r>
                        <a:rPr lang="nb-NO" dirty="0" smtClean="0"/>
                        <a:t>Ressursbesparende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Felles kompetansedeling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Møte brukernes forventninger</a:t>
                      </a:r>
                      <a:r>
                        <a:rPr lang="nb-NO" baseline="0" dirty="0" smtClean="0"/>
                        <a:t> og behov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138011"/>
                  </a:ext>
                </a:extLst>
              </a:tr>
              <a:tr h="1151431">
                <a:tc>
                  <a:txBody>
                    <a:bodyPr/>
                    <a:lstStyle/>
                    <a:p>
                      <a:r>
                        <a:rPr lang="nb-NO" dirty="0" smtClean="0"/>
                        <a:t>God flyt i arbeidsprosesser og unngå dobbeltarbeid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Rekruttere og beholde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Stabil tilgjengelighet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237409"/>
                  </a:ext>
                </a:extLst>
              </a:tr>
              <a:tr h="1056350">
                <a:tc>
                  <a:txBody>
                    <a:bodyPr/>
                    <a:lstStyle/>
                    <a:p>
                      <a:r>
                        <a:rPr lang="nb-NO" dirty="0" smtClean="0"/>
                        <a:t>Standardiserte prosesser og beste praksis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Spesialkompetanse for å kunne møte nye krav og behov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Gi stordriftsfordeler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3904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3608" y="692696"/>
            <a:ext cx="73901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Fase 1: Beslutte definisjon, prinsipper og kriterier for </a:t>
            </a:r>
          </a:p>
          <a:p>
            <a:r>
              <a:rPr lang="nb-NO" sz="2400" dirty="0" smtClean="0"/>
              <a:t>fellesløsninger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332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87" y="1527457"/>
            <a:ext cx="7504826" cy="3773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263648"/>
            <a:ext cx="1969179" cy="11095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1506064"/>
            <a:ext cx="542591" cy="5547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5776" y="548680"/>
            <a:ext cx="3773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Arbeidsprosess</a:t>
            </a:r>
            <a:r>
              <a:rPr lang="nb-NO" dirty="0" smtClean="0"/>
              <a:t> i fase 1 og 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939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83" y="1916832"/>
            <a:ext cx="8194872" cy="46085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1483" y="692696"/>
            <a:ext cx="81948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Fase 2: Prioritert liste over hensiktsmessige fellesløsnings-</a:t>
            </a:r>
          </a:p>
          <a:p>
            <a:r>
              <a:rPr lang="nb-NO" sz="2400" dirty="0" smtClean="0"/>
              <a:t>prosjekter 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4162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554991"/>
              </p:ext>
            </p:extLst>
          </p:nvPr>
        </p:nvGraphicFramePr>
        <p:xfrm>
          <a:off x="467544" y="1126439"/>
          <a:ext cx="8305250" cy="51108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2073">
                  <a:extLst>
                    <a:ext uri="{9D8B030D-6E8A-4147-A177-3AD203B41FA5}">
                      <a16:colId xmlns:a16="http://schemas.microsoft.com/office/drawing/2014/main" val="1966882217"/>
                    </a:ext>
                  </a:extLst>
                </a:gridCol>
                <a:gridCol w="5953177">
                  <a:extLst>
                    <a:ext uri="{9D8B030D-6E8A-4147-A177-3AD203B41FA5}">
                      <a16:colId xmlns:a16="http://schemas.microsoft.com/office/drawing/2014/main" val="4112440567"/>
                    </a:ext>
                  </a:extLst>
                </a:gridCol>
              </a:tblGrid>
              <a:tr h="802651">
                <a:tc>
                  <a:txBody>
                    <a:bodyPr/>
                    <a:lstStyle/>
                    <a:p>
                      <a:r>
                        <a:rPr lang="nb-NO" dirty="0" smtClean="0"/>
                        <a:t>Forskerstøtte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Felles forskerstøtteenheter på tvers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Opprette spesialiserte nettverk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Formalisert hospiteringsordning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69314"/>
                  </a:ext>
                </a:extLst>
              </a:tr>
              <a:tr h="712388">
                <a:tc>
                  <a:txBody>
                    <a:bodyPr/>
                    <a:lstStyle/>
                    <a:p>
                      <a:r>
                        <a:rPr lang="nb-NO" dirty="0" smtClean="0"/>
                        <a:t>Innkjøp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Innføring av nettskjema og RT-saksbehandling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Etablere felles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dirty="0" smtClean="0"/>
                        <a:t>versjon av nettskjema for UiO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Innkjøpere = fakturabehandlere (samme person)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Innføre "skapservice"/rekvisita lager på kontorrekvisita pr fakultet/pr lokasjon.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939644"/>
                  </a:ext>
                </a:extLst>
              </a:tr>
              <a:tr h="823652">
                <a:tc>
                  <a:txBody>
                    <a:bodyPr/>
                    <a:lstStyle/>
                    <a:p>
                      <a:r>
                        <a:rPr lang="nb-NO" dirty="0" smtClean="0"/>
                        <a:t>Kommunikasjon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Samordne</a:t>
                      </a:r>
                      <a:r>
                        <a:rPr lang="nb-NO" baseline="0" dirty="0" smtClean="0"/>
                        <a:t> fotografering tilsattkort + personpresentasjon= ett bilde to funksjoner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120817"/>
                  </a:ext>
                </a:extLst>
              </a:tr>
              <a:tr h="1909781">
                <a:tc>
                  <a:txBody>
                    <a:bodyPr/>
                    <a:lstStyle/>
                    <a:p>
                      <a:r>
                        <a:rPr lang="nb-NO" dirty="0" smtClean="0"/>
                        <a:t>HR/personal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ARK team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HR kompetanse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Lederutvikling og konflikthåndtering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HMS/Beredskap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dirty="0" smtClean="0"/>
                        <a:t>Rekrutteringssenter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2196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31840" y="476672"/>
            <a:ext cx="2648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Resultat av fase 2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56529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78725" y="47667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Prosessen i fase 3</a:t>
            </a:r>
            <a:endParaRPr lang="nb-NO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60036" y="1700808"/>
            <a:ext cx="73003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Forskerstøtte                Kommunikasjon             Innkjøp           </a:t>
            </a:r>
          </a:p>
          <a:p>
            <a:r>
              <a:rPr lang="nb-NO" dirty="0" smtClean="0"/>
              <a:t>Kommunikasjon                                                                          </a:t>
            </a:r>
          </a:p>
          <a:p>
            <a:r>
              <a:rPr lang="nb-NO" dirty="0" smtClean="0"/>
              <a:t>HR/personal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1162666" y="3277433"/>
            <a:ext cx="73697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Utrede mulighetene      Avdeling for                   Seksjon for      </a:t>
            </a:r>
          </a:p>
          <a:p>
            <a:r>
              <a:rPr lang="nb-NO" dirty="0"/>
              <a:t>L</a:t>
            </a:r>
            <a:r>
              <a:rPr lang="nb-NO" dirty="0" smtClean="0"/>
              <a:t>egges  fram                kommunikasjon              innkjøp</a:t>
            </a:r>
          </a:p>
          <a:p>
            <a:r>
              <a:rPr lang="nb-NO" dirty="0" smtClean="0"/>
              <a:t>styringsgruppen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1187624" y="5293657"/>
            <a:ext cx="74013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Beslutning                                                           mandat til</a:t>
            </a:r>
          </a:p>
          <a:p>
            <a:r>
              <a:rPr lang="nb-NO" dirty="0"/>
              <a:t>	</a:t>
            </a:r>
            <a:r>
              <a:rPr lang="nb-NO" dirty="0" smtClean="0"/>
              <a:t>				           implementering </a:t>
            </a:r>
          </a:p>
          <a:p>
            <a:r>
              <a:rPr lang="nb-NO" dirty="0"/>
              <a:t>	</a:t>
            </a:r>
            <a:r>
              <a:rPr lang="nb-NO" dirty="0" smtClean="0"/>
              <a:t>				           i linja </a:t>
            </a:r>
            <a:endParaRPr lang="nb-NO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979712" y="2780928"/>
            <a:ext cx="0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4644008" y="2636912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6948264" y="2636912"/>
            <a:ext cx="0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1979712" y="4509120"/>
            <a:ext cx="0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6948264" y="4365104"/>
            <a:ext cx="0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5131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71706" y="620688"/>
            <a:ext cx="836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Fase 3: beslutte det mest relevante fellesløsningsprosjektet </a:t>
            </a:r>
          </a:p>
          <a:p>
            <a:r>
              <a:rPr lang="nb-NO" sz="2400" dirty="0" smtClean="0"/>
              <a:t>med tidsplan og gevinst</a:t>
            </a:r>
            <a:endParaRPr lang="nb-NO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731143"/>
              </p:ext>
            </p:extLst>
          </p:nvPr>
        </p:nvGraphicFramePr>
        <p:xfrm>
          <a:off x="683568" y="1866528"/>
          <a:ext cx="7920879" cy="4226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6567">
                  <a:extLst>
                    <a:ext uri="{9D8B030D-6E8A-4147-A177-3AD203B41FA5}">
                      <a16:colId xmlns:a16="http://schemas.microsoft.com/office/drawing/2014/main" val="4221875067"/>
                    </a:ext>
                  </a:extLst>
                </a:gridCol>
                <a:gridCol w="2488535">
                  <a:extLst>
                    <a:ext uri="{9D8B030D-6E8A-4147-A177-3AD203B41FA5}">
                      <a16:colId xmlns:a16="http://schemas.microsoft.com/office/drawing/2014/main" val="3717564760"/>
                    </a:ext>
                  </a:extLst>
                </a:gridCol>
                <a:gridCol w="3025777">
                  <a:extLst>
                    <a:ext uri="{9D8B030D-6E8A-4147-A177-3AD203B41FA5}">
                      <a16:colId xmlns:a16="http://schemas.microsoft.com/office/drawing/2014/main" val="3673759137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nb-NO" sz="1800" b="1" dirty="0" smtClean="0"/>
                        <a:t>Prioriterte</a:t>
                      </a:r>
                      <a:r>
                        <a:rPr lang="nb-NO" sz="1800" b="1" baseline="0" dirty="0" smtClean="0"/>
                        <a:t> områder</a:t>
                      </a:r>
                      <a:endParaRPr lang="nb-N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1" dirty="0" smtClean="0"/>
                        <a:t>Status</a:t>
                      </a:r>
                      <a:endParaRPr lang="nb-N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1" dirty="0" smtClean="0"/>
                        <a:t>Styringsgruppens</a:t>
                      </a:r>
                      <a:r>
                        <a:rPr lang="nb-NO" sz="1800" b="1" baseline="0" dirty="0" smtClean="0"/>
                        <a:t> beslutning</a:t>
                      </a:r>
                      <a:endParaRPr lang="nb-NO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057183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Forskerstøtte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800" dirty="0" smtClean="0"/>
                        <a:t>Konseptplanlegging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800" dirty="0" smtClean="0"/>
                        <a:t>Endelig beslutning</a:t>
                      </a:r>
                    </a:p>
                    <a:p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Anbefaler at</a:t>
                      </a:r>
                      <a:r>
                        <a:rPr lang="nb-NO" sz="1800" baseline="0" dirty="0" smtClean="0"/>
                        <a:t> det jobbes videre med utarbeidet  konsept. </a:t>
                      </a:r>
                      <a:endParaRPr lang="nb-NO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59417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Kommunikasjon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800" dirty="0" smtClean="0"/>
                        <a:t>Behov</a:t>
                      </a:r>
                      <a:r>
                        <a:rPr lang="nb-NO" sz="1800" baseline="0" dirty="0" smtClean="0"/>
                        <a:t> for ny delprosjektleder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853807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HR/personal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800" dirty="0" smtClean="0"/>
                        <a:t>Satt</a:t>
                      </a:r>
                      <a:r>
                        <a:rPr lang="nb-NO" sz="1800" baseline="0" dirty="0" smtClean="0"/>
                        <a:t> på vent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Sees</a:t>
                      </a:r>
                      <a:r>
                        <a:rPr lang="nb-NO" sz="1800" baseline="0" dirty="0" smtClean="0"/>
                        <a:t> i sammenheng med videreutvikling av kompetanse på området og framtidig behov</a:t>
                      </a:r>
                      <a:endParaRPr lang="nb-NO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229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78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83768" y="332656"/>
            <a:ext cx="462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Beslutningstakere og involvering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611560" y="1052736"/>
            <a:ext cx="8075240" cy="4896544"/>
          </a:xfrm>
          <a:prstGeom prst="triangle">
            <a:avLst>
              <a:gd name="adj" fmla="val 48194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971600" y="5445224"/>
            <a:ext cx="72728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403648" y="4941168"/>
            <a:ext cx="64807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1763688" y="4509120"/>
            <a:ext cx="56886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2123728" y="4077072"/>
            <a:ext cx="494446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555776" y="3573016"/>
            <a:ext cx="410445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2915816" y="3068960"/>
            <a:ext cx="331236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3347864" y="2492896"/>
            <a:ext cx="237626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3901956" y="1772816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/>
              <a:t>Universitets-</a:t>
            </a:r>
          </a:p>
          <a:p>
            <a:r>
              <a:rPr lang="nb-NO" sz="1800" dirty="0" smtClean="0"/>
              <a:t>direktør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51920" y="3563724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/>
              <a:t>Dekanene</a:t>
            </a:r>
            <a:endParaRPr lang="nb-NO" sz="1800" dirty="0"/>
          </a:p>
        </p:txBody>
      </p:sp>
      <p:sp>
        <p:nvSpPr>
          <p:cNvPr id="48" name="TextBox 47"/>
          <p:cNvSpPr txBox="1"/>
          <p:nvPr/>
        </p:nvSpPr>
        <p:spPr>
          <a:xfrm>
            <a:off x="3571483" y="5003884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/>
              <a:t>Styringsgruppen</a:t>
            </a:r>
            <a:endParaRPr lang="nb-NO" sz="1800" dirty="0"/>
          </a:p>
        </p:txBody>
      </p:sp>
      <p:sp>
        <p:nvSpPr>
          <p:cNvPr id="49" name="TextBox 48"/>
          <p:cNvSpPr txBox="1"/>
          <p:nvPr/>
        </p:nvSpPr>
        <p:spPr>
          <a:xfrm>
            <a:off x="3937476" y="314096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/>
              <a:t>IDF møte </a:t>
            </a:r>
            <a:endParaRPr lang="nb-NO" sz="1800" dirty="0"/>
          </a:p>
        </p:txBody>
      </p:sp>
      <p:sp>
        <p:nvSpPr>
          <p:cNvPr id="50" name="TextBox 49"/>
          <p:cNvSpPr txBox="1"/>
          <p:nvPr/>
        </p:nvSpPr>
        <p:spPr>
          <a:xfrm>
            <a:off x="3730307" y="2564904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/>
              <a:t>Programstyret</a:t>
            </a:r>
            <a:endParaRPr lang="nb-NO" sz="1800" dirty="0"/>
          </a:p>
        </p:txBody>
      </p:sp>
      <p:sp>
        <p:nvSpPr>
          <p:cNvPr id="51" name="TextBox 50"/>
          <p:cNvSpPr txBox="1"/>
          <p:nvPr/>
        </p:nvSpPr>
        <p:spPr>
          <a:xfrm>
            <a:off x="3947348" y="4499828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/>
              <a:t>Rektorat</a:t>
            </a:r>
            <a:endParaRPr lang="nb-NO" sz="1800" dirty="0"/>
          </a:p>
        </p:txBody>
      </p:sp>
      <p:sp>
        <p:nvSpPr>
          <p:cNvPr id="52" name="TextBox 51"/>
          <p:cNvSpPr txBox="1"/>
          <p:nvPr/>
        </p:nvSpPr>
        <p:spPr>
          <a:xfrm>
            <a:off x="3021985" y="4067780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/>
              <a:t>Forum for forskningsdekaner</a:t>
            </a:r>
            <a:endParaRPr lang="nb-NO" sz="1800" dirty="0"/>
          </a:p>
        </p:txBody>
      </p:sp>
      <p:sp>
        <p:nvSpPr>
          <p:cNvPr id="54" name="Oval 53"/>
          <p:cNvSpPr/>
          <p:nvPr/>
        </p:nvSpPr>
        <p:spPr bwMode="auto">
          <a:xfrm>
            <a:off x="3707904" y="1628800"/>
            <a:ext cx="1706488" cy="9144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35140" y="5517232"/>
            <a:ext cx="554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 smtClean="0"/>
              <a:t>Nettverk, fagpersoner, ressurspersoner fra enhetene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4888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theme/theme1.xml><?xml version="1.0" encoding="utf-8"?>
<a:theme xmlns:a="http://schemas.openxmlformats.org/drawingml/2006/main" name="Casepresentasjon_Introduksjonsprogram_UiO201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yrkebasert_Exp.LeadsFINAL">
  <a:themeElements>
    <a:clrScheme name="Making Waves colour theme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000000"/>
      </a:accent1>
      <a:accent2>
        <a:srgbClr val="7F7F7F"/>
      </a:accent2>
      <a:accent3>
        <a:srgbClr val="5D0749"/>
      </a:accent3>
      <a:accent4>
        <a:srgbClr val="2A6C62"/>
      </a:accent4>
      <a:accent5>
        <a:srgbClr val="636F03"/>
      </a:accent5>
      <a:accent6>
        <a:srgbClr val="E83278"/>
      </a:accent6>
      <a:hlink>
        <a:srgbClr val="000000"/>
      </a:hlink>
      <a:folHlink>
        <a:srgbClr val="000000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Casepresentasjon_Introduksjonsprogram_UiO2014</Template>
  <TotalTime>7476</TotalTime>
  <Words>277</Words>
  <Application>Microsoft Office PowerPoint</Application>
  <PresentationFormat>On-screen Show (4:3)</PresentationFormat>
  <Paragraphs>98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ＭＳ Ｐゴシック</vt:lpstr>
      <vt:lpstr>Arial</vt:lpstr>
      <vt:lpstr>Calibri</vt:lpstr>
      <vt:lpstr>Georgia</vt:lpstr>
      <vt:lpstr>Helvetica 65 Medium</vt:lpstr>
      <vt:lpstr>Times New Roman</vt:lpstr>
      <vt:lpstr>ヒラギノ角ゴ Pro W3</vt:lpstr>
      <vt:lpstr>Casepresentasjon_Introduksjonsprogram_UiO2014</vt:lpstr>
      <vt:lpstr>Custom Design</vt:lpstr>
      <vt:lpstr>1_Custom Design</vt:lpstr>
      <vt:lpstr>styrkebasert_Exp.LeadsFINAL</vt:lpstr>
      <vt:lpstr>Administrative fellesløsninger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Introduksjonsprogram for nytilsatte</dc:title>
  <dc:creator>Lene Renneflott</dc:creator>
  <cp:lastModifiedBy>Unn-Hilde Grasmo-Wendler</cp:lastModifiedBy>
  <cp:revision>254</cp:revision>
  <cp:lastPrinted>2018-10-02T10:55:09Z</cp:lastPrinted>
  <dcterms:created xsi:type="dcterms:W3CDTF">2015-03-10T11:19:21Z</dcterms:created>
  <dcterms:modified xsi:type="dcterms:W3CDTF">2019-04-08T16:54:00Z</dcterms:modified>
</cp:coreProperties>
</file>