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2.xml" ContentType="application/vnd.openxmlformats-officedocument.theme+xml"/>
  <Override PartName="/ppt/tags/tag4.xml" ContentType="application/vnd.openxmlformats-officedocument.presentationml.tags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6" r:id="rId4"/>
  </p:sldMasterIdLst>
  <p:notesMasterIdLst>
    <p:notesMasterId r:id="rId6"/>
  </p:notesMasterIdLst>
  <p:sldIdLst>
    <p:sldId id="300" r:id="rId5"/>
  </p:sldIdLst>
  <p:sldSz cx="14630400" cy="8229600"/>
  <p:notesSz cx="6794500" cy="9931400"/>
  <p:custDataLst>
    <p:tags r:id="rId7"/>
  </p:custDataLst>
  <p:defaultTextStyle>
    <a:defPPr>
      <a:defRPr lang="nb-NO"/>
    </a:defPPr>
    <a:lvl1pPr marL="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1pPr>
    <a:lvl2pPr marL="54864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2pPr>
    <a:lvl3pPr marL="109728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3pPr>
    <a:lvl4pPr marL="164592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4pPr>
    <a:lvl5pPr marL="219456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5pPr>
    <a:lvl6pPr marL="274320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6pPr>
    <a:lvl7pPr marL="329184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7pPr>
    <a:lvl8pPr marL="384048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8pPr>
    <a:lvl9pPr marL="438912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92">
          <p15:clr>
            <a:srgbClr val="A4A3A4"/>
          </p15:clr>
        </p15:guide>
        <p15:guide id="2" pos="460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0069E8"/>
    <a:srgbClr val="E8DDDE"/>
    <a:srgbClr val="EFEF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- aks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Ingen stil, tabellrutenett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693" autoAdjust="0"/>
    <p:restoredTop sz="94660"/>
  </p:normalViewPr>
  <p:slideViewPr>
    <p:cSldViewPr snapToGrid="0">
      <p:cViewPr varScale="1">
        <p:scale>
          <a:sx n="96" d="100"/>
          <a:sy n="96" d="100"/>
        </p:scale>
        <p:origin x="660" y="96"/>
      </p:cViewPr>
      <p:guideLst>
        <p:guide orient="horz" pos="2592"/>
        <p:guide pos="460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tags" Target="tags/tag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regneark.xlsx"/><Relationship Id="rId2" Type="http://schemas.openxmlformats.org/officeDocument/2006/relationships/image" Target="../media/image20.png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nb-NO" dirty="0"/>
              <a:t>Overordnet </a:t>
            </a:r>
            <a:r>
              <a:rPr lang="nb-NO" dirty="0" smtClean="0"/>
              <a:t>prosjektrisiko</a:t>
            </a:r>
            <a:r>
              <a:rPr lang="nb-NO" dirty="0"/>
              <a:t>
</a:t>
            </a:r>
          </a:p>
        </c:rich>
      </c:tx>
      <c:layout>
        <c:manualLayout>
          <c:xMode val="edge"/>
          <c:yMode val="edge"/>
          <c:x val="0.19684716224096993"/>
          <c:y val="2.9723937186091929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5372670807453417"/>
          <c:y val="0.16835716471733639"/>
          <c:w val="0.83229813664596275"/>
          <c:h val="0.66328666099480715"/>
        </c:manualLayout>
      </c:layout>
      <c:scatterChart>
        <c:scatterStyle val="lineMarker"/>
        <c:varyColors val="0"/>
        <c:ser>
          <c:idx val="0"/>
          <c:order val="0"/>
          <c:tx>
            <c:strRef>
              <c:f>'Risiko elementer'!$A$12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0-EFFA-4B61-8B06-307CEDA07C61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2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Risikomatrise'!$P$9:$P$10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Risikomatrise'!$Q$9:$Q$10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EFFA-4B61-8B06-307CEDA07C61}"/>
            </c:ext>
          </c:extLst>
        </c:ser>
        <c:ser>
          <c:idx val="1"/>
          <c:order val="1"/>
          <c:tx>
            <c:strRef>
              <c:f>'Risiko elementer'!$A$13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4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Risikomatrise'!$P$11:$P$12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Risikomatrise'!$Q$11:$Q$12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EFFA-4B61-8B06-307CEDA07C61}"/>
            </c:ext>
          </c:extLst>
        </c:ser>
        <c:ser>
          <c:idx val="2"/>
          <c:order val="2"/>
          <c:tx>
            <c:strRef>
              <c:f>'Risiko elementer'!$A$14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6-EFFA-4B61-8B06-307CEDA07C61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8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Risikomatrise'!$P$13:$P$14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Risikomatrise'!$Q$13:$Q$14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9-EFFA-4B61-8B06-307CEDA07C61}"/>
            </c:ext>
          </c:extLst>
        </c:ser>
        <c:ser>
          <c:idx val="3"/>
          <c:order val="3"/>
          <c:tx>
            <c:strRef>
              <c:f>'Risiko elementer'!$A$15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A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Risikomatrise'!$P$15:$P$16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Risikomatrise'!$Q$15:$Q$16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C-EFFA-4B61-8B06-307CEDA07C61}"/>
            </c:ext>
          </c:extLst>
        </c:ser>
        <c:ser>
          <c:idx val="4"/>
          <c:order val="4"/>
          <c:tx>
            <c:strRef>
              <c:f>'Risiko elementer'!$A$16</c:f>
              <c:strCache>
                <c:ptCount val="1"/>
              </c:strCache>
            </c:strRef>
          </c:tx>
          <c:spPr>
            <a:ln w="12700">
              <a:solidFill>
                <a:srgbClr val="800080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8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D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F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Risikomatrise'!$P$17:$P$18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Risikomatrise'!$Q$17:$Q$18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0-EFFA-4B61-8B06-307CEDA07C61}"/>
            </c:ext>
          </c:extLst>
        </c:ser>
        <c:ser>
          <c:idx val="5"/>
          <c:order val="5"/>
          <c:tx>
            <c:strRef>
              <c:f>'Risiko elementer'!$A$17</c:f>
              <c:strCache>
                <c:ptCount val="1"/>
              </c:strCache>
            </c:strRef>
          </c:tx>
          <c:spPr>
            <a:ln w="12700">
              <a:solidFill>
                <a:srgbClr val="800000"/>
              </a:solidFill>
              <a:prstDash val="solid"/>
            </a:ln>
          </c:spPr>
          <c:marker>
            <c:symbol val="circle"/>
            <c:size val="5"/>
            <c:spPr>
              <a:solidFill>
                <a:srgbClr val="800000"/>
              </a:solidFill>
              <a:ln>
                <a:solidFill>
                  <a:srgbClr val="80000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1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3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Risikomatrise'!$P$19:$P$20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Risikomatrise'!$Q$19:$Q$20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4-EFFA-4B61-8B06-307CEDA07C61}"/>
            </c:ext>
          </c:extLst>
        </c:ser>
        <c:ser>
          <c:idx val="6"/>
          <c:order val="6"/>
          <c:tx>
            <c:strRef>
              <c:f>'Risiko elementer'!$A$18</c:f>
              <c:strCache>
                <c:ptCount val="1"/>
              </c:strCache>
            </c:strRef>
          </c:tx>
          <c:spPr>
            <a:ln w="12700">
              <a:solidFill>
                <a:srgbClr val="008080"/>
              </a:solidFill>
              <a:prstDash val="solid"/>
            </a:ln>
          </c:spPr>
          <c:marker>
            <c:symbol val="plus"/>
            <c:size val="5"/>
            <c:spPr>
              <a:noFill/>
              <a:ln>
                <a:solidFill>
                  <a:srgbClr val="008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5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7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Risikomatrise'!$P$21:$P$22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Risikomatrise'!$Q$21:$Q$22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8-EFFA-4B61-8B06-307CEDA07C61}"/>
            </c:ext>
          </c:extLst>
        </c:ser>
        <c:ser>
          <c:idx val="7"/>
          <c:order val="7"/>
          <c:tx>
            <c:strRef>
              <c:f>'Risiko elementer'!$A$19</c:f>
              <c:strCache>
                <c:ptCount val="1"/>
              </c:strCache>
            </c:strRef>
          </c:tx>
          <c:spPr>
            <a:ln w="12700">
              <a:solidFill>
                <a:srgbClr val="0000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A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Risikomatrise'!$P$23:$P$24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Risikomatrise'!$Q$23:$Q$24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B-EFFA-4B61-8B06-307CEDA07C61}"/>
            </c:ext>
          </c:extLst>
        </c:ser>
        <c:ser>
          <c:idx val="8"/>
          <c:order val="8"/>
          <c:tx>
            <c:strRef>
              <c:f>'Risiko elementer'!$A$20</c:f>
              <c:strCache>
                <c:ptCount val="1"/>
              </c:strCache>
            </c:strRef>
          </c:tx>
          <c:spPr>
            <a:ln w="12700">
              <a:solidFill>
                <a:srgbClr val="00CCFF"/>
              </a:solidFill>
              <a:prstDash val="solid"/>
            </a:ln>
          </c:spPr>
          <c:marker>
            <c:symbol val="dash"/>
            <c:size val="5"/>
            <c:spPr>
              <a:noFill/>
              <a:ln>
                <a:solidFill>
                  <a:srgbClr val="00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C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E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Risikomatrise'!$P$25:$P$26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Risikomatrise'!$Q$25:$Q$26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F-EFFA-4B61-8B06-307CEDA07C61}"/>
            </c:ext>
          </c:extLst>
        </c:ser>
        <c:ser>
          <c:idx val="9"/>
          <c:order val="9"/>
          <c:tx>
            <c:strRef>
              <c:f>'Risiko elementer'!$A$21</c:f>
              <c:strCache>
                <c:ptCount val="1"/>
              </c:strCache>
            </c:strRef>
          </c:tx>
          <c:spPr>
            <a:ln w="12700">
              <a:solidFill>
                <a:srgbClr val="CCFFFF"/>
              </a:solidFill>
              <a:prstDash val="solid"/>
            </a:ln>
          </c:spPr>
          <c:marker>
            <c:symbol val="diamond"/>
            <c:size val="5"/>
            <c:spPr>
              <a:solidFill>
                <a:srgbClr val="CCFFFF"/>
              </a:solidFill>
              <a:ln>
                <a:solidFill>
                  <a:srgbClr val="CCFFFF"/>
                </a:solidFill>
                <a:prstDash val="solid"/>
              </a:ln>
            </c:spPr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1-EFFA-4B61-8B06-307CEDA07C61}"/>
              </c:ext>
            </c:extLst>
          </c:dPt>
          <c:dLbls>
            <c:dLbl>
              <c:idx val="1"/>
              <c:layout>
                <c:manualLayout>
                  <c:x val="-8.9988751406074249E-3"/>
                  <c:y val="-2.751031636863824E-3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Risikomatrise'!$P$27:$P$28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Risikomatrise'!$Q$27:$Q$28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2-EFFA-4B61-8B06-307CEDA07C61}"/>
            </c:ext>
          </c:extLst>
        </c:ser>
        <c:ser>
          <c:idx val="10"/>
          <c:order val="10"/>
          <c:tx>
            <c:strRef>
              <c:f>'Risiko elementer'!$A$22</c:f>
              <c:strCache>
                <c:ptCount val="1"/>
              </c:strCache>
            </c:strRef>
          </c:tx>
          <c:spPr>
            <a:ln w="12700">
              <a:solidFill>
                <a:srgbClr val="CCFFCC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23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Risikomatrise'!$P$29:$P$30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Risikomatrise'!$Q$29:$Q$30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4-EFFA-4B61-8B06-307CEDA07C61}"/>
            </c:ext>
          </c:extLst>
        </c:ser>
        <c:ser>
          <c:idx val="11"/>
          <c:order val="11"/>
          <c:tx>
            <c:strRef>
              <c:f>'Risiko elementer'!$A$23</c:f>
              <c:strCache>
                <c:ptCount val="1"/>
              </c:strCache>
            </c:strRef>
          </c:tx>
          <c:spPr>
            <a:ln w="12700">
              <a:solidFill>
                <a:srgbClr val="FFFF99"/>
              </a:solidFill>
              <a:prstDash val="solid"/>
            </a:ln>
          </c:spPr>
          <c:marker>
            <c:symbol val="triangle"/>
            <c:size val="5"/>
            <c:spPr>
              <a:solidFill>
                <a:srgbClr val="FFFF99"/>
              </a:solidFill>
              <a:ln>
                <a:solidFill>
                  <a:srgbClr val="FFFF99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5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7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7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Risikomatrise'!$P$31:$P$32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Risikomatrise'!$Q$31:$Q$32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8-EFFA-4B61-8B06-307CEDA07C61}"/>
            </c:ext>
          </c:extLst>
        </c:ser>
        <c:ser>
          <c:idx val="12"/>
          <c:order val="12"/>
          <c:tx>
            <c:strRef>
              <c:f>'Risiko elementer'!$A$24</c:f>
              <c:strCache>
                <c:ptCount val="1"/>
              </c:strCache>
            </c:strRef>
          </c:tx>
          <c:spPr>
            <a:ln w="12700">
              <a:solidFill>
                <a:srgbClr val="99CCFF"/>
              </a:solidFill>
              <a:prstDash val="solid"/>
            </a:ln>
          </c:spPr>
          <c:marker>
            <c:symbol val="x"/>
            <c:size val="5"/>
            <c:spPr>
              <a:noFill/>
              <a:ln>
                <a:solidFill>
                  <a:srgbClr val="99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9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B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B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Risikomatrise'!$P$33:$P$34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Risikomatrise'!$Q$33:$Q$34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C-EFFA-4B61-8B06-307CEDA07C61}"/>
            </c:ext>
          </c:extLst>
        </c:ser>
        <c:ser>
          <c:idx val="16"/>
          <c:order val="13"/>
          <c:tx>
            <c:strRef>
              <c:f>'Risiko elementer'!$A$25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D-EFFA-4B61-8B06-307CEDA07C61}"/>
            </c:ext>
          </c:extLst>
        </c:ser>
        <c:ser>
          <c:idx val="17"/>
          <c:order val="14"/>
          <c:tx>
            <c:strRef>
              <c:f>'Risiko elementer'!$A$26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E-EFFA-4B61-8B06-307CEDA07C61}"/>
            </c:ext>
          </c:extLst>
        </c:ser>
        <c:ser>
          <c:idx val="13"/>
          <c:order val="15"/>
          <c:tx>
            <c:strRef>
              <c:f>'Risiko elementer'!$A$27</c:f>
              <c:strCache>
                <c:ptCount val="1"/>
              </c:strCache>
            </c:strRef>
          </c:tx>
          <c:spPr>
            <a:ln w="12700">
              <a:solidFill>
                <a:srgbClr val="FF99CC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FF99CC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0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2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2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Risikomatrise'!$P$35:$P$36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Risikomatrise'!$Q$35:$Q$36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3-EFFA-4B61-8B06-307CEDA07C61}"/>
            </c:ext>
          </c:extLst>
        </c:ser>
        <c:ser>
          <c:idx val="18"/>
          <c:order val="16"/>
          <c:tx>
            <c:strRef>
              <c:f>'Risiko elementer'!$A$28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4-EFFA-4B61-8B06-307CEDA07C61}"/>
            </c:ext>
          </c:extLst>
        </c:ser>
        <c:ser>
          <c:idx val="15"/>
          <c:order val="17"/>
          <c:tx>
            <c:strRef>
              <c:f>'Risiko elementer'!$A$29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5-EFFA-4B61-8B06-307CEDA07C61}"/>
            </c:ext>
          </c:extLst>
        </c:ser>
        <c:ser>
          <c:idx val="19"/>
          <c:order val="18"/>
          <c:tx>
            <c:strRef>
              <c:f>'Risiko elementer'!$A$30</c:f>
              <c:strCache>
                <c:ptCount val="1"/>
              </c:strCache>
            </c:strRef>
          </c:tx>
          <c:dPt>
            <c:idx val="0"/>
            <c:marker>
              <c:symbol val="diamond"/>
              <c:size val="10"/>
              <c:spPr>
                <a:solidFill>
                  <a:srgbClr val="000080"/>
                </a:solidFill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36-EFFA-4B61-8B06-307CEDA07C61}"/>
              </c:ext>
            </c:extLst>
          </c:dPt>
          <c:dLbls>
            <c:dLbl>
              <c:idx val="0"/>
              <c:layout>
                <c:manualLayout>
                  <c:x val="-1.1248593925759279E-2"/>
                  <c:y val="0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6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7-EFFA-4B61-8B06-307CEDA07C61}"/>
            </c:ext>
          </c:extLst>
        </c:ser>
        <c:ser>
          <c:idx val="20"/>
          <c:order val="19"/>
          <c:tx>
            <c:strRef>
              <c:f>'Risiko elementer'!$A$31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8-EFFA-4B61-8B06-307CEDA07C61}"/>
            </c:ext>
          </c:extLst>
        </c:ser>
        <c:ser>
          <c:idx val="21"/>
          <c:order val="20"/>
          <c:tx>
            <c:strRef>
              <c:f>'Risiko elementer'!$A$32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9-EFFA-4B61-8B06-307CEDA07C61}"/>
            </c:ext>
          </c:extLst>
        </c:ser>
        <c:ser>
          <c:idx val="22"/>
          <c:order val="21"/>
          <c:tx>
            <c:strRef>
              <c:f>'Risiko elementer'!$A$33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A-EFFA-4B61-8B06-307CEDA07C61}"/>
            </c:ext>
          </c:extLst>
        </c:ser>
        <c:ser>
          <c:idx val="23"/>
          <c:order val="22"/>
          <c:tx>
            <c:strRef>
              <c:f>'Risiko elementer'!$A$34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B-EFFA-4B61-8B06-307CEDA07C61}"/>
            </c:ext>
          </c:extLst>
        </c:ser>
        <c:ser>
          <c:idx val="24"/>
          <c:order val="23"/>
          <c:tx>
            <c:strRef>
              <c:f>'Risiko elementer'!$A$35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C-EFFA-4B61-8B06-307CEDA07C61}"/>
            </c:ext>
          </c:extLst>
        </c:ser>
        <c:ser>
          <c:idx val="25"/>
          <c:order val="24"/>
          <c:tx>
            <c:strRef>
              <c:f>'Risiko elementer'!$A$36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D-EFFA-4B61-8B06-307CEDA07C61}"/>
            </c:ext>
          </c:extLst>
        </c:ser>
        <c:ser>
          <c:idx val="26"/>
          <c:order val="25"/>
          <c:tx>
            <c:strRef>
              <c:f>'Risiko elementer'!$A$37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E-EFFA-4B61-8B06-307CEDA07C61}"/>
            </c:ext>
          </c:extLst>
        </c:ser>
        <c:ser>
          <c:idx val="27"/>
          <c:order val="26"/>
          <c:tx>
            <c:strRef>
              <c:f>'Risiko elementer'!$A$38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F-EFFA-4B61-8B06-307CEDA07C61}"/>
            </c:ext>
          </c:extLst>
        </c:ser>
        <c:ser>
          <c:idx val="28"/>
          <c:order val="27"/>
          <c:tx>
            <c:strRef>
              <c:f>'Risiko elementer'!$A$39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0-EFFA-4B61-8B06-307CEDA07C61}"/>
            </c:ext>
          </c:extLst>
        </c:ser>
        <c:ser>
          <c:idx val="29"/>
          <c:order val="28"/>
          <c:tx>
            <c:strRef>
              <c:f>'Risiko elementer'!$A$40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1-EFFA-4B61-8B06-307CEDA07C61}"/>
            </c:ext>
          </c:extLst>
        </c:ser>
        <c:ser>
          <c:idx val="30"/>
          <c:order val="29"/>
          <c:tx>
            <c:strRef>
              <c:f>'Risiko elementer'!$A$41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2-EFFA-4B61-8B06-307CEDA07C61}"/>
            </c:ext>
          </c:extLst>
        </c:ser>
        <c:ser>
          <c:idx val="31"/>
          <c:order val="30"/>
          <c:tx>
            <c:strRef>
              <c:f>'Risiko elementer'!$A$42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3-EFFA-4B61-8B06-307CEDA07C61}"/>
            </c:ext>
          </c:extLst>
        </c:ser>
        <c:ser>
          <c:idx val="32"/>
          <c:order val="31"/>
          <c:tx>
            <c:strRef>
              <c:f>'Risiko elementer'!$A$43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elementer'!$P$43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4-EFFA-4B61-8B06-307CEDA07C61}"/>
            </c:ext>
          </c:extLst>
        </c:ser>
        <c:ser>
          <c:idx val="14"/>
          <c:order val="32"/>
          <c:tx>
            <c:strRef>
              <c:f>'Risiko elementer'!$A$44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5-EFFA-4B61-8B06-307CEDA07C61}"/>
            </c:ext>
          </c:extLst>
        </c:ser>
        <c:ser>
          <c:idx val="33"/>
          <c:order val="33"/>
          <c:tx>
            <c:strRef>
              <c:f>'Risiko elementer'!$A$45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6-EFFA-4B61-8B06-307CEDA07C61}"/>
            </c:ext>
          </c:extLst>
        </c:ser>
        <c:ser>
          <c:idx val="34"/>
          <c:order val="34"/>
          <c:tx>
            <c:strRef>
              <c:f>'Risiko elementer'!$A$46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7-EFFA-4B61-8B06-307CEDA07C61}"/>
            </c:ext>
          </c:extLst>
        </c:ser>
        <c:ser>
          <c:idx val="35"/>
          <c:order val="35"/>
          <c:tx>
            <c:strRef>
              <c:f>'Risiko elementer'!$A$47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8-EFFA-4B61-8B06-307CEDA07C61}"/>
            </c:ext>
          </c:extLst>
        </c:ser>
        <c:ser>
          <c:idx val="36"/>
          <c:order val="36"/>
          <c:tx>
            <c:strRef>
              <c:f>'Risiko elementer'!$A$48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9-EFFA-4B61-8B06-307CEDA07C61}"/>
            </c:ext>
          </c:extLst>
        </c:ser>
        <c:ser>
          <c:idx val="37"/>
          <c:order val="37"/>
          <c:tx>
            <c:strRef>
              <c:f>'Risiko elementer'!$A$49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A-EFFA-4B61-8B06-307CEDA07C61}"/>
            </c:ext>
          </c:extLst>
        </c:ser>
        <c:ser>
          <c:idx val="38"/>
          <c:order val="38"/>
          <c:tx>
            <c:strRef>
              <c:f>'Risiko elementer'!$A$50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elementer'!$P$50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B-EFFA-4B61-8B06-307CEDA07C61}"/>
            </c:ext>
          </c:extLst>
        </c:ser>
        <c:ser>
          <c:idx val="39"/>
          <c:order val="39"/>
          <c:tx>
            <c:strRef>
              <c:f>'Risiko elementer'!$A$51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C-EFFA-4B61-8B06-307CEDA07C61}"/>
            </c:ext>
          </c:extLst>
        </c:ser>
        <c:ser>
          <c:idx val="40"/>
          <c:order val="40"/>
          <c:tx>
            <c:strRef>
              <c:f>'Risiko elementer'!$A$52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D-EFFA-4B61-8B06-307CEDA07C61}"/>
            </c:ext>
          </c:extLst>
        </c:ser>
        <c:ser>
          <c:idx val="41"/>
          <c:order val="41"/>
          <c:tx>
            <c:strRef>
              <c:f>'Risiko elementer'!$A$53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E-EFFA-4B61-8B06-307CEDA07C61}"/>
            </c:ext>
          </c:extLst>
        </c:ser>
        <c:ser>
          <c:idx val="42"/>
          <c:order val="42"/>
          <c:tx>
            <c:strRef>
              <c:f>'Risiko elementer'!$A$54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F-EFFA-4B61-8B06-307CEDA07C61}"/>
            </c:ext>
          </c:extLst>
        </c:ser>
        <c:ser>
          <c:idx val="43"/>
          <c:order val="43"/>
          <c:tx>
            <c:strRef>
              <c:f>'Risiko elementer'!$A$55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0-EFFA-4B61-8B06-307CEDA07C61}"/>
            </c:ext>
          </c:extLst>
        </c:ser>
        <c:ser>
          <c:idx val="44"/>
          <c:order val="44"/>
          <c:tx>
            <c:strRef>
              <c:f>'Risiko elementer'!$A$56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1-EFFA-4B61-8B06-307CEDA07C61}"/>
            </c:ext>
          </c:extLst>
        </c:ser>
        <c:ser>
          <c:idx val="45"/>
          <c:order val="45"/>
          <c:tx>
            <c:strRef>
              <c:f>'Risiko elementer'!$A$57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2-EFFA-4B61-8B06-307CEDA07C61}"/>
            </c:ext>
          </c:extLst>
        </c:ser>
        <c:ser>
          <c:idx val="46"/>
          <c:order val="46"/>
          <c:tx>
            <c:strRef>
              <c:f>'Risiko elementer'!$A$58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3-EFFA-4B61-8B06-307CEDA07C61}"/>
            </c:ext>
          </c:extLst>
        </c:ser>
        <c:ser>
          <c:idx val="47"/>
          <c:order val="47"/>
          <c:tx>
            <c:strRef>
              <c:f>'Risiko elementer'!$A$59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4-EFFA-4B61-8B06-307CEDA07C61}"/>
            </c:ext>
          </c:extLst>
        </c:ser>
        <c:ser>
          <c:idx val="48"/>
          <c:order val="48"/>
          <c:tx>
            <c:strRef>
              <c:f>'Risiko elementer'!$A$60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5-EFFA-4B61-8B06-307CEDA07C61}"/>
            </c:ext>
          </c:extLst>
        </c:ser>
        <c:ser>
          <c:idx val="49"/>
          <c:order val="49"/>
          <c:tx>
            <c:strRef>
              <c:f>'Risiko elementer'!$A$61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6-EFFA-4B61-8B06-307CEDA07C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9196672"/>
        <c:axId val="119207040"/>
      </c:scatterChart>
      <c:valAx>
        <c:axId val="119196672"/>
        <c:scaling>
          <c:orientation val="minMax"/>
          <c:max val="5"/>
          <c:min val="0"/>
        </c:scaling>
        <c:delete val="0"/>
        <c:axPos val="b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 dirty="0">
                    <a:solidFill>
                      <a:srgbClr val="000000"/>
                    </a:solidFill>
                    <a:latin typeface="Arial"/>
                    <a:cs typeface="Arial"/>
                  </a:rPr>
                  <a:t>Konsekvensvurdering</a:t>
                </a:r>
              </a:p>
            </c:rich>
          </c:tx>
          <c:layout>
            <c:manualLayout>
              <c:xMode val="edge"/>
              <c:yMode val="edge"/>
              <c:x val="0.35985785484679583"/>
              <c:y val="0.8938448787019031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9207040"/>
        <c:crosses val="autoZero"/>
        <c:crossBetween val="midCat"/>
        <c:majorUnit val="1"/>
        <c:minorUnit val="1"/>
      </c:valAx>
      <c:valAx>
        <c:axId val="119207040"/>
        <c:scaling>
          <c:orientation val="minMax"/>
          <c:max val="5"/>
          <c:min val="0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 dirty="0">
                    <a:solidFill>
                      <a:srgbClr val="000000"/>
                    </a:solidFill>
                    <a:latin typeface="Arial"/>
                    <a:cs typeface="Arial"/>
                  </a:rPr>
                  <a:t>Sannsynlighet</a:t>
                </a:r>
              </a:p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nb-NO" sz="1100" b="1" i="0" u="none" strike="noStrike" baseline="0" dirty="0">
                  <a:solidFill>
                    <a:srgbClr val="000000"/>
                  </a:solidFill>
                  <a:latin typeface="Arial"/>
                  <a:cs typeface="Arial"/>
                </a:endParaRPr>
              </a:p>
            </c:rich>
          </c:tx>
          <c:layout>
            <c:manualLayout>
              <c:xMode val="edge"/>
              <c:yMode val="edge"/>
              <c:x val="1.2389659121542773E-2"/>
              <c:y val="0.34160468199437183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9196672"/>
        <c:crossesAt val="0"/>
        <c:crossBetween val="midCat"/>
        <c:majorUnit val="1"/>
        <c:minorUnit val="1"/>
      </c:valAx>
      <c:spPr>
        <a:blipFill dpi="0" rotWithShape="0">
          <a:blip xmlns:r="http://schemas.openxmlformats.org/officeDocument/2006/relationships" r:embed="rId2"/>
          <a:srcRect/>
          <a:stretch>
            <a:fillRect/>
          </a:stretch>
        </a:blipFill>
        <a:ln w="12700">
          <a:solidFill>
            <a:srgbClr val="808080"/>
          </a:solidFill>
          <a:prstDash val="solid"/>
        </a:ln>
      </c:spPr>
    </c:plotArea>
    <c:plotVisOnly val="0"/>
    <c:dispBlanksAs val="gap"/>
    <c:showDLblsOverMax val="0"/>
  </c:chart>
  <c:spPr>
    <a:solidFill>
      <a:srgbClr val="FFFFFF"/>
    </a:solidFill>
    <a:ln w="3175">
      <a:solidFill>
        <a:sysClr val="window" lastClr="FFFFFF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nb-NO"/>
    </a:p>
  </c:txPr>
  <c:externalData r:id="rId3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4" cy="498295"/>
          </a:xfrm>
          <a:prstGeom prst="rect">
            <a:avLst/>
          </a:prstGeom>
        </p:spPr>
        <p:txBody>
          <a:bodyPr vert="horz" lIns="92117" tIns="46058" rIns="92117" bIns="46058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48644" y="0"/>
            <a:ext cx="2944284" cy="498295"/>
          </a:xfrm>
          <a:prstGeom prst="rect">
            <a:avLst/>
          </a:prstGeom>
        </p:spPr>
        <p:txBody>
          <a:bodyPr vert="horz" lIns="92117" tIns="46058" rIns="92117" bIns="46058" rtlCol="0"/>
          <a:lstStyle>
            <a:lvl1pPr algn="r">
              <a:defRPr sz="1200"/>
            </a:lvl1pPr>
          </a:lstStyle>
          <a:p>
            <a:fld id="{C0C05338-D6E6-4CE9-9682-B4D4ECBC4CCD}" type="datetimeFigureOut">
              <a:rPr lang="nb-NO" smtClean="0"/>
              <a:t>22.08.2018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419100" y="1241425"/>
            <a:ext cx="5956300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17" tIns="46058" rIns="92117" bIns="46058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9451" y="4779487"/>
            <a:ext cx="5435600" cy="3910489"/>
          </a:xfrm>
          <a:prstGeom prst="rect">
            <a:avLst/>
          </a:prstGeom>
        </p:spPr>
        <p:txBody>
          <a:bodyPr vert="horz" lIns="92117" tIns="46058" rIns="92117" bIns="46058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433107"/>
            <a:ext cx="2944284" cy="498294"/>
          </a:xfrm>
          <a:prstGeom prst="rect">
            <a:avLst/>
          </a:prstGeom>
        </p:spPr>
        <p:txBody>
          <a:bodyPr vert="horz" lIns="92117" tIns="46058" rIns="92117" bIns="46058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48644" y="9433107"/>
            <a:ext cx="2944284" cy="498294"/>
          </a:xfrm>
          <a:prstGeom prst="rect">
            <a:avLst/>
          </a:prstGeom>
        </p:spPr>
        <p:txBody>
          <a:bodyPr vert="horz" lIns="92117" tIns="46058" rIns="92117" bIns="46058" rtlCol="0" anchor="b"/>
          <a:lstStyle>
            <a:lvl1pPr algn="r">
              <a:defRPr sz="1200"/>
            </a:lvl1pPr>
          </a:lstStyle>
          <a:p>
            <a:fld id="{B7691EBB-80F8-43BC-BCC6-078EA46124D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375394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3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828800" y="3278693"/>
            <a:ext cx="11377423" cy="927843"/>
          </a:xfrm>
        </p:spPr>
        <p:txBody>
          <a:bodyPr anchor="ctr" anchorCtr="0">
            <a:normAutofit/>
          </a:bodyPr>
          <a:lstStyle>
            <a:lvl1pPr algn="ctr">
              <a:defRPr sz="5000">
                <a:solidFill>
                  <a:schemeClr val="accent3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28800" y="6619741"/>
            <a:ext cx="11377423" cy="959206"/>
          </a:xfrm>
        </p:spPr>
        <p:txBody>
          <a:bodyPr anchor="b" anchorCtr="0">
            <a:normAutofit/>
          </a:bodyPr>
          <a:lstStyle>
            <a:lvl1pPr marL="0" indent="0" algn="ctr">
              <a:buNone/>
              <a:defRPr sz="2400">
                <a:solidFill>
                  <a:schemeClr val="accent3"/>
                </a:solidFill>
              </a:defRPr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pic>
        <p:nvPicPr>
          <p:cNvPr id="11" name="Bild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90" y="648081"/>
            <a:ext cx="1530099" cy="1048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406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 #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828800" y="3278693"/>
            <a:ext cx="11377423" cy="927843"/>
          </a:xfrm>
        </p:spPr>
        <p:txBody>
          <a:bodyPr anchor="ctr" anchorCtr="0">
            <a:normAutofit/>
          </a:bodyPr>
          <a:lstStyle>
            <a:lvl1pPr algn="ctr">
              <a:defRPr sz="5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28800" y="6619741"/>
            <a:ext cx="11377423" cy="959206"/>
          </a:xfrm>
        </p:spPr>
        <p:txBody>
          <a:bodyPr anchor="b" anchorCtr="0">
            <a:normAutofit/>
          </a:bodyPr>
          <a:lstStyle>
            <a:lvl1pPr marL="0" indent="0" algn="ctr">
              <a:buNone/>
              <a:defRPr sz="2400">
                <a:solidFill>
                  <a:schemeClr val="bg2"/>
                </a:solidFill>
              </a:defRPr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pic>
        <p:nvPicPr>
          <p:cNvPr id="11" name="Bild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90" y="648479"/>
            <a:ext cx="1530099" cy="1047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29067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 #3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828800" y="3278693"/>
            <a:ext cx="11377423" cy="927843"/>
          </a:xfrm>
        </p:spPr>
        <p:txBody>
          <a:bodyPr anchor="ctr" anchorCtr="0">
            <a:normAutofit/>
          </a:bodyPr>
          <a:lstStyle>
            <a:lvl1pPr algn="ctr">
              <a:defRPr sz="5000">
                <a:solidFill>
                  <a:schemeClr val="accent4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28800" y="6619741"/>
            <a:ext cx="11377423" cy="959206"/>
          </a:xfrm>
        </p:spPr>
        <p:txBody>
          <a:bodyPr anchor="b" anchorCtr="0">
            <a:norm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pic>
        <p:nvPicPr>
          <p:cNvPr id="11" name="Bild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90" y="648479"/>
            <a:ext cx="1530099" cy="1047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16739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 #4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828800" y="3278693"/>
            <a:ext cx="11377423" cy="927843"/>
          </a:xfrm>
        </p:spPr>
        <p:txBody>
          <a:bodyPr anchor="ctr" anchorCtr="0">
            <a:normAutofit/>
          </a:bodyPr>
          <a:lstStyle>
            <a:lvl1pPr algn="ctr">
              <a:defRPr sz="5000">
                <a:solidFill>
                  <a:schemeClr val="accent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28800" y="6619741"/>
            <a:ext cx="11377423" cy="959206"/>
          </a:xfrm>
        </p:spPr>
        <p:txBody>
          <a:bodyPr anchor="b" anchorCtr="0">
            <a:normAutofit/>
          </a:bodyPr>
          <a:lstStyle>
            <a:lvl1pPr marL="0" indent="0" algn="ctr">
              <a:buNone/>
              <a:defRPr sz="2400">
                <a:solidFill>
                  <a:schemeClr val="accent1"/>
                </a:solidFill>
              </a:defRPr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pic>
        <p:nvPicPr>
          <p:cNvPr id="11" name="Bild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281" y="648081"/>
            <a:ext cx="1523717" cy="1048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73964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56095" y="612077"/>
            <a:ext cx="6696837" cy="1512189"/>
          </a:xfrm>
        </p:spPr>
        <p:txBody>
          <a:bodyPr anchor="t" anchorCtr="0">
            <a:normAutofit/>
          </a:bodyPr>
          <a:lstStyle>
            <a:lvl1pPr>
              <a:defRPr sz="3500">
                <a:solidFill>
                  <a:schemeClr val="bg2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56095" y="2376297"/>
            <a:ext cx="6696837" cy="3600450"/>
          </a:xfrm>
        </p:spPr>
        <p:txBody>
          <a:bodyPr>
            <a:normAutofit/>
          </a:bodyPr>
          <a:lstStyle>
            <a:lvl1pPr marL="0" indent="0">
              <a:buNone/>
              <a:defRPr sz="2200" b="1">
                <a:solidFill>
                  <a:schemeClr val="bg1"/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8077581" y="630079"/>
            <a:ext cx="6552819" cy="6516815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pic>
        <p:nvPicPr>
          <p:cNvPr id="9" name="Bild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82" y="6920064"/>
            <a:ext cx="3297943" cy="26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4116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 #2">
    <p:bg>
      <p:bgPr>
        <a:solidFill>
          <a:schemeClr val="l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56095" y="612077"/>
            <a:ext cx="6696837" cy="1512189"/>
          </a:xfrm>
        </p:spPr>
        <p:txBody>
          <a:bodyPr anchor="t" anchorCtr="0">
            <a:normAutofit/>
          </a:bodyPr>
          <a:lstStyle>
            <a:lvl1pPr>
              <a:defRPr sz="3500">
                <a:solidFill>
                  <a:schemeClr val="accent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56095" y="2376297"/>
            <a:ext cx="6696837" cy="3600450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2200" b="1">
                <a:solidFill>
                  <a:schemeClr val="accent1"/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8077581" y="630079"/>
            <a:ext cx="6552819" cy="6516815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081" y="6920064"/>
            <a:ext cx="3297943" cy="26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16277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 #3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56095" y="612077"/>
            <a:ext cx="6696837" cy="1512189"/>
          </a:xfrm>
        </p:spPr>
        <p:txBody>
          <a:bodyPr anchor="t" anchorCtr="0">
            <a:normAutofit/>
          </a:bodyPr>
          <a:lstStyle>
            <a:lvl1pPr>
              <a:defRPr sz="3500">
                <a:solidFill>
                  <a:schemeClr val="bg2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56095" y="2376297"/>
            <a:ext cx="6696837" cy="3600450"/>
          </a:xfrm>
        </p:spPr>
        <p:txBody>
          <a:bodyPr>
            <a:normAutofit/>
          </a:bodyPr>
          <a:lstStyle>
            <a:lvl1pPr marL="0" indent="0">
              <a:buNone/>
              <a:defRPr sz="2200" b="1">
                <a:solidFill>
                  <a:schemeClr val="bg1"/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8077581" y="630079"/>
            <a:ext cx="6552819" cy="6516815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accent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82" y="6920064"/>
            <a:ext cx="3297943" cy="26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40340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 halvsirkel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56095" y="612076"/>
            <a:ext cx="6696837" cy="1512937"/>
          </a:xfrm>
        </p:spPr>
        <p:txBody>
          <a:bodyPr anchor="t" anchorCtr="0">
            <a:normAutofit/>
          </a:bodyPr>
          <a:lstStyle>
            <a:lvl1pPr>
              <a:defRPr sz="3500">
                <a:solidFill>
                  <a:schemeClr val="bg2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56095" y="2376297"/>
            <a:ext cx="6696837" cy="3600450"/>
          </a:xfrm>
        </p:spPr>
        <p:txBody>
          <a:bodyPr>
            <a:normAutofit/>
          </a:bodyPr>
          <a:lstStyle>
            <a:lvl1pPr marL="0" indent="0">
              <a:buNone/>
              <a:defRPr sz="2200" b="1">
                <a:solidFill>
                  <a:schemeClr val="bg1"/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9" name="Plassholder for bilde 8"/>
          <p:cNvSpPr>
            <a:spLocks noGrp="1"/>
          </p:cNvSpPr>
          <p:nvPr>
            <p:ph type="pic" sz="quarter" idx="13"/>
          </p:nvPr>
        </p:nvSpPr>
        <p:spPr>
          <a:xfrm>
            <a:off x="11317986" y="630079"/>
            <a:ext cx="3312414" cy="6480810"/>
          </a:xfrm>
          <a:custGeom>
            <a:avLst/>
            <a:gdLst>
              <a:gd name="connsiteX0" fmla="*/ 3240000 w 3312414"/>
              <a:gd name="connsiteY0" fmla="*/ 0 h 6480810"/>
              <a:gd name="connsiteX1" fmla="*/ 3312414 w 3312414"/>
              <a:gd name="connsiteY1" fmla="*/ 1831 h 6480810"/>
              <a:gd name="connsiteX2" fmla="*/ 3312414 w 3312414"/>
              <a:gd name="connsiteY2" fmla="*/ 6478979 h 6480810"/>
              <a:gd name="connsiteX3" fmla="*/ 3240000 w 3312414"/>
              <a:gd name="connsiteY3" fmla="*/ 6480810 h 6480810"/>
              <a:gd name="connsiteX4" fmla="*/ 0 w 3312414"/>
              <a:gd name="connsiteY4" fmla="*/ 3240405 h 6480810"/>
              <a:gd name="connsiteX5" fmla="*/ 3240000 w 3312414"/>
              <a:gd name="connsiteY5" fmla="*/ 0 h 6480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312414" h="6480810">
                <a:moveTo>
                  <a:pt x="3240000" y="0"/>
                </a:moveTo>
                <a:lnTo>
                  <a:pt x="3312414" y="1831"/>
                </a:lnTo>
                <a:lnTo>
                  <a:pt x="3312414" y="6478979"/>
                </a:lnTo>
                <a:lnTo>
                  <a:pt x="3240000" y="6480810"/>
                </a:lnTo>
                <a:cubicBezTo>
                  <a:pt x="1450597" y="6480810"/>
                  <a:pt x="0" y="5030031"/>
                  <a:pt x="0" y="3240405"/>
                </a:cubicBezTo>
                <a:cubicBezTo>
                  <a:pt x="0" y="1450779"/>
                  <a:pt x="1450597" y="0"/>
                  <a:pt x="3240000" y="0"/>
                </a:cubicBez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 wrap="square" tIns="1800000" anchor="t" anchorCtr="1">
            <a:noAutofit/>
          </a:bodyPr>
          <a:lstStyle>
            <a:lvl1pPr marL="0" indent="0">
              <a:buFont typeface="Arial" panose="020B0604020202020204" pitchFamily="34" charset="0"/>
              <a:buNone/>
              <a:defRPr sz="2000"/>
            </a:lvl1pPr>
          </a:lstStyle>
          <a:p>
            <a:r>
              <a:rPr lang="nb-NO"/>
              <a:t>Klikk ikonet for å legge til et bilde</a:t>
            </a:r>
          </a:p>
        </p:txBody>
      </p:sp>
      <p:pic>
        <p:nvPicPr>
          <p:cNvPr id="10" name="Bild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82" y="6920064"/>
            <a:ext cx="3297943" cy="26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13914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4630400" cy="8229600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4" hasCustomPrompt="1"/>
          </p:nvPr>
        </p:nvSpPr>
        <p:spPr>
          <a:xfrm>
            <a:off x="720090" y="648081"/>
            <a:ext cx="1530099" cy="1048514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021906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 #2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4630400" cy="8229600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4" hasCustomPrompt="1"/>
          </p:nvPr>
        </p:nvSpPr>
        <p:spPr>
          <a:xfrm>
            <a:off x="720090" y="648081"/>
            <a:ext cx="1530099" cy="1048514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338510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 #3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4630400" cy="8229600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  <a:endParaRPr lang="nb-NO" dirty="0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4" hasCustomPrompt="1"/>
          </p:nvPr>
        </p:nvSpPr>
        <p:spPr>
          <a:xfrm>
            <a:off x="720090" y="648081"/>
            <a:ext cx="1530099" cy="1048514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224144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 #4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4630400" cy="8229600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  <a:endParaRPr lang="nb-NO" dirty="0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4" hasCustomPrompt="1"/>
          </p:nvPr>
        </p:nvSpPr>
        <p:spPr>
          <a:xfrm>
            <a:off x="720090" y="648081"/>
            <a:ext cx="1530099" cy="1048514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074317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01902225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39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8" name="Objek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SzPct val="60000"/>
              <a:defRPr/>
            </a:lvl1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F1845-2A85-4438-AC6C-9384C559E66B}" type="datetime1">
              <a:rPr lang="nb-NO" smtClean="0"/>
              <a:t>22.08.2018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7" name="Tit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22125582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 Farg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591399" y="1955044"/>
            <a:ext cx="10585323" cy="4968621"/>
          </a:xfrm>
          <a:solidFill>
            <a:srgbClr val="0069E8"/>
          </a:solidFill>
        </p:spPr>
        <p:txBody>
          <a:bodyPr lIns="432000" tIns="432000" rIns="432000" bIns="432000"/>
          <a:lstStyle>
            <a:lvl1pPr marL="0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77908-EC85-4632-9C4B-83E40FF1249F}" type="datetime1">
              <a:rPr lang="nb-NO" smtClean="0"/>
              <a:t>22.08.2018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281248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innhold stor /m sub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591399" y="2603125"/>
            <a:ext cx="11233404" cy="4536567"/>
          </a:xfrm>
        </p:spPr>
        <p:txBody>
          <a:bodyPr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3435A-BE20-4F09-82D2-3003BB17C80A}" type="datetime1">
              <a:rPr lang="nb-NO" smtClean="0"/>
              <a:t>22.08.2018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8" name="Plassholder for tekst 7"/>
          <p:cNvSpPr>
            <a:spLocks noGrp="1"/>
          </p:cNvSpPr>
          <p:nvPr>
            <p:ph type="body" sz="quarter" idx="13"/>
          </p:nvPr>
        </p:nvSpPr>
        <p:spPr>
          <a:xfrm>
            <a:off x="1591399" y="1955044"/>
            <a:ext cx="11233404" cy="648081"/>
          </a:xfrm>
        </p:spPr>
        <p:txBody>
          <a:bodyPr/>
          <a:lstStyle>
            <a:lvl1pPr marL="0" indent="0">
              <a:buNone/>
              <a:defRPr b="1"/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14591399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stor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A0672-1BB0-44D0-A7F1-A0555A9945F3}" type="datetime1">
              <a:rPr lang="nb-NO" smtClean="0"/>
              <a:t>22.08.2018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7" name="Plassholder for bilde 6"/>
          <p:cNvSpPr>
            <a:spLocks noGrp="1"/>
          </p:cNvSpPr>
          <p:nvPr>
            <p:ph type="pic" sz="quarter" idx="13"/>
          </p:nvPr>
        </p:nvSpPr>
        <p:spPr>
          <a:xfrm>
            <a:off x="1591399" y="1955044"/>
            <a:ext cx="13039001" cy="5184648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1260000" rIns="0" bIns="0" anchor="t" anchorCtr="1"/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11972323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400675" cy="518464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7632873" y="1955044"/>
            <a:ext cx="5400675" cy="518464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CEDC0-8B0B-4FEB-80AB-549D533678FA}" type="datetime1">
              <a:rPr lang="nb-NO" smtClean="0"/>
              <a:t>22.08.2018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Tittel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321327449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, innhold og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400675" cy="518464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28160-CBC6-44F3-A419-4691577D08E2}" type="datetime1">
              <a:rPr lang="nb-NO" smtClean="0"/>
              <a:t>22.08.2018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2" name="Plassholder for bilde 1"/>
          <p:cNvSpPr>
            <a:spLocks noGrp="1"/>
          </p:cNvSpPr>
          <p:nvPr>
            <p:ph type="pic" sz="quarter" idx="13"/>
          </p:nvPr>
        </p:nvSpPr>
        <p:spPr>
          <a:xfrm>
            <a:off x="7632874" y="1955044"/>
            <a:ext cx="6997526" cy="5184648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1440000" rIns="0" bIns="0" anchor="t" anchorCtr="1"/>
          <a:lstStyle>
            <a:lvl1pPr marL="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8340961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, innhold og bilde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400675" cy="5184648"/>
          </a:xfrm>
          <a:solidFill>
            <a:srgbClr val="EFEFEF"/>
          </a:solidFill>
        </p:spPr>
        <p:txBody>
          <a:bodyPr lIns="216000" tIns="216000" rIns="216000" bIns="21600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E429C-8168-4B91-890F-C5E9E88B04CF}" type="datetime1">
              <a:rPr lang="nb-NO" smtClean="0"/>
              <a:t>22.08.2018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2" name="Plassholder for bilde 1"/>
          <p:cNvSpPr>
            <a:spLocks noGrp="1"/>
          </p:cNvSpPr>
          <p:nvPr>
            <p:ph type="pic" sz="quarter" idx="13"/>
          </p:nvPr>
        </p:nvSpPr>
        <p:spPr>
          <a:xfrm>
            <a:off x="7632874" y="1955044"/>
            <a:ext cx="6997526" cy="5184648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1440000" rIns="0" bIns="0" anchor="t" anchorCtr="1"/>
          <a:lstStyle>
            <a:lvl1pPr marL="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sp>
        <p:nvSpPr>
          <p:cNvPr id="4" name="Tit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197548153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, innhold og bilde #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400675" cy="518464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68BDD-28BA-45B6-B0A4-1E0CB3996F2B}" type="datetime1">
              <a:rPr lang="nb-NO" smtClean="0"/>
              <a:t>22.08.2018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2" name="Plassholder for bilde 1"/>
          <p:cNvSpPr>
            <a:spLocks noGrp="1"/>
          </p:cNvSpPr>
          <p:nvPr>
            <p:ph type="pic" sz="quarter" idx="13"/>
          </p:nvPr>
        </p:nvSpPr>
        <p:spPr>
          <a:xfrm>
            <a:off x="7632874" y="1955044"/>
            <a:ext cx="6997526" cy="5184648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1440000" rIns="0" bIns="0" anchor="t" anchorCtr="1"/>
          <a:lstStyle>
            <a:lvl1pPr marL="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17420863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&amp; 4x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84198" y="1944244"/>
            <a:ext cx="5184648" cy="2376297"/>
          </a:xfrm>
          <a:noFill/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7110889" y="1944244"/>
            <a:ext cx="5184648" cy="2376297"/>
          </a:xfrm>
          <a:noFill/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7D56F-37E5-47E1-A1C8-CC0C8A64CE51}" type="datetime1">
              <a:rPr lang="nb-NO" smtClean="0"/>
              <a:t>22.08.2018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8" name="Plassholder for innhold 3"/>
          <p:cNvSpPr>
            <a:spLocks noGrp="1"/>
          </p:cNvSpPr>
          <p:nvPr>
            <p:ph sz="half" idx="13"/>
          </p:nvPr>
        </p:nvSpPr>
        <p:spPr>
          <a:xfrm>
            <a:off x="7110889" y="4752594"/>
            <a:ext cx="5184648" cy="2376297"/>
          </a:xfrm>
          <a:noFill/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0" name="Plassholder for innhold 2"/>
          <p:cNvSpPr>
            <a:spLocks noGrp="1"/>
          </p:cNvSpPr>
          <p:nvPr>
            <p:ph sz="half" idx="14"/>
          </p:nvPr>
        </p:nvSpPr>
        <p:spPr>
          <a:xfrm>
            <a:off x="1584198" y="4752594"/>
            <a:ext cx="5184648" cy="2376297"/>
          </a:xfrm>
          <a:noFill/>
        </p:spPr>
        <p:txBody>
          <a:bodyPr lIns="0" tIns="0" rIns="0" bIns="0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226007187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&amp; 4x innhold farg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184648" cy="2376297"/>
          </a:xfrm>
          <a:solidFill>
            <a:srgbClr val="EFEFEF"/>
          </a:solidFill>
        </p:spPr>
        <p:txBody>
          <a:bodyPr lIns="216000" tIns="360000" rIns="216000" bIns="36000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7110889" y="1955044"/>
            <a:ext cx="5184648" cy="2376297"/>
          </a:xfrm>
          <a:solidFill>
            <a:srgbClr val="EFEFEF"/>
          </a:solidFill>
        </p:spPr>
        <p:txBody>
          <a:bodyPr lIns="216000" tIns="360000" rIns="216000" bIns="36000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9BC1B-76D5-428F-B4F8-9DFEF45A20DE}" type="datetime1">
              <a:rPr lang="nb-NO" smtClean="0"/>
              <a:t>22.08.2018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8" name="Plassholder for innhold 3"/>
          <p:cNvSpPr>
            <a:spLocks noGrp="1"/>
          </p:cNvSpPr>
          <p:nvPr>
            <p:ph sz="half" idx="13"/>
          </p:nvPr>
        </p:nvSpPr>
        <p:spPr>
          <a:xfrm>
            <a:off x="7110889" y="4752594"/>
            <a:ext cx="5184648" cy="2376297"/>
          </a:xfrm>
          <a:solidFill>
            <a:srgbClr val="EFEFEF"/>
          </a:solidFill>
        </p:spPr>
        <p:txBody>
          <a:bodyPr lIns="216000" tIns="360000" rIns="216000" bIns="36000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0" name="Plassholder for innhold 2"/>
          <p:cNvSpPr>
            <a:spLocks noGrp="1"/>
          </p:cNvSpPr>
          <p:nvPr>
            <p:ph sz="half" idx="14"/>
          </p:nvPr>
        </p:nvSpPr>
        <p:spPr>
          <a:xfrm>
            <a:off x="1591399" y="4752594"/>
            <a:ext cx="5184648" cy="2376297"/>
          </a:xfrm>
          <a:solidFill>
            <a:srgbClr val="EFEFEF"/>
          </a:solidFill>
        </p:spPr>
        <p:txBody>
          <a:bodyPr lIns="216000" tIns="360000" rIns="216000" bIns="360000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144271491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1591399" y="1955044"/>
            <a:ext cx="5400675" cy="648081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200" b="1"/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1591399" y="2603125"/>
            <a:ext cx="5400675" cy="4536567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7632954" y="1955044"/>
            <a:ext cx="5400675" cy="648081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200" b="1"/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7632954" y="2603125"/>
            <a:ext cx="5400675" cy="4536567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D226F-10C9-4506-BB87-948311CE756B}" type="datetime1">
              <a:rPr lang="nb-NO" smtClean="0"/>
              <a:t>22.08.2018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1" name="Tittel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308466329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B4374-CE3F-4BEF-A161-272C71B0C02B}" type="datetime1">
              <a:rPr lang="nb-NO" smtClean="0"/>
              <a:t>22.08.2018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980477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8836E-C4EC-4E3C-9EA0-07C47D63B35B}" type="datetime1">
              <a:rPr lang="nb-NO" smtClean="0"/>
              <a:t>22.08.2018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38400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ags" Target="../tags/tag2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vmlDrawing" Target="../drawings/vmlDrawing1.vml"/><Relationship Id="rId30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/>
          <p:cNvGraphicFramePr>
            <a:graphicFrameLocks noChangeAspect="1"/>
          </p:cNvGraphicFramePr>
          <p:nvPr>
            <p:custDataLst>
              <p:tags r:id="rId28"/>
            </p:custDataLst>
            <p:extLst>
              <p:ext uri="{D42A27DB-BD31-4B8C-83A1-F6EECF244321}">
                <p14:modId xmlns:p14="http://schemas.microsoft.com/office/powerpoint/2010/main" val="1596017560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5" name="think-cell Slide" r:id="rId29" imgW="270" imgH="270" progId="TCLayout.ActiveDocument.1">
                  <p:embed/>
                </p:oleObj>
              </mc:Choice>
              <mc:Fallback>
                <p:oleObj name="think-cell Slide" r:id="rId29" imgW="270" imgH="270" progId="TCLayout.ActiveDocument.1">
                  <p:embed/>
                  <p:pic>
                    <p:nvPicPr>
                      <p:cNvPr id="8" name="Objekt 7" hidden="1"/>
                      <p:cNvPicPr/>
                      <p:nvPr/>
                    </p:nvPicPr>
                    <p:blipFill>
                      <a:blip r:embed="rId3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727291" y="658882"/>
            <a:ext cx="9937242" cy="864108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1591399" y="1955044"/>
            <a:ext cx="10585323" cy="518464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648175" y="7632954"/>
            <a:ext cx="1015465" cy="221599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 b="1">
                <a:solidFill>
                  <a:schemeClr val="tx2"/>
                </a:solidFill>
              </a:defRPr>
            </a:lvl1pPr>
          </a:lstStyle>
          <a:p>
            <a:fld id="{22FCF156-2266-4DDD-A756-6601C920D2AC}" type="datetime1">
              <a:rPr lang="nb-NO" smtClean="0"/>
              <a:t>22.08.2018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6408801" y="7632954"/>
            <a:ext cx="5760720" cy="221599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 b="1">
                <a:solidFill>
                  <a:schemeClr val="tx2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13653557" y="7632954"/>
            <a:ext cx="370573" cy="221599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r">
              <a:defRPr sz="1000" b="1">
                <a:solidFill>
                  <a:schemeClr val="tx2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9" name="Bilde 8"/>
          <p:cNvPicPr>
            <a:picLocks noChangeAspect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502201"/>
            <a:ext cx="3903014" cy="727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857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  <p:sldLayoutId id="2147483739" r:id="rId13"/>
    <p:sldLayoutId id="2147483740" r:id="rId14"/>
    <p:sldLayoutId id="2147483741" r:id="rId15"/>
    <p:sldLayoutId id="2147483742" r:id="rId16"/>
    <p:sldLayoutId id="2147483743" r:id="rId17"/>
    <p:sldLayoutId id="2147483744" r:id="rId18"/>
    <p:sldLayoutId id="2147483745" r:id="rId19"/>
    <p:sldLayoutId id="2147483746" r:id="rId20"/>
    <p:sldLayoutId id="2147483747" r:id="rId21"/>
    <p:sldLayoutId id="2147483748" r:id="rId22"/>
    <p:sldLayoutId id="2147483749" r:id="rId23"/>
    <p:sldLayoutId id="2147483750" r:id="rId24"/>
    <p:sldLayoutId id="2147483751" r:id="rId25"/>
  </p:sldLayoutIdLst>
  <p:hf hdr="0" ftr="0" dt="0"/>
  <p:txStyles>
    <p:titleStyle>
      <a:lvl1pPr algn="l" defTabSz="109728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16000" indent="-216000" algn="l" defTabSz="1097280" rtl="0" eaLnBrk="1" latinLnBrk="0" hangingPunct="1">
        <a:lnSpc>
          <a:spcPct val="90000"/>
        </a:lnSpc>
        <a:spcBef>
          <a:spcPts val="1200"/>
        </a:spcBef>
        <a:spcAft>
          <a:spcPts val="0"/>
        </a:spcAft>
        <a:buClrTx/>
        <a:buSzPct val="65000"/>
        <a:buFont typeface="Arial" panose="020B0604020202020204" pitchFamily="34" charset="0"/>
        <a:buChar char="■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432000" indent="-216000" algn="l" defTabSz="1097280" rtl="0" eaLnBrk="1" latinLnBrk="0" hangingPunct="1">
        <a:lnSpc>
          <a:spcPct val="90000"/>
        </a:lnSpc>
        <a:spcBef>
          <a:spcPts val="1200"/>
        </a:spcBef>
        <a:spcAft>
          <a:spcPts val="0"/>
        </a:spcAft>
        <a:buClrTx/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648000" indent="-216000" algn="l" defTabSz="1097280" rtl="0" eaLnBrk="1" latinLnBrk="0" hangingPunct="1">
        <a:lnSpc>
          <a:spcPct val="90000"/>
        </a:lnSpc>
        <a:spcBef>
          <a:spcPts val="400"/>
        </a:spcBef>
        <a:spcAft>
          <a:spcPts val="0"/>
        </a:spcAft>
        <a:buClrTx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864000" indent="-216000" algn="l" defTabSz="1097280" rtl="0" eaLnBrk="1" latinLnBrk="0" hangingPunct="1">
        <a:lnSpc>
          <a:spcPct val="90000"/>
        </a:lnSpc>
        <a:spcBef>
          <a:spcPts val="400"/>
        </a:spcBef>
        <a:spcAft>
          <a:spcPts val="0"/>
        </a:spcAft>
        <a:buClrTx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080000" indent="-216000" algn="l" defTabSz="1097280" rtl="0" eaLnBrk="1" latinLnBrk="0" hangingPunct="1">
        <a:lnSpc>
          <a:spcPct val="90000"/>
        </a:lnSpc>
        <a:spcBef>
          <a:spcPts val="400"/>
        </a:spcBef>
        <a:spcAft>
          <a:spcPts val="0"/>
        </a:spcAft>
        <a:buClrTx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301752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56616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411480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66344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972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3pPr>
      <a:lvl4pPr marL="16459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219456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274320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2918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38404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3891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4.xml"/><Relationship Id="rId1" Type="http://schemas.openxmlformats.org/officeDocument/2006/relationships/vmlDrawing" Target="../drawings/vmlDrawing3.vml"/><Relationship Id="rId6" Type="http://schemas.openxmlformats.org/officeDocument/2006/relationships/chart" Target="../charts/chart1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7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269189796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3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9" name="Objek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>
                <a:solidFill>
                  <a:srgbClr val="2C4457"/>
                </a:solidFill>
              </a:rPr>
              <a:pPr/>
              <a:t>1</a:t>
            </a:fld>
            <a:endParaRPr lang="nb-NO">
              <a:solidFill>
                <a:srgbClr val="2C4457"/>
              </a:solidFill>
            </a:endParaRPr>
          </a:p>
        </p:txBody>
      </p:sp>
      <p:sp>
        <p:nvSpPr>
          <p:cNvPr id="6" name="TekstSylinder 5"/>
          <p:cNvSpPr txBox="1"/>
          <p:nvPr/>
        </p:nvSpPr>
        <p:spPr>
          <a:xfrm>
            <a:off x="5580745" y="1224384"/>
            <a:ext cx="3528000" cy="33840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600" dirty="0"/>
              <a:t>Kvalitet: </a:t>
            </a:r>
          </a:p>
          <a:p>
            <a:r>
              <a:rPr lang="nb-NO" sz="1400" dirty="0" smtClean="0"/>
              <a:t>Status: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>
                <a:solidFill>
                  <a:schemeClr val="tx1"/>
                </a:solidFill>
                <a:cs typeface="Calibri" panose="020F0502020204030204" pitchFamily="34" charset="0"/>
              </a:rPr>
              <a:t>God tilbakemeldinger på oppstarts-workshop</a:t>
            </a:r>
            <a:endParaRPr lang="nb-NO" sz="1400" b="0" dirty="0" smtClean="0">
              <a:solidFill>
                <a:schemeClr val="tx1"/>
              </a:solidFill>
              <a:cs typeface="Calibri" panose="020F050202020403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400" b="0" dirty="0"/>
          </a:p>
          <a:p>
            <a:endParaRPr lang="nb-NO" sz="1400" b="0" dirty="0"/>
          </a:p>
          <a:p>
            <a:r>
              <a:rPr lang="nb-NO" sz="1400" dirty="0"/>
              <a:t>Tiltak: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/>
              <a:t>Ingen konkrete tiltak nødvendig på dette tidspunkt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400" b="0" dirty="0"/>
          </a:p>
          <a:p>
            <a:endParaRPr lang="nb-NO" sz="1600" b="0" dirty="0"/>
          </a:p>
        </p:txBody>
      </p:sp>
      <p:sp>
        <p:nvSpPr>
          <p:cNvPr id="7" name="TekstSylinder 10"/>
          <p:cNvSpPr txBox="1"/>
          <p:nvPr/>
        </p:nvSpPr>
        <p:spPr>
          <a:xfrm>
            <a:off x="132839" y="138791"/>
            <a:ext cx="4349277" cy="980071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spAutoFit/>
          </a:bodyPr>
          <a:lstStyle/>
          <a:p>
            <a:r>
              <a:rPr lang="nb-NO" sz="2000" b="1" dirty="0">
                <a:solidFill>
                  <a:prstClr val="black"/>
                </a:solidFill>
              </a:rPr>
              <a:t>STATUSRAPPORT</a:t>
            </a:r>
            <a:br>
              <a:rPr lang="nb-NO" sz="2000" b="1" dirty="0">
                <a:solidFill>
                  <a:prstClr val="black"/>
                </a:solidFill>
              </a:rPr>
            </a:br>
            <a:r>
              <a:rPr lang="nb-NO" sz="2000" b="1" dirty="0" smtClean="0">
                <a:solidFill>
                  <a:prstClr val="black"/>
                </a:solidFill>
              </a:rPr>
              <a:t>BOTT mottak økonomi</a:t>
            </a:r>
            <a:r>
              <a:rPr lang="nb-NO" sz="2000" b="1" dirty="0" smtClean="0">
                <a:solidFill>
                  <a:prstClr val="black"/>
                </a:solidFill>
              </a:rPr>
              <a:t>-prosjektet</a:t>
            </a:r>
            <a:endParaRPr lang="nb-NO" sz="2000" b="1" dirty="0">
              <a:solidFill>
                <a:prstClr val="black"/>
              </a:solidFill>
            </a:endParaRPr>
          </a:p>
          <a:p>
            <a:r>
              <a:rPr lang="nb-NO" sz="1100" b="1" dirty="0" smtClean="0">
                <a:solidFill>
                  <a:prstClr val="black"/>
                </a:solidFill>
              </a:rPr>
              <a:t>31.8.</a:t>
            </a:r>
            <a:r>
              <a:rPr lang="nb-NO" sz="1100" b="1" dirty="0" smtClean="0">
                <a:solidFill>
                  <a:prstClr val="black"/>
                </a:solidFill>
              </a:rPr>
              <a:t> 2018 </a:t>
            </a:r>
            <a:endParaRPr lang="nb-NO" sz="1100" b="1" dirty="0">
              <a:solidFill>
                <a:prstClr val="black"/>
              </a:solidFill>
            </a:endParaRPr>
          </a:p>
          <a:p>
            <a:endParaRPr lang="nb-NO" sz="1100" dirty="0">
              <a:solidFill>
                <a:prstClr val="black"/>
              </a:solidFill>
            </a:endParaRPr>
          </a:p>
        </p:txBody>
      </p:sp>
      <p:sp>
        <p:nvSpPr>
          <p:cNvPr id="29" name="TekstSylinder 26"/>
          <p:cNvSpPr txBox="1"/>
          <p:nvPr/>
        </p:nvSpPr>
        <p:spPr>
          <a:xfrm>
            <a:off x="10961867" y="4680429"/>
            <a:ext cx="3528000" cy="33840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 smtClean="0"/>
              <a:t>Ressurser (fase 1):</a:t>
            </a:r>
            <a:endParaRPr lang="nb-NO" sz="1400" dirty="0"/>
          </a:p>
          <a:p>
            <a:endParaRPr lang="nb-NO" sz="1400" dirty="0" smtClean="0"/>
          </a:p>
          <a:p>
            <a:r>
              <a:rPr lang="nb-NO" sz="1400" dirty="0" smtClean="0"/>
              <a:t>Status</a:t>
            </a:r>
            <a:r>
              <a:rPr lang="nb-NO" sz="1400" b="0" dirty="0"/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Prosjektgruppe etablert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Prosjektleder 80%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2 prosjektmedlemmer 60 %</a:t>
            </a:r>
            <a:endParaRPr lang="nb-NO" sz="1400" b="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2 </a:t>
            </a:r>
            <a:r>
              <a:rPr lang="nb-NO" sz="1400" b="0" dirty="0"/>
              <a:t>prosjektmedlemmer </a:t>
            </a:r>
            <a:r>
              <a:rPr lang="nb-NO" sz="1400" b="0" dirty="0" smtClean="0"/>
              <a:t>20 </a:t>
            </a:r>
            <a:r>
              <a:rPr lang="nb-NO" sz="1400" b="0" dirty="0"/>
              <a:t>%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400" b="0" dirty="0" smtClean="0"/>
          </a:p>
          <a:p>
            <a:endParaRPr lang="nb-NO" sz="1400" b="0" dirty="0"/>
          </a:p>
          <a:p>
            <a:r>
              <a:rPr lang="nb-NO" sz="1400" dirty="0"/>
              <a:t>Tiltak</a:t>
            </a:r>
            <a:r>
              <a:rPr lang="nb-NO" sz="1400" dirty="0" smtClean="0"/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/>
              <a:t>Ingen konkrete tiltak nødvendig på dette tidspunkt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10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100" b="0" dirty="0"/>
          </a:p>
          <a:p>
            <a:endParaRPr lang="nb-NO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b="0" dirty="0"/>
          </a:p>
          <a:p>
            <a:endParaRPr lang="nb-NO" b="0" dirty="0"/>
          </a:p>
        </p:txBody>
      </p:sp>
      <p:sp>
        <p:nvSpPr>
          <p:cNvPr id="30" name="TekstSylinder 26"/>
          <p:cNvSpPr txBox="1"/>
          <p:nvPr/>
        </p:nvSpPr>
        <p:spPr>
          <a:xfrm>
            <a:off x="142484" y="1211859"/>
            <a:ext cx="5281772" cy="3379786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600" dirty="0"/>
              <a:t>Fremdrift: </a:t>
            </a:r>
          </a:p>
          <a:p>
            <a:pPr marL="177800" indent="-177800"/>
            <a:r>
              <a:rPr lang="nb-NO" sz="1400" dirty="0" smtClean="0"/>
              <a:t>Status:</a:t>
            </a:r>
            <a:endParaRPr lang="nb-NO" sz="1400" dirty="0"/>
          </a:p>
          <a:p>
            <a:pPr marL="177800" indent="-177800">
              <a:buFont typeface="Arial" panose="020B0604020202020204" pitchFamily="34" charset="0"/>
              <a:buChar char="•"/>
            </a:pPr>
            <a:r>
              <a:rPr lang="nb-NO" sz="1400" b="0" dirty="0" smtClean="0"/>
              <a:t>Gjennomført oppstarts-workshop med nøkkelpersoner i LOS</a:t>
            </a:r>
          </a:p>
          <a:p>
            <a:endParaRPr lang="nb-NO" sz="1400" b="0" dirty="0" smtClean="0"/>
          </a:p>
          <a:p>
            <a:r>
              <a:rPr lang="nb-NO" sz="1400" dirty="0" smtClean="0"/>
              <a:t>Tiltak</a:t>
            </a:r>
            <a:r>
              <a:rPr lang="nb-NO" sz="1400" b="0" dirty="0" smtClean="0"/>
              <a:t>: </a:t>
            </a:r>
            <a:r>
              <a:rPr lang="nb-NO" sz="1400" b="0" dirty="0" smtClean="0"/>
              <a:t>Ingen konkrete tiltak nødvendig på dette tidspunkt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b="0" dirty="0" smtClean="0"/>
          </a:p>
          <a:p>
            <a:r>
              <a:rPr lang="nb-NO" dirty="0" smtClean="0"/>
              <a:t>Aktiviteter </a:t>
            </a:r>
            <a:r>
              <a:rPr lang="nb-NO" dirty="0" smtClean="0"/>
              <a:t>i nærmeste fremtid:</a:t>
            </a:r>
            <a:endParaRPr lang="nb-NO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Etablere styringsgruppe og gjennomføre første styringsgruppemøte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Utarbeidelse av interessentanalyse og kommunikasjonsplan</a:t>
            </a:r>
            <a:endParaRPr lang="nb-NO" sz="1400" b="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Utarbeidelse av prosjektdokumentasjon (Plan for risikoanalyse, prosjektbeskrivelse og prosjektplaner).</a:t>
            </a:r>
            <a:endParaRPr lang="nb-NO" sz="1400" b="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100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1100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1100" b="0" dirty="0"/>
          </a:p>
          <a:p>
            <a:endParaRPr lang="nb-NO" sz="1100" b="0" dirty="0"/>
          </a:p>
          <a:p>
            <a:endParaRPr lang="nb-NO" sz="1100" b="0" dirty="0"/>
          </a:p>
        </p:txBody>
      </p:sp>
      <p:sp>
        <p:nvSpPr>
          <p:cNvPr id="31" name="TekstSylinder 26"/>
          <p:cNvSpPr txBox="1"/>
          <p:nvPr/>
        </p:nvSpPr>
        <p:spPr>
          <a:xfrm>
            <a:off x="9265234" y="1232409"/>
            <a:ext cx="5242633" cy="33840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600" dirty="0"/>
              <a:t>Avhengigheter: </a:t>
            </a:r>
          </a:p>
          <a:p>
            <a:r>
              <a:rPr lang="nb-NO" sz="1400" dirty="0" smtClean="0"/>
              <a:t>Status</a:t>
            </a:r>
            <a:r>
              <a:rPr lang="nb-NO" sz="1400" b="0" dirty="0"/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Kick </a:t>
            </a:r>
            <a:r>
              <a:rPr lang="nb-NO" sz="1400" b="0" dirty="0" err="1" smtClean="0"/>
              <a:t>off</a:t>
            </a:r>
            <a:r>
              <a:rPr lang="nb-NO" sz="1400" b="0" dirty="0"/>
              <a:t> </a:t>
            </a:r>
            <a:r>
              <a:rPr lang="nb-NO" sz="1400" b="0" dirty="0" smtClean="0"/>
              <a:t>Nasjonalt prosjekt tirsdag 28/8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Nasjonalt prosjekt besøker mottak økonomi 8/10</a:t>
            </a:r>
            <a:endParaRPr lang="nb-NO" sz="1400" b="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400" b="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400" b="0" dirty="0"/>
          </a:p>
          <a:p>
            <a:r>
              <a:rPr lang="nb-NO" sz="1400" dirty="0" smtClean="0"/>
              <a:t>Behov for avklaringer: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/>
              <a:t>Avklaringer budskap/kommunikasjon mot programkontoret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/>
              <a:t>Planer/avklaringer mot Nasjonalt prosjekt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400" b="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600" b="0" dirty="0" smtClean="0"/>
          </a:p>
          <a:p>
            <a:endParaRPr lang="nb-NO" sz="1600" b="0" dirty="0" smtClean="0"/>
          </a:p>
          <a:p>
            <a:endParaRPr lang="nb-NO" sz="1600" b="0" dirty="0"/>
          </a:p>
        </p:txBody>
      </p:sp>
      <p:sp>
        <p:nvSpPr>
          <p:cNvPr id="52" name="TekstSylinder 19"/>
          <p:cNvSpPr txBox="1"/>
          <p:nvPr/>
        </p:nvSpPr>
        <p:spPr>
          <a:xfrm>
            <a:off x="4482118" y="137580"/>
            <a:ext cx="2366918" cy="981282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130622" bIns="0" rtlCol="0">
            <a:noAutofit/>
          </a:bodyPr>
          <a:lstStyle/>
          <a:p>
            <a:r>
              <a:rPr lang="nb-NO" sz="1500" b="1" dirty="0" smtClean="0">
                <a:solidFill>
                  <a:prstClr val="black"/>
                </a:solidFill>
              </a:rPr>
              <a:t>Aktiviteter:</a:t>
            </a:r>
            <a:endParaRPr lang="nb-NO" sz="1500" b="1" dirty="0">
              <a:solidFill>
                <a:prstClr val="black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000" dirty="0" smtClean="0">
              <a:solidFill>
                <a:prstClr val="black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dirty="0" smtClean="0">
                <a:solidFill>
                  <a:prstClr val="black"/>
                </a:solidFill>
              </a:rPr>
              <a:t>Oppstart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dirty="0" smtClean="0">
                <a:solidFill>
                  <a:prstClr val="black"/>
                </a:solidFill>
              </a:rPr>
              <a:t>Planarbeid</a:t>
            </a:r>
            <a:endParaRPr lang="nb-NO" sz="1400" dirty="0">
              <a:solidFill>
                <a:prstClr val="black"/>
              </a:solidFill>
            </a:endParaRPr>
          </a:p>
        </p:txBody>
      </p:sp>
      <p:graphicFrame>
        <p:nvGraphicFramePr>
          <p:cNvPr id="4" name="Tabell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9101089"/>
              </p:ext>
            </p:extLst>
          </p:nvPr>
        </p:nvGraphicFramePr>
        <p:xfrm>
          <a:off x="6897218" y="137580"/>
          <a:ext cx="7610649" cy="9800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1174">
                  <a:extLst>
                    <a:ext uri="{9D8B030D-6E8A-4147-A177-3AD203B41FA5}">
                      <a16:colId xmlns:a16="http://schemas.microsoft.com/office/drawing/2014/main" val="1135141023"/>
                    </a:ext>
                  </a:extLst>
                </a:gridCol>
                <a:gridCol w="691175">
                  <a:extLst>
                    <a:ext uri="{9D8B030D-6E8A-4147-A177-3AD203B41FA5}">
                      <a16:colId xmlns:a16="http://schemas.microsoft.com/office/drawing/2014/main" val="2139775714"/>
                    </a:ext>
                  </a:extLst>
                </a:gridCol>
                <a:gridCol w="767080">
                  <a:extLst>
                    <a:ext uri="{9D8B030D-6E8A-4147-A177-3AD203B41FA5}">
                      <a16:colId xmlns:a16="http://schemas.microsoft.com/office/drawing/2014/main" val="1919443761"/>
                    </a:ext>
                  </a:extLst>
                </a:gridCol>
                <a:gridCol w="5461220">
                  <a:extLst>
                    <a:ext uri="{9D8B030D-6E8A-4147-A177-3AD203B41FA5}">
                      <a16:colId xmlns:a16="http://schemas.microsoft.com/office/drawing/2014/main" val="3246959147"/>
                    </a:ext>
                  </a:extLst>
                </a:gridCol>
              </a:tblGrid>
              <a:tr h="409073">
                <a:tc gridSpan="3">
                  <a:txBody>
                    <a:bodyPr/>
                    <a:lstStyle/>
                    <a:p>
                      <a:pPr marL="0" algn="l" defTabSz="1097280" rtl="0" eaLnBrk="1" latinLnBrk="0" hangingPunct="1"/>
                      <a:r>
                        <a:rPr lang="nb-NO" sz="1700" b="1" kern="12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Overordnet status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1400" b="0" baseline="0" dirty="0" smtClean="0">
                        <a:solidFill>
                          <a:prstClr val="black"/>
                        </a:solidFill>
                      </a:endParaRPr>
                    </a:p>
                    <a:p>
                      <a:pPr marL="0" marR="0" lvl="0" indent="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400" b="0" baseline="0" dirty="0" smtClean="0">
                          <a:solidFill>
                            <a:prstClr val="black"/>
                          </a:solidFill>
                        </a:rPr>
                        <a:t>Prosjektet er i oppstarten av planleggingsfasen</a:t>
                      </a:r>
                      <a:endParaRPr lang="nb-NO" sz="1400" b="0" dirty="0">
                        <a:solidFill>
                          <a:prstClr val="black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4135213"/>
                  </a:ext>
                </a:extLst>
              </a:tr>
              <a:tr h="570998"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F</a:t>
                      </a:r>
                    </a:p>
                    <a:p>
                      <a:pPr algn="ctr"/>
                      <a:r>
                        <a:rPr lang="nb-NO" sz="1050" b="1" dirty="0"/>
                        <a:t>Forrige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N</a:t>
                      </a:r>
                      <a:endParaRPr lang="nb-NO" sz="3600" b="1" dirty="0"/>
                    </a:p>
                    <a:p>
                      <a:pPr algn="ctr"/>
                      <a:r>
                        <a:rPr lang="nb-NO" sz="1050" b="1" dirty="0"/>
                        <a:t>Nå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T</a:t>
                      </a:r>
                      <a:endParaRPr lang="nb-NO" sz="3600" b="1" dirty="0"/>
                    </a:p>
                    <a:p>
                      <a:pPr marL="0" indent="0" algn="ctr"/>
                      <a:r>
                        <a:rPr lang="nb-NO" sz="1050" b="1" dirty="0"/>
                        <a:t>Tendens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b-NO" sz="1100" dirty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026844"/>
                  </a:ext>
                </a:extLst>
              </a:tr>
            </a:tbl>
          </a:graphicData>
        </a:graphic>
      </p:graphicFrame>
      <p:sp>
        <p:nvSpPr>
          <p:cNvPr id="60" name="TekstSylinder 59"/>
          <p:cNvSpPr txBox="1"/>
          <p:nvPr/>
        </p:nvSpPr>
        <p:spPr>
          <a:xfrm>
            <a:off x="7327879" y="4693154"/>
            <a:ext cx="3528000" cy="3379075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/>
              <a:t>Økonomi: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1100" b="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 smtClean="0"/>
              <a:t>Splitt på lønn gjennomføres for prosjektmedlemmer over 40% </a:t>
            </a:r>
            <a:r>
              <a:rPr lang="nb-NO" sz="1400" b="0" smtClean="0"/>
              <a:t>3 mnd.</a:t>
            </a:r>
            <a:endParaRPr lang="nb-NO" sz="1400" b="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 smtClean="0"/>
              <a:t>Oppfølging av det nasjonale mot det lokale må avklares mot programmet</a:t>
            </a:r>
            <a:endParaRPr lang="nb-NO" sz="1400" b="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240" b="0" dirty="0"/>
          </a:p>
          <a:p>
            <a:endParaRPr lang="nb-NO" b="0" dirty="0"/>
          </a:p>
        </p:txBody>
      </p:sp>
      <p:graphicFrame>
        <p:nvGraphicFramePr>
          <p:cNvPr id="10" name="Tabell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5189219"/>
              </p:ext>
            </p:extLst>
          </p:nvPr>
        </p:nvGraphicFramePr>
        <p:xfrm>
          <a:off x="3374049" y="1250407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61" name="Tabell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3428957"/>
              </p:ext>
            </p:extLst>
          </p:nvPr>
        </p:nvGraphicFramePr>
        <p:xfrm>
          <a:off x="7894034" y="1265687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55" name="Oval 7"/>
          <p:cNvSpPr/>
          <p:nvPr/>
        </p:nvSpPr>
        <p:spPr>
          <a:xfrm>
            <a:off x="5982689" y="6125452"/>
            <a:ext cx="354844" cy="300330"/>
          </a:xfrm>
          <a:prstGeom prst="ellipse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lumMod val="50000"/>
              </a:srgbClr>
            </a:solidFill>
            <a:prstDash val="solid"/>
          </a:ln>
          <a:effectLst/>
        </p:spPr>
        <p:txBody>
          <a:bodyPr wrap="square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6" name="Oval 7">
            <a:extLst>
              <a:ext uri="{FF2B5EF4-FFF2-40B4-BE49-F238E27FC236}">
                <a16:creationId xmlns:a16="http://schemas.microsoft.com/office/drawing/2014/main" id="{4DA5A2FB-796A-4A50-B270-C1DEC4A625C6}"/>
              </a:ext>
            </a:extLst>
          </p:cNvPr>
          <p:cNvSpPr/>
          <p:nvPr/>
        </p:nvSpPr>
        <p:spPr>
          <a:xfrm>
            <a:off x="6508538" y="4782500"/>
            <a:ext cx="340498" cy="360994"/>
          </a:xfrm>
          <a:prstGeom prst="ellipse">
            <a:avLst/>
          </a:prstGeom>
          <a:solidFill>
            <a:srgbClr val="FFFF00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nb-NO">
              <a:solidFill>
                <a:prstClr val="white"/>
              </a:solidFill>
            </a:endParaRPr>
          </a:p>
        </p:txBody>
      </p:sp>
      <p:graphicFrame>
        <p:nvGraphicFramePr>
          <p:cNvPr id="63" name="Tabell 23">
            <a:extLst>
              <a:ext uri="{FF2B5EF4-FFF2-40B4-BE49-F238E27FC236}">
                <a16:creationId xmlns:a16="http://schemas.microsoft.com/office/drawing/2014/main" id="{287F3142-C375-4A5E-918E-D2BF2D007B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708364"/>
              </p:ext>
            </p:extLst>
          </p:nvPr>
        </p:nvGraphicFramePr>
        <p:xfrm>
          <a:off x="9797796" y="4803205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33" name="TekstSylinder 26"/>
          <p:cNvSpPr txBox="1"/>
          <p:nvPr/>
        </p:nvSpPr>
        <p:spPr>
          <a:xfrm>
            <a:off x="142484" y="4680429"/>
            <a:ext cx="7110253" cy="33918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 smtClean="0"/>
              <a:t>Risiko: Topp 3</a:t>
            </a:r>
          </a:p>
          <a:p>
            <a:endParaRPr lang="nb-NO" sz="1400" dirty="0"/>
          </a:p>
          <a:p>
            <a:endParaRPr lang="nb-NO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b="0" dirty="0"/>
          </a:p>
          <a:p>
            <a:endParaRPr lang="nb-NO" b="0" dirty="0"/>
          </a:p>
          <a:p>
            <a:endParaRPr lang="nb-NO" b="0" dirty="0"/>
          </a:p>
        </p:txBody>
      </p:sp>
      <p:graphicFrame>
        <p:nvGraphicFramePr>
          <p:cNvPr id="41" name="Chart 3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26986551"/>
              </p:ext>
            </p:extLst>
          </p:nvPr>
        </p:nvGraphicFramePr>
        <p:xfrm>
          <a:off x="3830580" y="4782500"/>
          <a:ext cx="3316314" cy="32049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4" name="TekstSylinder 13"/>
          <p:cNvSpPr txBox="1"/>
          <p:nvPr/>
        </p:nvSpPr>
        <p:spPr>
          <a:xfrm>
            <a:off x="217420" y="5295279"/>
            <a:ext cx="350717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/>
              <a:t>Risiko for å ikke nå </a:t>
            </a:r>
            <a:r>
              <a:rPr lang="nb-NO" sz="1400" b="1" dirty="0" smtClean="0"/>
              <a:t>milepælene: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dirty="0" smtClean="0"/>
              <a:t>Under utarbeidelse</a:t>
            </a:r>
            <a:endParaRPr lang="nb-NO" sz="1400" dirty="0" smtClean="0"/>
          </a:p>
          <a:p>
            <a:pPr marL="228600" indent="-228600">
              <a:buFont typeface="+mj-lt"/>
              <a:buAutoNum type="arabicPeriod"/>
            </a:pPr>
            <a:endParaRPr lang="nb-NO" sz="1400" dirty="0"/>
          </a:p>
          <a:p>
            <a:r>
              <a:rPr lang="nb-NO" sz="1400" b="1" dirty="0" smtClean="0"/>
              <a:t>Risikoreduserende tiltak</a:t>
            </a:r>
            <a:r>
              <a:rPr lang="nb-NO" sz="1400" dirty="0" smtClean="0"/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dirty="0"/>
              <a:t>Under utarbeidelse</a:t>
            </a:r>
          </a:p>
        </p:txBody>
      </p:sp>
      <p:graphicFrame>
        <p:nvGraphicFramePr>
          <p:cNvPr id="28" name="Tabell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5265048"/>
              </p:ext>
            </p:extLst>
          </p:nvPr>
        </p:nvGraphicFramePr>
        <p:xfrm>
          <a:off x="13325796" y="1287438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32" name="Tabell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5952964"/>
              </p:ext>
            </p:extLst>
          </p:nvPr>
        </p:nvGraphicFramePr>
        <p:xfrm>
          <a:off x="2973527" y="478250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34" name="Tabell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7183096"/>
              </p:ext>
            </p:extLst>
          </p:nvPr>
        </p:nvGraphicFramePr>
        <p:xfrm>
          <a:off x="13368087" y="478250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13728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PPTmal_Direktoratet_EhelseV1">
  <a:themeElements>
    <a:clrScheme name="Dir e-helse">
      <a:dk1>
        <a:sysClr val="windowText" lastClr="000000"/>
      </a:dk1>
      <a:lt1>
        <a:sysClr val="window" lastClr="FFFFFF"/>
      </a:lt1>
      <a:dk2>
        <a:srgbClr val="2C4457"/>
      </a:dk2>
      <a:lt2>
        <a:srgbClr val="F0F0F0"/>
      </a:lt2>
      <a:accent1>
        <a:srgbClr val="0069E8"/>
      </a:accent1>
      <a:accent2>
        <a:srgbClr val="281C2C"/>
      </a:accent2>
      <a:accent3>
        <a:srgbClr val="037A94"/>
      </a:accent3>
      <a:accent4>
        <a:srgbClr val="00BCD5"/>
      </a:accent4>
      <a:accent5>
        <a:srgbClr val="FF676A"/>
      </a:accent5>
      <a:accent6>
        <a:srgbClr val="EADFDF"/>
      </a:accent6>
      <a:hlink>
        <a:srgbClr val="00A8D7"/>
      </a:hlink>
      <a:folHlink>
        <a:srgbClr val="39FF9E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Tmal_Direktoratet_EhelseV1.potx" id="{C35A806E-BACF-4289-BD8B-D06AF648F8A9}" vid="{D773CEB8-4479-4353-A549-F0C97AE54CED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F632DD3F613576419F301F6FDDD2F18E" ma:contentTypeVersion="0" ma:contentTypeDescription="Opprett et nytt dokument." ma:contentTypeScope="" ma:versionID="f09120ebbe237cc7c22f7505ff7dca45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3e2500873ed525c1cf306a41cba81ed5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0EDAEFB3-B01A-4BD0-AED0-08B2C48FD25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CC92ABA8-D8E6-4D6E-B6CC-0CDF97D8C87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3717AFB-C79C-4154-B506-96BE486B0788}">
  <ds:schemaRefs>
    <ds:schemaRef ds:uri="http://purl.org/dc/dcmitype/"/>
    <ds:schemaRef ds:uri="http://schemas.microsoft.com/office/infopath/2007/PartnerControls"/>
    <ds:schemaRef ds:uri="http://www.w3.org/XML/1998/namespace"/>
    <ds:schemaRef ds:uri="http://purl.org/dc/elements/1.1/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PPTmal_Direktoratet_EhelseV1</Template>
  <TotalTime>24616</TotalTime>
  <Words>221</Words>
  <Application>Microsoft Office PowerPoint</Application>
  <PresentationFormat>Custom</PresentationFormat>
  <Paragraphs>110</Paragraphs>
  <Slides>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PPTmal_Direktoratet_EhelseV1</vt:lpstr>
      <vt:lpstr>think-cell Slide</vt:lpstr>
      <vt:lpstr>PowerPoint Presentation</vt:lpstr>
    </vt:vector>
  </TitlesOfParts>
  <Company>Helsedirektoratet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Statusrapport for &lt;prosjekt&gt;</dc:title>
  <dc:creator>Bent Are Melsom</dc:creator>
  <dc:description>template by officeconsult.no</dc:description>
  <cp:lastModifiedBy>Line Dolmset</cp:lastModifiedBy>
  <cp:revision>264</cp:revision>
  <cp:lastPrinted>2018-08-07T07:00:45Z</cp:lastPrinted>
  <dcterms:created xsi:type="dcterms:W3CDTF">2016-01-25T08:26:51Z</dcterms:created>
  <dcterms:modified xsi:type="dcterms:W3CDTF">2018-08-22T09:58:28Z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te by">
    <vt:lpwstr>officeconsult.no</vt:lpwstr>
  </property>
  <property fmtid="{D5CDD505-2E9C-101B-9397-08002B2CF9AE}" pid="3" name="ContentTypeId">
    <vt:lpwstr>0x010100F632DD3F613576419F301F6FDDD2F18E</vt:lpwstr>
  </property>
</Properties>
</file>