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3" r:id="rId1"/>
  </p:sldMasterIdLst>
  <p:notesMasterIdLst>
    <p:notesMasterId r:id="rId12"/>
  </p:notesMasterIdLst>
  <p:handoutMasterIdLst>
    <p:handoutMasterId r:id="rId13"/>
  </p:handoutMasterIdLst>
  <p:sldIdLst>
    <p:sldId id="625" r:id="rId2"/>
    <p:sldId id="622" r:id="rId3"/>
    <p:sldId id="628" r:id="rId4"/>
    <p:sldId id="627" r:id="rId5"/>
    <p:sldId id="634" r:id="rId6"/>
    <p:sldId id="629" r:id="rId7"/>
    <p:sldId id="630" r:id="rId8"/>
    <p:sldId id="635" r:id="rId9"/>
    <p:sldId id="633" r:id="rId10"/>
    <p:sldId id="575" r:id="rId11"/>
  </p:sldIdLst>
  <p:sldSz cx="9144000" cy="6858000" type="screen4x3"/>
  <p:notesSz cx="6794500" cy="9931400"/>
  <p:defaultTextStyle>
    <a:defPPr>
      <a:defRPr lang="nb-NO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ore Indreråk" initials="TI" lastIdx="13" clrIdx="0">
    <p:extLst/>
  </p:cmAuthor>
  <p:cmAuthor id="2" name="Kristian Rikvold-Jess" initials="KR-J" lastIdx="7" clrIdx="1">
    <p:extLst/>
  </p:cmAuthor>
  <p:cmAuthor id="3" name="Kristian Rikvold-Jess" initials="KR" lastIdx="7" clrIdx="2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7D4D3"/>
    <a:srgbClr val="BBAC76"/>
    <a:srgbClr val="0D347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-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Ingen stil, tabellrutenett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Ingen stil, ingen rutenett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Middels stil 2 - aks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091" autoAdjust="0"/>
    <p:restoredTop sz="91977" autoAdjust="0"/>
  </p:normalViewPr>
  <p:slideViewPr>
    <p:cSldViewPr snapToGrid="0" snapToObjects="1">
      <p:cViewPr varScale="1">
        <p:scale>
          <a:sx n="150" d="100"/>
          <a:sy n="150" d="100"/>
        </p:scale>
        <p:origin x="-505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90" d="100"/>
        <a:sy n="19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4759" cy="497838"/>
          </a:xfrm>
          <a:prstGeom prst="rect">
            <a:avLst/>
          </a:prstGeom>
        </p:spPr>
        <p:txBody>
          <a:bodyPr vert="horz" lIns="91303" tIns="45651" rIns="91303" bIns="45651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8156" y="1"/>
            <a:ext cx="2944759" cy="497838"/>
          </a:xfrm>
          <a:prstGeom prst="rect">
            <a:avLst/>
          </a:prstGeom>
        </p:spPr>
        <p:txBody>
          <a:bodyPr vert="horz" lIns="91303" tIns="45651" rIns="91303" bIns="45651" rtlCol="0"/>
          <a:lstStyle>
            <a:lvl1pPr algn="r">
              <a:defRPr sz="1200"/>
            </a:lvl1pPr>
          </a:lstStyle>
          <a:p>
            <a:fld id="{84F3D43E-4066-411D-B9F7-8E04D30979DB}" type="datetimeFigureOut">
              <a:rPr lang="nb-NO" smtClean="0"/>
              <a:t>21.06.2018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3562"/>
            <a:ext cx="2944759" cy="497838"/>
          </a:xfrm>
          <a:prstGeom prst="rect">
            <a:avLst/>
          </a:prstGeom>
        </p:spPr>
        <p:txBody>
          <a:bodyPr vert="horz" lIns="91303" tIns="45651" rIns="91303" bIns="45651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8156" y="9433562"/>
            <a:ext cx="2944759" cy="497838"/>
          </a:xfrm>
          <a:prstGeom prst="rect">
            <a:avLst/>
          </a:prstGeom>
        </p:spPr>
        <p:txBody>
          <a:bodyPr vert="horz" lIns="91303" tIns="45651" rIns="91303" bIns="45651" rtlCol="0" anchor="b"/>
          <a:lstStyle>
            <a:lvl1pPr algn="r">
              <a:defRPr sz="1200"/>
            </a:lvl1pPr>
          </a:lstStyle>
          <a:p>
            <a:fld id="{DB794BE1-0FDF-4CA7-96BC-6BB856427F7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190980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4283" cy="496570"/>
          </a:xfrm>
          <a:prstGeom prst="rect">
            <a:avLst/>
          </a:prstGeom>
        </p:spPr>
        <p:txBody>
          <a:bodyPr vert="horz" lIns="95553" tIns="47777" rIns="95553" bIns="47777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48646" y="0"/>
            <a:ext cx="2944283" cy="496570"/>
          </a:xfrm>
          <a:prstGeom prst="rect">
            <a:avLst/>
          </a:prstGeom>
        </p:spPr>
        <p:txBody>
          <a:bodyPr vert="horz" lIns="95553" tIns="47777" rIns="95553" bIns="47777" rtlCol="0"/>
          <a:lstStyle>
            <a:lvl1pPr algn="r">
              <a:defRPr sz="1200"/>
            </a:lvl1pPr>
          </a:lstStyle>
          <a:p>
            <a:fld id="{830D6C9F-D52C-4C35-B7B1-0AD4395D034A}" type="datetimeFigureOut">
              <a:rPr lang="nb-NO" smtClean="0"/>
              <a:t>21.06.2018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914400" y="744538"/>
            <a:ext cx="4965700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553" tIns="47777" rIns="95553" bIns="47777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9450" y="4717416"/>
            <a:ext cx="5435600" cy="4469130"/>
          </a:xfrm>
          <a:prstGeom prst="rect">
            <a:avLst/>
          </a:prstGeom>
        </p:spPr>
        <p:txBody>
          <a:bodyPr vert="horz" lIns="95553" tIns="47777" rIns="95553" bIns="47777" rtlCol="0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1" y="9433107"/>
            <a:ext cx="2944283" cy="496570"/>
          </a:xfrm>
          <a:prstGeom prst="rect">
            <a:avLst/>
          </a:prstGeom>
        </p:spPr>
        <p:txBody>
          <a:bodyPr vert="horz" lIns="95553" tIns="47777" rIns="95553" bIns="47777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48646" y="9433107"/>
            <a:ext cx="2944283" cy="496570"/>
          </a:xfrm>
          <a:prstGeom prst="rect">
            <a:avLst/>
          </a:prstGeom>
        </p:spPr>
        <p:txBody>
          <a:bodyPr vert="horz" lIns="95553" tIns="47777" rIns="95553" bIns="47777" rtlCol="0" anchor="b"/>
          <a:lstStyle>
            <a:lvl1pPr algn="r">
              <a:defRPr sz="1200"/>
            </a:lvl1pPr>
          </a:lstStyle>
          <a:p>
            <a:fld id="{B4FCC5B0-6DFD-4DC5-B600-5980E703572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534981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FCC5B0-6DFD-4DC5-B600-5980E7035726}" type="slidenum">
              <a:rPr lang="nb-NO" smtClean="0">
                <a:solidFill>
                  <a:prstClr val="black"/>
                </a:solidFill>
              </a:rPr>
              <a:pPr/>
              <a:t>1</a:t>
            </a:fld>
            <a:endParaRPr lang="nb-N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22545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FCC5B0-6DFD-4DC5-B600-5980E7035726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68454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FCC5B0-6DFD-4DC5-B600-5980E7035726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270568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FCC5B0-6DFD-4DC5-B600-5980E7035726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143210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baseline="0" dirty="0" smtClean="0"/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FCC5B0-6DFD-4DC5-B600-5980E7035726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650361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86F6CD-AB0E-422E-B991-3DA5F6833777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122786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368315" y="2677415"/>
            <a:ext cx="7772400" cy="901094"/>
          </a:xfrm>
        </p:spPr>
        <p:txBody>
          <a:bodyPr anchor="t" anchorCtr="0"/>
          <a:lstStyle/>
          <a:p>
            <a:r>
              <a:rPr lang="nb-NO" dirty="0" smtClean="0"/>
              <a:t>Klikk for å redigere tittelstil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368315" y="3645154"/>
            <a:ext cx="77724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dirty="0" smtClean="0"/>
              <a:t>Klikk for å redigere undertittelstil i malen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13750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pic>
        <p:nvPicPr>
          <p:cNvPr id="7" name="Bilde 6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41800" y="3073400"/>
            <a:ext cx="647700" cy="698500"/>
          </a:xfrm>
          <a:prstGeom prst="rect">
            <a:avLst/>
          </a:prstGeom>
        </p:spPr>
      </p:pic>
      <p:pic>
        <p:nvPicPr>
          <p:cNvPr id="8" name="Bilde 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41800" y="3073400"/>
            <a:ext cx="647700" cy="698500"/>
          </a:xfrm>
          <a:prstGeom prst="rect">
            <a:avLst/>
          </a:prstGeom>
        </p:spPr>
      </p:pic>
      <p:sp>
        <p:nvSpPr>
          <p:cNvPr id="14" name="Plassholder for lysbildenummer 5"/>
          <p:cNvSpPr txBox="1">
            <a:spLocks/>
          </p:cNvSpPr>
          <p:nvPr userDrawn="1"/>
        </p:nvSpPr>
        <p:spPr>
          <a:xfrm>
            <a:off x="8474800" y="6421247"/>
            <a:ext cx="342081" cy="365125"/>
          </a:xfrm>
          <a:prstGeom prst="rect">
            <a:avLst/>
          </a:prstGeom>
        </p:spPr>
        <p:txBody>
          <a:bodyPr/>
          <a:lstStyle>
            <a:defPPr>
              <a:defRPr lang="nb-NO"/>
            </a:defPPr>
            <a:lvl1pPr marL="0" algn="l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91853A39-49B3-554A-AE82-85611CEBD8E3}" type="slidenum">
              <a:rPr lang="nb-NO" smtClean="0">
                <a:solidFill>
                  <a:prstClr val="black"/>
                </a:solidFill>
                <a:latin typeface="Arial"/>
                <a:cs typeface="Arial"/>
              </a:rPr>
              <a:pPr algn="ctr"/>
              <a:t>‹#›</a:t>
            </a:fld>
            <a:endParaRPr lang="nb-NO" dirty="0">
              <a:solidFill>
                <a:prstClr val="black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369571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2677939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458279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452264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008223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88179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20687610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5729883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780542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323638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dirty="0" smtClean="0"/>
              <a:t>Klikk for å redigere tittelstil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dirty="0" smtClean="0"/>
              <a:t>Klikk for å redigere tekststiler i malen</a:t>
            </a:r>
          </a:p>
          <a:p>
            <a:pPr lvl="1"/>
            <a:r>
              <a:rPr lang="nb-NO" dirty="0" smtClean="0"/>
              <a:t>Andre nivå</a:t>
            </a:r>
          </a:p>
          <a:p>
            <a:pPr lvl="2"/>
            <a:r>
              <a:rPr lang="nb-NO" dirty="0" smtClean="0"/>
              <a:t>Tredje nivå</a:t>
            </a:r>
          </a:p>
          <a:p>
            <a:pPr lvl="3"/>
            <a:r>
              <a:rPr lang="nb-NO" dirty="0" smtClean="0"/>
              <a:t>Fjerde nivå</a:t>
            </a:r>
          </a:p>
          <a:p>
            <a:pPr lvl="4"/>
            <a:r>
              <a:rPr lang="nb-NO" dirty="0" smtClean="0"/>
              <a:t>Femte nivå</a:t>
            </a:r>
            <a:endParaRPr lang="nb-NO" dirty="0"/>
          </a:p>
        </p:txBody>
      </p:sp>
      <p:pic>
        <p:nvPicPr>
          <p:cNvPr id="4" name="Bilde 3" descr="sirkler.jpg"/>
          <p:cNvPicPr>
            <a:picLocks noChangeAspect="1"/>
          </p:cNvPicPr>
          <p:nvPr userDrawn="1"/>
        </p:nvPicPr>
        <p:blipFill rotWithShape="1"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93703" y="511250"/>
            <a:ext cx="1151994" cy="1148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44252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3600" b="1" i="0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gi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e 1"/>
          <p:cNvGrpSpPr/>
          <p:nvPr/>
        </p:nvGrpSpPr>
        <p:grpSpPr>
          <a:xfrm>
            <a:off x="1255548" y="254762"/>
            <a:ext cx="6423978" cy="1242574"/>
            <a:chOff x="642558" y="152110"/>
            <a:chExt cx="6423978" cy="1242574"/>
          </a:xfrm>
        </p:grpSpPr>
        <p:pic>
          <p:nvPicPr>
            <p:cNvPr id="3" name="Bilde 2" descr="ny_logo.jpg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83275" y="539551"/>
              <a:ext cx="2361199" cy="671681"/>
            </a:xfrm>
            <a:prstGeom prst="rect">
              <a:avLst/>
            </a:prstGeom>
          </p:spPr>
        </p:pic>
        <p:pic>
          <p:nvPicPr>
            <p:cNvPr id="4" name="Bilde 3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344474" y="152110"/>
              <a:ext cx="1272459" cy="1242574"/>
            </a:xfrm>
            <a:prstGeom prst="rect">
              <a:avLst/>
            </a:prstGeom>
          </p:spPr>
        </p:pic>
        <p:pic>
          <p:nvPicPr>
            <p:cNvPr id="5" name="Bilde 4"/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42558" y="217553"/>
              <a:ext cx="1124533" cy="1155029"/>
            </a:xfrm>
            <a:prstGeom prst="rect">
              <a:avLst/>
            </a:prstGeom>
          </p:spPr>
        </p:pic>
        <p:pic>
          <p:nvPicPr>
            <p:cNvPr id="6" name="Bilde 5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942586" y="233092"/>
              <a:ext cx="1123950" cy="1123950"/>
            </a:xfrm>
            <a:prstGeom prst="rect">
              <a:avLst/>
            </a:prstGeom>
          </p:spPr>
        </p:pic>
      </p:grpSp>
      <p:pic>
        <p:nvPicPr>
          <p:cNvPr id="10" name="Bild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67978" y="4538763"/>
            <a:ext cx="2097206" cy="1609483"/>
          </a:xfrm>
          <a:prstGeom prst="rect">
            <a:avLst/>
          </a:prstGeom>
        </p:spPr>
      </p:pic>
      <p:sp>
        <p:nvSpPr>
          <p:cNvPr id="11" name="Rektangel 10"/>
          <p:cNvSpPr/>
          <p:nvPr/>
        </p:nvSpPr>
        <p:spPr>
          <a:xfrm>
            <a:off x="305953" y="2870411"/>
            <a:ext cx="8636000" cy="14311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600" dirty="0" smtClean="0"/>
              <a:t>HR-BOTT</a:t>
            </a:r>
          </a:p>
          <a:p>
            <a:pPr algn="ctr"/>
            <a:endParaRPr lang="nb-NO" sz="1500" dirty="0" smtClean="0"/>
          </a:p>
          <a:p>
            <a:pPr algn="ctr"/>
            <a:r>
              <a:rPr lang="nb-NO" sz="3600" dirty="0" smtClean="0"/>
              <a:t>Informasjon </a:t>
            </a:r>
            <a:r>
              <a:rPr lang="nb-NO" sz="3600" dirty="0"/>
              <a:t>om </a:t>
            </a:r>
            <a:r>
              <a:rPr lang="nb-NO" sz="3600" dirty="0" smtClean="0"/>
              <a:t>HR-systemløsningsprosess</a:t>
            </a:r>
            <a:endParaRPr lang="nb-NO" sz="3600" dirty="0"/>
          </a:p>
        </p:txBody>
      </p:sp>
    </p:spTree>
    <p:extLst>
      <p:ext uri="{BB962C8B-B14F-4D97-AF65-F5344CB8AC3E}">
        <p14:creationId xmlns:p14="http://schemas.microsoft.com/office/powerpoint/2010/main" val="3809639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9467" y="777756"/>
            <a:ext cx="8229600" cy="1463561"/>
          </a:xfrm>
        </p:spPr>
        <p:txBody>
          <a:bodyPr>
            <a:noAutofit/>
          </a:bodyPr>
          <a:lstStyle/>
          <a:p>
            <a:r>
              <a:rPr lang="nb-NO" sz="2800" dirty="0" smtClean="0"/>
              <a:t>BOTT: Felles utfordringer  </a:t>
            </a:r>
            <a:r>
              <a:rPr lang="nb-NO" sz="2800" dirty="0"/>
              <a:t/>
            </a:r>
            <a:br>
              <a:rPr lang="nb-NO" sz="2800" dirty="0"/>
            </a:br>
            <a:endParaRPr lang="nb-NO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62653"/>
            <a:ext cx="8229600" cy="4525963"/>
          </a:xfrm>
        </p:spPr>
        <p:txBody>
          <a:bodyPr>
            <a:normAutofit lnSpcReduction="10000"/>
          </a:bodyPr>
          <a:lstStyle/>
          <a:p>
            <a:r>
              <a:rPr lang="nb-NO" dirty="0" smtClean="0"/>
              <a:t>Nasjonal og internasjonal konkurranse om studenter og om finansiering av forskning</a:t>
            </a:r>
          </a:p>
          <a:p>
            <a:r>
              <a:rPr lang="nb-NO" dirty="0" smtClean="0"/>
              <a:t>Nasjonalt og internasjonal konkurranse om de beste  hodene</a:t>
            </a:r>
          </a:p>
          <a:p>
            <a:r>
              <a:rPr lang="nb-NO" dirty="0" smtClean="0"/>
              <a:t>Både </a:t>
            </a:r>
            <a:r>
              <a:rPr lang="nb-NO" dirty="0"/>
              <a:t>eksterne og interne drivere for endring og utvikling (teknologi, føringer fra KD, effektivisering, krav til </a:t>
            </a:r>
            <a:r>
              <a:rPr lang="nb-NO" dirty="0" smtClean="0"/>
              <a:t>utdanningskvalitet, mm</a:t>
            </a:r>
            <a:r>
              <a:rPr lang="nb-NO" dirty="0"/>
              <a:t>). For eksempel oppleves </a:t>
            </a:r>
            <a:r>
              <a:rPr lang="nb-NO" dirty="0" smtClean="0"/>
              <a:t>forventningene til effektivisering administrasjonen å </a:t>
            </a:r>
            <a:r>
              <a:rPr lang="nb-NO" dirty="0"/>
              <a:t>utfordre både eksisterende arbeidsformer og </a:t>
            </a:r>
            <a:r>
              <a:rPr lang="nb-NO" dirty="0" smtClean="0"/>
              <a:t>verktøy </a:t>
            </a:r>
            <a:endParaRPr lang="nb-NO" dirty="0"/>
          </a:p>
          <a:p>
            <a:r>
              <a:rPr lang="nb-NO" dirty="0" smtClean="0"/>
              <a:t>Behovet </a:t>
            </a:r>
            <a:r>
              <a:rPr lang="nb-NO" dirty="0"/>
              <a:t>for å ha et utviklingsperspektiv og et strategisk blikk på menneskelige ressurser </a:t>
            </a:r>
            <a:r>
              <a:rPr lang="nb-NO" dirty="0" smtClean="0"/>
              <a:t>og utviklingen av disse er økende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6019331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58106"/>
            <a:ext cx="8229600" cy="1143000"/>
          </a:xfrm>
        </p:spPr>
        <p:txBody>
          <a:bodyPr>
            <a:normAutofit fontScale="90000"/>
          </a:bodyPr>
          <a:lstStyle/>
          <a:p>
            <a:pPr lvl="0"/>
            <a:r>
              <a:rPr lang="nb-NO" dirty="0"/>
              <a:t>Overordnede føringer og teknologisk utvikling for utvidet HR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83668"/>
            <a:ext cx="8229600" cy="4525963"/>
          </a:xfrm>
        </p:spPr>
        <p:txBody>
          <a:bodyPr>
            <a:normAutofit fontScale="92500" lnSpcReduction="10000"/>
          </a:bodyPr>
          <a:lstStyle/>
          <a:p>
            <a:r>
              <a:rPr lang="nb-NO" sz="1900" dirty="0" smtClean="0"/>
              <a:t>Politiske føringer:</a:t>
            </a:r>
          </a:p>
          <a:p>
            <a:pPr lvl="1"/>
            <a:r>
              <a:rPr lang="nb-NO" sz="1900" dirty="0" smtClean="0"/>
              <a:t>Brukeren </a:t>
            </a:r>
            <a:r>
              <a:rPr lang="nb-NO" sz="1900" dirty="0"/>
              <a:t>skal stå i sentrum </a:t>
            </a:r>
          </a:p>
          <a:p>
            <a:pPr lvl="1"/>
            <a:r>
              <a:rPr lang="nb-NO" sz="1900" dirty="0" smtClean="0"/>
              <a:t>IKT </a:t>
            </a:r>
            <a:r>
              <a:rPr lang="nb-NO" sz="1900" dirty="0"/>
              <a:t>skal være en vesentlig innsatsfaktor for innovasjon og produktivitet</a:t>
            </a:r>
          </a:p>
          <a:p>
            <a:pPr lvl="1"/>
            <a:r>
              <a:rPr lang="nb-NO" sz="1900" dirty="0" smtClean="0"/>
              <a:t>Styrket </a:t>
            </a:r>
            <a:r>
              <a:rPr lang="nb-NO" sz="1900" dirty="0"/>
              <a:t>digital kompetanse og deltakelse</a:t>
            </a:r>
          </a:p>
          <a:p>
            <a:pPr lvl="1"/>
            <a:r>
              <a:rPr lang="nb-NO" sz="1900" dirty="0" smtClean="0"/>
              <a:t>Effektiv </a:t>
            </a:r>
            <a:r>
              <a:rPr lang="nb-NO" sz="1900" dirty="0"/>
              <a:t>digitalisering av offentlig forvaltning</a:t>
            </a:r>
          </a:p>
          <a:p>
            <a:pPr lvl="1"/>
            <a:r>
              <a:rPr lang="nb-NO" sz="1900" dirty="0" smtClean="0"/>
              <a:t>Godt </a:t>
            </a:r>
            <a:r>
              <a:rPr lang="nb-NO" sz="1900" dirty="0"/>
              <a:t>personvern og god informasjonssikkerhet.</a:t>
            </a:r>
          </a:p>
          <a:p>
            <a:pPr lvl="1"/>
            <a:endParaRPr lang="nb-NO" sz="1900" dirty="0" smtClean="0"/>
          </a:p>
          <a:p>
            <a:r>
              <a:rPr lang="nb-NO" sz="1900" dirty="0" smtClean="0"/>
              <a:t>HR-teknologiske trender og endrede arbeidsformer:</a:t>
            </a:r>
          </a:p>
          <a:p>
            <a:pPr lvl="1"/>
            <a:r>
              <a:rPr lang="nb-NO" sz="1900" dirty="0" smtClean="0"/>
              <a:t>Fra personalforvaltning til medarbeiderutvikling</a:t>
            </a:r>
          </a:p>
          <a:p>
            <a:pPr lvl="1"/>
            <a:r>
              <a:rPr lang="nb-NO" sz="1900" dirty="0" smtClean="0"/>
              <a:t>Gartner: Integrated HR service Delivery (selvbetjent</a:t>
            </a:r>
            <a:r>
              <a:rPr lang="nb-NO" sz="1900" dirty="0"/>
              <a:t> </a:t>
            </a:r>
            <a:r>
              <a:rPr lang="nb-NO" sz="1900" dirty="0" smtClean="0"/>
              <a:t>fullintegrert løsning) </a:t>
            </a:r>
            <a:endParaRPr lang="nb-NO" sz="1900" dirty="0"/>
          </a:p>
          <a:p>
            <a:endParaRPr lang="nb-NO" sz="1900" dirty="0" smtClean="0"/>
          </a:p>
          <a:p>
            <a:r>
              <a:rPr lang="nb-NO" sz="1900" dirty="0" smtClean="0"/>
              <a:t>Identifiserte føringer for utvidet HR:</a:t>
            </a:r>
          </a:p>
          <a:p>
            <a:pPr lvl="1"/>
            <a:r>
              <a:rPr lang="nb-NO" sz="1900" dirty="0" smtClean="0"/>
              <a:t>Masterdata</a:t>
            </a:r>
          </a:p>
          <a:p>
            <a:pPr lvl="1"/>
            <a:r>
              <a:rPr lang="nb-NO" sz="1900" dirty="0" smtClean="0"/>
              <a:t>Prinsipper for brukeropplevelsen</a:t>
            </a:r>
          </a:p>
          <a:p>
            <a:pPr marL="0" indent="0">
              <a:buNone/>
            </a:pPr>
            <a:endParaRPr lang="nb-NO" dirty="0" smtClean="0"/>
          </a:p>
          <a:p>
            <a:pPr marL="457200" lvl="1" indent="0">
              <a:buNone/>
            </a:pPr>
            <a:endParaRPr lang="nb-NO" dirty="0" smtClean="0"/>
          </a:p>
        </p:txBody>
      </p:sp>
    </p:spTree>
    <p:extLst>
      <p:ext uri="{BB962C8B-B14F-4D97-AF65-F5344CB8AC3E}">
        <p14:creationId xmlns:p14="http://schemas.microsoft.com/office/powerpoint/2010/main" val="19737387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68" y="342503"/>
            <a:ext cx="7696200" cy="952500"/>
          </a:xfrm>
        </p:spPr>
        <p:txBody>
          <a:bodyPr>
            <a:normAutofit/>
          </a:bodyPr>
          <a:lstStyle/>
          <a:p>
            <a:r>
              <a:rPr lang="nb-NO" dirty="0" smtClean="0"/>
              <a:t> 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5406" y="342503"/>
            <a:ext cx="7353690" cy="4993706"/>
          </a:xfrm>
        </p:spPr>
        <p:txBody>
          <a:bodyPr>
            <a:no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nb-NO" sz="2800" dirty="0" smtClean="0"/>
              <a:t>Grensesnitt og sammenheng - lønnsnær HR og «Utvidet HR»</a:t>
            </a:r>
            <a:endParaRPr lang="nb-NO" sz="2800" dirty="0"/>
          </a:p>
          <a:p>
            <a:pPr marL="457200" lvl="1" indent="0">
              <a:lnSpc>
                <a:spcPct val="110000"/>
              </a:lnSpc>
              <a:buNone/>
            </a:pPr>
            <a:endParaRPr lang="nb-NO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0956" y="1461764"/>
            <a:ext cx="7868981" cy="4975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6031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Utvidet HR – fremtids- og </a:t>
            </a:r>
            <a:r>
              <a:rPr lang="nb-NO" dirty="0" err="1" smtClean="0"/>
              <a:t>målbilde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36273" y="2140528"/>
            <a:ext cx="6040582" cy="4525963"/>
          </a:xfrm>
        </p:spPr>
        <p:txBody>
          <a:bodyPr>
            <a:normAutofit lnSpcReduction="10000"/>
          </a:bodyPr>
          <a:lstStyle/>
          <a:p>
            <a:r>
              <a:rPr lang="nb-NO" sz="2000" dirty="0" smtClean="0"/>
              <a:t>Såkalt lønnsnær HR ivaretas gjennom prosjektet Økonomi/Lønn i BOTT men «utvidet HR» ivaretas ikke. DFØ har heller ikke planer om å utvikle denne type løsninger</a:t>
            </a:r>
          </a:p>
          <a:p>
            <a:r>
              <a:rPr lang="nb-NO" sz="2000" dirty="0" smtClean="0"/>
              <a:t>Det </a:t>
            </a:r>
            <a:r>
              <a:rPr lang="nb-NO" sz="2000" dirty="0"/>
              <a:t>ble besluttet å </a:t>
            </a:r>
            <a:r>
              <a:rPr lang="nb-NO" sz="2000" dirty="0" smtClean="0"/>
              <a:t>nedsette en arbeidsgruppe som skulle beskrive </a:t>
            </a:r>
            <a:r>
              <a:rPr lang="nb-NO" sz="2000" dirty="0"/>
              <a:t>fremtids- og </a:t>
            </a:r>
            <a:r>
              <a:rPr lang="nb-NO" sz="2000" dirty="0" err="1"/>
              <a:t>målbilde</a:t>
            </a:r>
            <a:r>
              <a:rPr lang="nb-NO" sz="2000" dirty="0"/>
              <a:t> av universitetenes behov knyttet til digitalisering av </a:t>
            </a:r>
            <a:r>
              <a:rPr lang="nb-NO" sz="2000" dirty="0" smtClean="0"/>
              <a:t>HR-området i </a:t>
            </a:r>
            <a:r>
              <a:rPr lang="nb-NO" sz="2000" dirty="0"/>
              <a:t>et 5-10 års perspektiv </a:t>
            </a:r>
          </a:p>
          <a:p>
            <a:pPr lvl="1"/>
            <a:r>
              <a:rPr lang="nb-NO" sz="1600" dirty="0"/>
              <a:t>Et fremtids- og </a:t>
            </a:r>
            <a:r>
              <a:rPr lang="nb-NO" sz="1600" dirty="0" err="1"/>
              <a:t>målbilde</a:t>
            </a:r>
            <a:r>
              <a:rPr lang="nb-NO" sz="1600" dirty="0"/>
              <a:t> </a:t>
            </a:r>
            <a:r>
              <a:rPr lang="nb-NO" sz="1600" dirty="0" smtClean="0"/>
              <a:t>skulle ta utgangspunkt </a:t>
            </a:r>
            <a:r>
              <a:rPr lang="nb-NO" sz="1600" dirty="0"/>
              <a:t>i universitetenes strategier </a:t>
            </a:r>
            <a:r>
              <a:rPr lang="nb-NO" sz="1600" dirty="0" smtClean="0"/>
              <a:t>og </a:t>
            </a:r>
            <a:r>
              <a:rPr lang="nb-NO" sz="1600" dirty="0"/>
              <a:t>utfordringer </a:t>
            </a:r>
          </a:p>
          <a:p>
            <a:pPr lvl="1"/>
            <a:r>
              <a:rPr lang="nb-NO" sz="1600" dirty="0"/>
              <a:t>Prosjektet </a:t>
            </a:r>
            <a:r>
              <a:rPr lang="nb-NO" sz="1600" dirty="0" smtClean="0"/>
              <a:t>skulle </a:t>
            </a:r>
            <a:r>
              <a:rPr lang="nb-NO" sz="1600" dirty="0"/>
              <a:t>beskrive </a:t>
            </a:r>
            <a:r>
              <a:rPr lang="nb-NO" sz="1600" b="1" dirty="0"/>
              <a:t>sentrale HR prosesser </a:t>
            </a:r>
            <a:r>
              <a:rPr lang="nb-NO" sz="1600" dirty="0"/>
              <a:t>og definere </a:t>
            </a:r>
            <a:r>
              <a:rPr lang="nb-NO" sz="1600" b="1" dirty="0"/>
              <a:t>overordnede behov til funksjonalitet </a:t>
            </a:r>
            <a:r>
              <a:rPr lang="nb-NO" sz="1600" dirty="0"/>
              <a:t>og masterdata</a:t>
            </a:r>
          </a:p>
          <a:p>
            <a:r>
              <a:rPr lang="nb-NO" sz="2000" dirty="0" smtClean="0"/>
              <a:t>Rapporten skulle danne grunnlag for å vurdere </a:t>
            </a:r>
            <a:r>
              <a:rPr lang="nb-NO" sz="2000" dirty="0"/>
              <a:t>«Utvidet HR» skal håndteres videre i en egen anskaffelsesprosess </a:t>
            </a:r>
          </a:p>
          <a:p>
            <a:endParaRPr lang="nb-NO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84" y="2247806"/>
            <a:ext cx="2426780" cy="3128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30180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89645"/>
            <a:ext cx="8229600" cy="1143000"/>
          </a:xfrm>
        </p:spPr>
        <p:txBody>
          <a:bodyPr>
            <a:normAutofit fontScale="90000"/>
          </a:bodyPr>
          <a:lstStyle/>
          <a:p>
            <a:pPr lvl="0"/>
            <a:r>
              <a:rPr lang="nb-NO" dirty="0"/>
              <a:t>Fremtidsbildet innenfor strategiske </a:t>
            </a:r>
            <a:r>
              <a:rPr lang="nb-NO" dirty="0" smtClean="0"/>
              <a:t>HR-prosesser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15207"/>
            <a:ext cx="8229600" cy="4525963"/>
          </a:xfrm>
        </p:spPr>
        <p:txBody>
          <a:bodyPr>
            <a:normAutofit/>
          </a:bodyPr>
          <a:lstStyle/>
          <a:p>
            <a:r>
              <a:rPr lang="nb-NO" sz="1900" dirty="0"/>
              <a:t>En løsning for Utvidet HR må ha en digital brukervennlig og fleksibel arbeidsflate med oversikt over relevant informasjon, og mulighet for selvbetjening av </a:t>
            </a:r>
            <a:r>
              <a:rPr lang="nb-NO" sz="1900" dirty="0" smtClean="0"/>
              <a:t>HR-tjenester</a:t>
            </a:r>
          </a:p>
          <a:p>
            <a:endParaRPr lang="nb-NO" sz="1900" dirty="0"/>
          </a:p>
          <a:p>
            <a:r>
              <a:rPr lang="nb-NO" sz="1900" dirty="0"/>
              <a:t>En løsning for utvidet HR må ivareta at relevante data må kunne samles, integreres og framvises enkelt og forståelig i en digital </a:t>
            </a:r>
            <a:r>
              <a:rPr lang="nb-NO" sz="1900" dirty="0" smtClean="0"/>
              <a:t>arbeidsflate</a:t>
            </a:r>
            <a:endParaRPr lang="nb-NO" sz="1900" dirty="0" smtClean="0"/>
          </a:p>
          <a:p>
            <a:endParaRPr lang="nb-NO" sz="1900" dirty="0" smtClean="0"/>
          </a:p>
          <a:p>
            <a:r>
              <a:rPr lang="nb-NO" sz="1900" dirty="0"/>
              <a:t>En løsning for utvidet HR må kunne automatisere/robotisere enkle administrative </a:t>
            </a:r>
            <a:r>
              <a:rPr lang="nb-NO" sz="1900" dirty="0" smtClean="0"/>
              <a:t>oppgaver</a:t>
            </a:r>
          </a:p>
          <a:p>
            <a:endParaRPr lang="nb-NO" sz="1900" dirty="0" smtClean="0"/>
          </a:p>
          <a:p>
            <a:r>
              <a:rPr lang="nb-NO" sz="1900" dirty="0"/>
              <a:t>En løsning for utvidet HR må tilby brukervennlig HR-analyse som </a:t>
            </a:r>
            <a:r>
              <a:rPr lang="nb-NO" sz="1900" dirty="0" smtClean="0"/>
              <a:t>funksjonalitet</a:t>
            </a:r>
            <a:endParaRPr lang="nb-NO" dirty="0" smtClean="0"/>
          </a:p>
          <a:p>
            <a:pPr marL="457200" lvl="1" indent="0">
              <a:buNone/>
            </a:pPr>
            <a:endParaRPr lang="nb-NO" dirty="0" smtClean="0"/>
          </a:p>
        </p:txBody>
      </p:sp>
    </p:spTree>
    <p:extLst>
      <p:ext uri="{BB962C8B-B14F-4D97-AF65-F5344CB8AC3E}">
        <p14:creationId xmlns:p14="http://schemas.microsoft.com/office/powerpoint/2010/main" val="18867383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1349"/>
            <a:ext cx="8229600" cy="1143000"/>
          </a:xfrm>
        </p:spPr>
        <p:txBody>
          <a:bodyPr>
            <a:normAutofit/>
          </a:bodyPr>
          <a:lstStyle/>
          <a:p>
            <a:pPr lvl="0"/>
            <a:r>
              <a:rPr lang="nb-NO" dirty="0" smtClean="0"/>
              <a:t>Prioriterte </a:t>
            </a:r>
            <a:r>
              <a:rPr lang="nb-NO" dirty="0"/>
              <a:t>strategiske </a:t>
            </a:r>
            <a:r>
              <a:rPr lang="nb-NO" dirty="0" smtClean="0"/>
              <a:t>HR-prosesser: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8198"/>
            <a:ext cx="8229600" cy="43893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dirty="0" smtClean="0"/>
              <a:t>I arbeidet ble følgende behov for </a:t>
            </a:r>
            <a:r>
              <a:rPr lang="nb-NO" dirty="0"/>
              <a:t>digital </a:t>
            </a:r>
            <a:r>
              <a:rPr lang="nb-NO" dirty="0" err="1"/>
              <a:t>systemstøtte</a:t>
            </a:r>
            <a:r>
              <a:rPr lang="nb-NO" dirty="0"/>
              <a:t> </a:t>
            </a:r>
            <a:r>
              <a:rPr lang="nb-NO" dirty="0" smtClean="0"/>
              <a:t>prioritert og beskrevet:</a:t>
            </a:r>
            <a:endParaRPr lang="nb-NO" dirty="0"/>
          </a:p>
          <a:p>
            <a:pPr marL="0" indent="0">
              <a:buNone/>
            </a:pPr>
            <a:endParaRPr lang="nb-NO" sz="1500" dirty="0" smtClean="0"/>
          </a:p>
          <a:p>
            <a:r>
              <a:rPr lang="nb-NO" sz="2200" dirty="0" smtClean="0"/>
              <a:t>Strategisk </a:t>
            </a:r>
            <a:r>
              <a:rPr lang="nb-NO" sz="2200" dirty="0"/>
              <a:t>bemanningsplanlegging og ressursstyring</a:t>
            </a:r>
          </a:p>
          <a:p>
            <a:r>
              <a:rPr lang="nb-NO" sz="2200" dirty="0" smtClean="0"/>
              <a:t>Rekruttering</a:t>
            </a:r>
          </a:p>
          <a:p>
            <a:r>
              <a:rPr lang="nb-NO" sz="2200" dirty="0" smtClean="0"/>
              <a:t>Mottak </a:t>
            </a:r>
            <a:r>
              <a:rPr lang="nb-NO" sz="2200" dirty="0"/>
              <a:t>og oppstart (</a:t>
            </a:r>
            <a:r>
              <a:rPr lang="nb-NO" sz="2200" dirty="0" err="1"/>
              <a:t>Onboarding</a:t>
            </a:r>
            <a:r>
              <a:rPr lang="nb-NO" sz="2200" dirty="0"/>
              <a:t>) </a:t>
            </a:r>
            <a:endParaRPr lang="nb-NO" sz="2200" dirty="0" smtClean="0"/>
          </a:p>
          <a:p>
            <a:r>
              <a:rPr lang="nb-NO" sz="2200" dirty="0" smtClean="0"/>
              <a:t>Lønnsfastsetting </a:t>
            </a:r>
            <a:r>
              <a:rPr lang="nb-NO" sz="2200" dirty="0"/>
              <a:t>og </a:t>
            </a:r>
            <a:r>
              <a:rPr lang="nb-NO" sz="2200" dirty="0" smtClean="0"/>
              <a:t>lønnsforhandlinger</a:t>
            </a:r>
          </a:p>
          <a:p>
            <a:pPr marL="342900" lvl="1" indent="-342900">
              <a:buFont typeface="Arial"/>
              <a:buChar char="•"/>
            </a:pPr>
            <a:r>
              <a:rPr lang="nb-NO" sz="2200" dirty="0"/>
              <a:t>Medarbeideroppfølging </a:t>
            </a:r>
          </a:p>
          <a:p>
            <a:pPr marL="342900" lvl="1" indent="-342900">
              <a:buFont typeface="Arial"/>
              <a:buChar char="•"/>
            </a:pPr>
            <a:r>
              <a:rPr lang="nb-NO" sz="2200" dirty="0"/>
              <a:t>Fysisk og psykososialt arbeidsmiljø </a:t>
            </a:r>
          </a:p>
          <a:p>
            <a:pPr marL="342900" lvl="1" indent="-342900">
              <a:buFont typeface="Arial"/>
              <a:buChar char="•"/>
            </a:pPr>
            <a:r>
              <a:rPr lang="nb-NO" sz="2200" dirty="0" smtClean="0"/>
              <a:t>HR-Analyse  </a:t>
            </a:r>
            <a:endParaRPr lang="nb-NO" sz="2200" dirty="0"/>
          </a:p>
          <a:p>
            <a:endParaRPr lang="nb-NO" sz="1900" dirty="0" smtClean="0"/>
          </a:p>
          <a:p>
            <a:endParaRPr lang="nb-NO" dirty="0" smtClean="0"/>
          </a:p>
          <a:p>
            <a:endParaRPr lang="nb-NO" dirty="0"/>
          </a:p>
          <a:p>
            <a:endParaRPr lang="nb-NO" dirty="0" smtClean="0"/>
          </a:p>
        </p:txBody>
      </p:sp>
    </p:spTree>
    <p:extLst>
      <p:ext uri="{BB962C8B-B14F-4D97-AF65-F5344CB8AC3E}">
        <p14:creationId xmlns:p14="http://schemas.microsoft.com/office/powerpoint/2010/main" val="4661934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Prosjektmodell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b-NO" sz="1800" dirty="0" smtClean="0"/>
              <a:t> </a:t>
            </a:r>
            <a:endParaRPr lang="nb-NO" sz="1800" dirty="0"/>
          </a:p>
          <a:p>
            <a:endParaRPr lang="nb-NO" sz="1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6821" y="2445278"/>
            <a:ext cx="7488815" cy="2942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17354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Veien videre – konseptfase 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nb-NO" i="1" dirty="0" smtClean="0"/>
              <a:t>Konseptfasen </a:t>
            </a:r>
            <a:r>
              <a:rPr lang="nb-NO" i="1" dirty="0"/>
              <a:t>skal sikre at universitetsdirektørene får god, relevant og tilstrekkelig informasjon til å beslutte om de skal sette i gang et anskaffelsesprosjekt, og gjøre et bevisst og gjennomtenkt valg av konsept </a:t>
            </a:r>
            <a:endParaRPr lang="nb-NO" i="1" dirty="0" smtClean="0"/>
          </a:p>
          <a:p>
            <a:pPr marL="0" indent="0">
              <a:buNone/>
            </a:pPr>
            <a:endParaRPr lang="nb-NO" i="1" dirty="0"/>
          </a:p>
          <a:p>
            <a:r>
              <a:rPr lang="nb-NO" dirty="0"/>
              <a:t>Universitetsdirektørene i BOTT besluttet 28. mai å igangsette en konseptfase for å utrede en eventuell anskaffelse av HR-</a:t>
            </a:r>
            <a:r>
              <a:rPr lang="nb-NO" dirty="0" err="1"/>
              <a:t>systemstøtte</a:t>
            </a:r>
            <a:endParaRPr lang="nb-NO" dirty="0"/>
          </a:p>
          <a:p>
            <a:r>
              <a:rPr lang="nb-NO" dirty="0" smtClean="0"/>
              <a:t>Prosjektet organiseres under </a:t>
            </a:r>
            <a:r>
              <a:rPr lang="nb-NO" dirty="0"/>
              <a:t>felles </a:t>
            </a:r>
            <a:r>
              <a:rPr lang="nb-NO" dirty="0" smtClean="0"/>
              <a:t>styringsgruppen </a:t>
            </a:r>
            <a:r>
              <a:rPr lang="nb-NO" dirty="0"/>
              <a:t>Bott </a:t>
            </a:r>
            <a:r>
              <a:rPr lang="nb-NO" dirty="0" smtClean="0"/>
              <a:t>økonomi/lønn</a:t>
            </a:r>
            <a:endParaRPr lang="nb-NO" dirty="0" smtClean="0"/>
          </a:p>
          <a:p>
            <a:r>
              <a:rPr lang="nb-NO" dirty="0" smtClean="0"/>
              <a:t>På grunn av ressurssituasjonen skal det engasjeres en ekstern </a:t>
            </a:r>
            <a:r>
              <a:rPr lang="nb-NO" dirty="0"/>
              <a:t>prosjektleder som vil lede en prosjektgruppe bestående av ressurser fra BOTT-universitetene</a:t>
            </a:r>
          </a:p>
          <a:p>
            <a:r>
              <a:rPr lang="nb-NO" dirty="0" smtClean="0"/>
              <a:t>Prosjektoppstart </a:t>
            </a:r>
            <a:r>
              <a:rPr lang="nb-NO" dirty="0"/>
              <a:t>vil være medio august 2018, og leveranse innen </a:t>
            </a:r>
            <a:r>
              <a:rPr lang="nb-NO" dirty="0" smtClean="0"/>
              <a:t>utgangen av 2018</a:t>
            </a:r>
          </a:p>
          <a:p>
            <a:r>
              <a:rPr lang="nb-NO" dirty="0" smtClean="0"/>
              <a:t>Personaldirektørene avgir forslag til beslutning overfor styringsgruppen</a:t>
            </a:r>
            <a:endParaRPr lang="nb-NO" dirty="0"/>
          </a:p>
          <a:p>
            <a:pPr lvl="0"/>
            <a:r>
              <a:rPr lang="nb-NO" dirty="0" smtClean="0"/>
              <a:t>Endelig beslutning om igangsettelse av en ev. anskaffelsesprosess tas av universitetsdirektørene BOTT</a:t>
            </a:r>
            <a:endParaRPr lang="nb-NO" dirty="0"/>
          </a:p>
          <a:p>
            <a:pPr marL="0" indent="0">
              <a:buNone/>
            </a:pPr>
            <a:r>
              <a:rPr lang="nb-NO" dirty="0"/>
              <a:t> </a:t>
            </a:r>
          </a:p>
          <a:p>
            <a:endParaRPr lang="nb-NO" dirty="0"/>
          </a:p>
          <a:p>
            <a:pPr lvl="0"/>
            <a:endParaRPr lang="nb-NO" dirty="0"/>
          </a:p>
          <a:p>
            <a:endParaRPr lang="nb-NO" dirty="0" smtClean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6507250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894" y="491489"/>
            <a:ext cx="8225790" cy="994172"/>
          </a:xfrm>
        </p:spPr>
        <p:txBody>
          <a:bodyPr>
            <a:normAutofit/>
          </a:bodyPr>
          <a:lstStyle/>
          <a:p>
            <a:r>
              <a:rPr lang="nb-NO" sz="2400" dirty="0" smtClean="0"/>
              <a:t>Førende prinsipper for brukeropplevelse:</a:t>
            </a:r>
            <a:endParaRPr lang="nb-NO" sz="2400" dirty="0"/>
          </a:p>
        </p:txBody>
      </p:sp>
      <p:sp>
        <p:nvSpPr>
          <p:cNvPr id="4" name="Rectangle 3"/>
          <p:cNvSpPr/>
          <p:nvPr/>
        </p:nvSpPr>
        <p:spPr>
          <a:xfrm>
            <a:off x="7561385" y="623603"/>
            <a:ext cx="1582614" cy="165067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5967" y="1364515"/>
            <a:ext cx="7896906" cy="4847102"/>
          </a:xfrm>
        </p:spPr>
        <p:txBody>
          <a:bodyPr>
            <a:noAutofit/>
          </a:bodyPr>
          <a:lstStyle/>
          <a:p>
            <a:pPr lvl="0"/>
            <a:r>
              <a:rPr lang="nb-NO" sz="1800" dirty="0"/>
              <a:t>HR prosessene skal være kjent, enkle og lett tilgjengelig for de ansatte og </a:t>
            </a:r>
            <a:r>
              <a:rPr lang="nb-NO" sz="1800" dirty="0" smtClean="0"/>
              <a:t>ledere </a:t>
            </a:r>
            <a:endParaRPr lang="nb-NO" sz="1800" dirty="0"/>
          </a:p>
          <a:p>
            <a:pPr lvl="0"/>
            <a:r>
              <a:rPr lang="nb-NO" sz="1800" dirty="0"/>
              <a:t>Verktøy og prosesser skal være designet og tilrettelagt omkring den ansatte og leder sine behov og sitt </a:t>
            </a:r>
            <a:r>
              <a:rPr lang="nb-NO" sz="1800" dirty="0" smtClean="0"/>
              <a:t>ansvarsområde </a:t>
            </a:r>
            <a:endParaRPr lang="nb-NO" sz="1800" dirty="0"/>
          </a:p>
          <a:p>
            <a:pPr lvl="0"/>
            <a:r>
              <a:rPr lang="nb-NO" sz="1800" dirty="0"/>
              <a:t>De digitale løsningene skal ved hjelp av brukerorientert og </a:t>
            </a:r>
            <a:r>
              <a:rPr lang="nb-NO" sz="1800" dirty="0" err="1"/>
              <a:t>responsivt</a:t>
            </a:r>
            <a:r>
              <a:rPr lang="nb-NO" sz="1800" dirty="0"/>
              <a:t> design motivere den ansatte til å bruke </a:t>
            </a:r>
            <a:r>
              <a:rPr lang="nb-NO" sz="1800" dirty="0" smtClean="0"/>
              <a:t>de</a:t>
            </a:r>
            <a:endParaRPr lang="nb-NO" sz="1800" dirty="0"/>
          </a:p>
          <a:p>
            <a:pPr lvl="0"/>
            <a:r>
              <a:rPr lang="nb-NO" sz="1800" dirty="0"/>
              <a:t>Det skal være lettvint, enkelt og intuitivt å finne det man trenger når man trenger det, også tilhørende policyer og </a:t>
            </a:r>
            <a:r>
              <a:rPr lang="nb-NO" sz="1800" dirty="0" smtClean="0"/>
              <a:t>dokumenter</a:t>
            </a:r>
            <a:endParaRPr lang="nb-NO" sz="1800" dirty="0"/>
          </a:p>
          <a:p>
            <a:pPr lvl="0"/>
            <a:r>
              <a:rPr lang="nb-NO" sz="1800" dirty="0"/>
              <a:t>HR Prosessene vil bli tilpasset og designet med utgangspunkt i digitale applikasjoner og </a:t>
            </a:r>
            <a:r>
              <a:rPr lang="nb-NO" sz="1800" dirty="0" smtClean="0"/>
              <a:t>verktøy </a:t>
            </a:r>
            <a:endParaRPr lang="nb-NO" sz="1800" dirty="0"/>
          </a:p>
          <a:p>
            <a:pPr lvl="0"/>
            <a:r>
              <a:rPr lang="nb-NO" sz="1800" dirty="0"/>
              <a:t>Et koordinert og kontinuerlig forbedrings- og planleggings arbeid av prosessene og verktøy, med brukeren i fokus, skal være på plass. </a:t>
            </a:r>
          </a:p>
          <a:p>
            <a:pPr lvl="0"/>
            <a:r>
              <a:rPr lang="nb-NO" sz="1800" dirty="0"/>
              <a:t>Datakvalitet og sikkerhet, herunder tilgangsstyring, skal til enhver tid ivaretas etter gjeldende, krav, lover og </a:t>
            </a:r>
            <a:r>
              <a:rPr lang="nb-NO" sz="1800" dirty="0" smtClean="0"/>
              <a:t>regler</a:t>
            </a:r>
            <a:endParaRPr lang="nb-NO" sz="1800" dirty="0"/>
          </a:p>
          <a:p>
            <a:pPr lvl="0"/>
            <a:r>
              <a:rPr lang="nb-NO" sz="1800" dirty="0"/>
              <a:t>Digital arbeidsflate – fleksible grensesnitt som gjøres sømløst tilgjengelig for brukeren, herunder PC, mobil, </a:t>
            </a:r>
            <a:r>
              <a:rPr lang="nb-NO" sz="1800" dirty="0" smtClean="0"/>
              <a:t>nettbrett</a:t>
            </a:r>
            <a:endParaRPr lang="nb-NO" sz="1800" dirty="0"/>
          </a:p>
          <a:p>
            <a:pPr marL="0" lvl="0" indent="0">
              <a:buNone/>
            </a:pPr>
            <a:endParaRPr lang="nb-NO" sz="1800" dirty="0"/>
          </a:p>
        </p:txBody>
      </p:sp>
      <p:grpSp>
        <p:nvGrpSpPr>
          <p:cNvPr id="5" name="Gruppe 1"/>
          <p:cNvGrpSpPr/>
          <p:nvPr/>
        </p:nvGrpSpPr>
        <p:grpSpPr>
          <a:xfrm>
            <a:off x="5726722" y="97840"/>
            <a:ext cx="3417277" cy="616831"/>
            <a:chOff x="642558" y="152110"/>
            <a:chExt cx="6423978" cy="1242574"/>
          </a:xfrm>
        </p:grpSpPr>
        <p:pic>
          <p:nvPicPr>
            <p:cNvPr id="6" name="Bilde 2" descr="ny_logo.jpg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83275" y="539551"/>
              <a:ext cx="2361199" cy="671681"/>
            </a:xfrm>
            <a:prstGeom prst="rect">
              <a:avLst/>
            </a:prstGeom>
          </p:spPr>
        </p:pic>
        <p:pic>
          <p:nvPicPr>
            <p:cNvPr id="7" name="Bilde 3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344474" y="152110"/>
              <a:ext cx="1272459" cy="1242574"/>
            </a:xfrm>
            <a:prstGeom prst="rect">
              <a:avLst/>
            </a:prstGeom>
          </p:spPr>
        </p:pic>
        <p:pic>
          <p:nvPicPr>
            <p:cNvPr id="8" name="Bilde 4"/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42558" y="217553"/>
              <a:ext cx="1124533" cy="1155029"/>
            </a:xfrm>
            <a:prstGeom prst="rect">
              <a:avLst/>
            </a:prstGeom>
          </p:spPr>
        </p:pic>
        <p:pic>
          <p:nvPicPr>
            <p:cNvPr id="9" name="Bilde 5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942586" y="233092"/>
              <a:ext cx="1123950" cy="112395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84235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theme/theme1.xml><?xml version="1.0" encoding="utf-8"?>
<a:theme xmlns:a="http://schemas.openxmlformats.org/drawingml/2006/main" name="2_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27242</TotalTime>
  <Words>663</Words>
  <Application>Microsoft Office PowerPoint</Application>
  <PresentationFormat>On-screen Show (4:3)</PresentationFormat>
  <Paragraphs>80</Paragraphs>
  <Slides>10</Slides>
  <Notes>6</Notes>
  <HiddenSlides>1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2_Office-tema</vt:lpstr>
      <vt:lpstr>PowerPoint Presentation</vt:lpstr>
      <vt:lpstr>BOTT: Felles utfordringer   </vt:lpstr>
      <vt:lpstr>Overordnede føringer og teknologisk utvikling for utvidet HR</vt:lpstr>
      <vt:lpstr> </vt:lpstr>
      <vt:lpstr>Utvidet HR – fremtids- og målbilde</vt:lpstr>
      <vt:lpstr>Fremtidsbildet innenfor strategiske HR-prosesser</vt:lpstr>
      <vt:lpstr>Prioriterte strategiske HR-prosesser:</vt:lpstr>
      <vt:lpstr>Prosjektmodell</vt:lpstr>
      <vt:lpstr>Veien videre – konseptfase </vt:lpstr>
      <vt:lpstr>Førende prinsipper for brukeropplevelse:</vt:lpstr>
    </vt:vector>
  </TitlesOfParts>
  <Company>NTNU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Kristian Rikvold-Jess</dc:creator>
  <cp:lastModifiedBy>Irene Sandlie</cp:lastModifiedBy>
  <cp:revision>1239</cp:revision>
  <cp:lastPrinted>2018-02-08T11:56:32Z</cp:lastPrinted>
  <dcterms:created xsi:type="dcterms:W3CDTF">2013-06-10T16:56:09Z</dcterms:created>
  <dcterms:modified xsi:type="dcterms:W3CDTF">2018-06-21T05:25:14Z</dcterms:modified>
</cp:coreProperties>
</file>