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62" r:id="rId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nb-NO"/>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7D49551F-4B84-4FF9-93DE-22439ABD4402}" type="datetimeFigureOut">
              <a:rPr lang="nb-NO" smtClean="0"/>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3691721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7D49551F-4B84-4FF9-93DE-22439ABD4402}" type="datetimeFigureOut">
              <a:rPr lang="nb-NO" smtClean="0"/>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3220360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nb-NO"/>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Rediger tekststiler i malen</a:t>
            </a:r>
          </a:p>
        </p:txBody>
      </p:sp>
      <p:sp>
        <p:nvSpPr>
          <p:cNvPr id="4" name="Plassholder for dato 3"/>
          <p:cNvSpPr>
            <a:spLocks noGrp="1"/>
          </p:cNvSpPr>
          <p:nvPr>
            <p:ph type="dt" sz="half" idx="10"/>
          </p:nvPr>
        </p:nvSpPr>
        <p:spPr/>
        <p:txBody>
          <a:bodyPr/>
          <a:lstStyle/>
          <a:p>
            <a:fld id="{7D49551F-4B84-4FF9-93DE-22439ABD4402}" type="datetimeFigureOut">
              <a:rPr lang="nb-NO" smtClean="0"/>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2294857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838200" y="1825625"/>
            <a:ext cx="5181600" cy="435133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6172200" y="1825625"/>
            <a:ext cx="5181600" cy="435133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7D49551F-4B84-4FF9-93DE-22439ABD4402}" type="datetimeFigureOut">
              <a:rPr lang="nb-NO" smtClean="0"/>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642520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nb-NO"/>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7D49551F-4B84-4FF9-93DE-22439ABD4402}" type="datetimeFigureOut">
              <a:rPr lang="nb-NO" smtClean="0"/>
              <a:t>13.04.2018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354592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7D49551F-4B84-4FF9-93DE-22439ABD4402}" type="datetimeFigureOut">
              <a:rPr lang="nb-NO" smtClean="0"/>
              <a:t>13.04.2018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1803455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7D49551F-4B84-4FF9-93DE-22439ABD4402}" type="datetimeFigureOut">
              <a:rPr lang="nb-NO" smtClean="0"/>
              <a:t>13.04.2018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49886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nb-NO"/>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Plassholder for dato 4"/>
          <p:cNvSpPr>
            <a:spLocks noGrp="1"/>
          </p:cNvSpPr>
          <p:nvPr>
            <p:ph type="dt" sz="half" idx="10"/>
          </p:nvPr>
        </p:nvSpPr>
        <p:spPr/>
        <p:txBody>
          <a:bodyPr/>
          <a:lstStyle/>
          <a:p>
            <a:fld id="{7D49551F-4B84-4FF9-93DE-22439ABD4402}" type="datetimeFigureOut">
              <a:rPr lang="nb-NO" smtClean="0"/>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34710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nb-NO"/>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Plassholder for dato 4"/>
          <p:cNvSpPr>
            <a:spLocks noGrp="1"/>
          </p:cNvSpPr>
          <p:nvPr>
            <p:ph type="dt" sz="half" idx="10"/>
          </p:nvPr>
        </p:nvSpPr>
        <p:spPr/>
        <p:txBody>
          <a:bodyPr/>
          <a:lstStyle/>
          <a:p>
            <a:fld id="{7D49551F-4B84-4FF9-93DE-22439ABD4402}" type="datetimeFigureOut">
              <a:rPr lang="nb-NO" smtClean="0"/>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129700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7D49551F-4B84-4FF9-93DE-22439ABD4402}" type="datetimeFigureOut">
              <a:rPr lang="nb-NO" smtClean="0"/>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1498671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7D49551F-4B84-4FF9-93DE-22439ABD4402}" type="datetimeFigureOut">
              <a:rPr lang="nb-NO" smtClean="0"/>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5DC9982-6155-429B-BCC0-72AB418BF533}" type="slidenum">
              <a:rPr lang="nb-NO" smtClean="0"/>
              <a:t>‹#›</a:t>
            </a:fld>
            <a:endParaRPr lang="nb-NO"/>
          </a:p>
        </p:txBody>
      </p:sp>
    </p:spTree>
    <p:extLst>
      <p:ext uri="{BB962C8B-B14F-4D97-AF65-F5344CB8AC3E}">
        <p14:creationId xmlns:p14="http://schemas.microsoft.com/office/powerpoint/2010/main" val="374338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9551F-4B84-4FF9-93DE-22439ABD4402}" type="datetimeFigureOut">
              <a:rPr lang="nb-NO" smtClean="0"/>
              <a:t>13.04.2018</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C9982-6155-429B-BCC0-72AB418BF533}" type="slidenum">
              <a:rPr lang="nb-NO" smtClean="0"/>
              <a:t>‹#›</a:t>
            </a:fld>
            <a:endParaRPr lang="nb-NO"/>
          </a:p>
        </p:txBody>
      </p:sp>
    </p:spTree>
    <p:extLst>
      <p:ext uri="{BB962C8B-B14F-4D97-AF65-F5344CB8AC3E}">
        <p14:creationId xmlns:p14="http://schemas.microsoft.com/office/powerpoint/2010/main" val="3211522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513348"/>
            <a:ext cx="8839200" cy="930442"/>
          </a:xfrm>
        </p:spPr>
        <p:txBody>
          <a:bodyPr>
            <a:normAutofit/>
          </a:bodyPr>
          <a:lstStyle/>
          <a:p>
            <a:r>
              <a:rPr lang="nb-NO" sz="5400" b="1" dirty="0"/>
              <a:t>Styringsgruppens</a:t>
            </a:r>
            <a:r>
              <a:rPr lang="nb-NO" b="1" dirty="0"/>
              <a:t> Mandat</a:t>
            </a:r>
            <a:endParaRPr lang="nb-NO" dirty="0"/>
          </a:p>
        </p:txBody>
      </p:sp>
      <p:sp>
        <p:nvSpPr>
          <p:cNvPr id="3" name="Undertittel 2"/>
          <p:cNvSpPr>
            <a:spLocks noGrp="1"/>
          </p:cNvSpPr>
          <p:nvPr>
            <p:ph type="subTitle" idx="1"/>
          </p:nvPr>
        </p:nvSpPr>
        <p:spPr>
          <a:xfrm>
            <a:off x="1524000" y="1652922"/>
            <a:ext cx="9144000" cy="1655762"/>
          </a:xfrm>
        </p:spPr>
        <p:txBody>
          <a:bodyPr>
            <a:noAutofit/>
          </a:bodyPr>
          <a:lstStyle/>
          <a:p>
            <a:pPr fontAlgn="base"/>
            <a:r>
              <a:rPr lang="nb-NO" dirty="0"/>
              <a:t>Bruke </a:t>
            </a:r>
            <a:r>
              <a:rPr lang="nb-NO" dirty="0" err="1"/>
              <a:t>Noark</a:t>
            </a:r>
            <a:r>
              <a:rPr lang="nb-NO" dirty="0"/>
              <a:t> 5-standarden til å etablere en digitaliseringsplattform med et effektivt og hensiktsmessig grensesnitt mellom fagsystemer, generisk saksbehandlingssystem og arkivsystem. De fire universitetene har fagsystemer som understøtter saksbehandlingsprosesser innen ulike fagområder. Prosjektet skal legge til rette for at saksbehandlerne skal kunne benytte disse som sine primærsystemer.</a:t>
            </a:r>
            <a:r>
              <a:rPr lang="en-US" dirty="0"/>
              <a:t>​</a:t>
            </a:r>
          </a:p>
          <a:p>
            <a:pPr fontAlgn="base"/>
            <a:r>
              <a:rPr lang="nb-NO" dirty="0"/>
              <a:t>Etablere et sterkere faglig samarbeid mellom de fire universitetene innenfor administrative prosesser. Samarbeidet skal omfatte både forvaltningen av løsningen og standardiseringsarbeidet som er nødvendig å gjennomføre for å oppnå automatiske løsninger.</a:t>
            </a:r>
            <a:r>
              <a:rPr lang="en-US" dirty="0"/>
              <a:t>​</a:t>
            </a:r>
          </a:p>
          <a:p>
            <a:pPr fontAlgn="base"/>
            <a:r>
              <a:rPr lang="nb-NO" dirty="0"/>
              <a:t>​</a:t>
            </a:r>
          </a:p>
          <a:p>
            <a:endParaRPr lang="nb-NO" dirty="0"/>
          </a:p>
        </p:txBody>
      </p:sp>
      <p:sp>
        <p:nvSpPr>
          <p:cNvPr id="5" name="Rektangel 4"/>
          <p:cNvSpPr/>
          <p:nvPr/>
        </p:nvSpPr>
        <p:spPr>
          <a:xfrm>
            <a:off x="5977217" y="3244334"/>
            <a:ext cx="237566" cy="369332"/>
          </a:xfrm>
          <a:prstGeom prst="rect">
            <a:avLst/>
          </a:prstGeom>
        </p:spPr>
        <p:txBody>
          <a:bodyPr wrap="none">
            <a:spAutoFit/>
          </a:bodyPr>
          <a:lstStyle/>
          <a:p>
            <a:r>
              <a:rPr lang="nb-NO" dirty="0" smtClean="0"/>
              <a:t> </a:t>
            </a:r>
            <a:endParaRPr lang="nb-NO" dirty="0"/>
          </a:p>
        </p:txBody>
      </p:sp>
    </p:spTree>
    <p:extLst>
      <p:ext uri="{BB962C8B-B14F-4D97-AF65-F5344CB8AC3E}">
        <p14:creationId xmlns:p14="http://schemas.microsoft.com/office/powerpoint/2010/main" val="1326276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882900"/>
          </a:xfrm>
        </p:spPr>
        <p:txBody>
          <a:bodyPr>
            <a:normAutofit fontScale="90000"/>
          </a:bodyPr>
          <a:lstStyle/>
          <a:p>
            <a:r>
              <a:rPr lang="nb-NO" b="1" dirty="0" smtClean="0"/>
              <a:t>Visjon</a:t>
            </a:r>
            <a:endParaRPr lang="nb-NO" b="1" dirty="0"/>
          </a:p>
        </p:txBody>
      </p:sp>
      <p:sp>
        <p:nvSpPr>
          <p:cNvPr id="3" name="Undertittel 2"/>
          <p:cNvSpPr>
            <a:spLocks noGrp="1"/>
          </p:cNvSpPr>
          <p:nvPr>
            <p:ph type="subTitle" idx="1"/>
          </p:nvPr>
        </p:nvSpPr>
        <p:spPr>
          <a:xfrm>
            <a:off x="1467852" y="1901574"/>
            <a:ext cx="9288379" cy="4210468"/>
          </a:xfrm>
        </p:spPr>
        <p:txBody>
          <a:bodyPr/>
          <a:lstStyle/>
          <a:p>
            <a:endParaRPr lang="nb-NO" dirty="0" smtClean="0"/>
          </a:p>
          <a:p>
            <a:endParaRPr lang="nb-NO" dirty="0"/>
          </a:p>
          <a:p>
            <a:r>
              <a:rPr lang="nb-NO" dirty="0" smtClean="0"/>
              <a:t>Effektiv, brukerorientert og samordnet saksbehandling ved de fire største universitetene i Norge</a:t>
            </a:r>
          </a:p>
          <a:p>
            <a:endParaRPr lang="nb-NO" dirty="0"/>
          </a:p>
          <a:p>
            <a:r>
              <a:rPr lang="nb-NO" dirty="0" smtClean="0"/>
              <a:t>Samarbeidet gir digitale og brukervennlige løsninger som fornyer, forenkle og forbedrer administrativt arbeid, for å frigjøre ressurser til kjerneoppgavene</a:t>
            </a:r>
            <a:endParaRPr lang="nb-NO" dirty="0"/>
          </a:p>
        </p:txBody>
      </p:sp>
    </p:spTree>
    <p:extLst>
      <p:ext uri="{BB962C8B-B14F-4D97-AF65-F5344CB8AC3E}">
        <p14:creationId xmlns:p14="http://schemas.microsoft.com/office/powerpoint/2010/main" val="3101824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44448" y="1503883"/>
            <a:ext cx="5047989" cy="65135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dirty="0" smtClean="0">
                <a:solidFill>
                  <a:schemeClr val="tx1"/>
                </a:solidFill>
              </a:rPr>
              <a:t>UDIR-BOTT</a:t>
            </a:r>
            <a:endParaRPr lang="nb-NO" sz="1400" dirty="0">
              <a:solidFill>
                <a:schemeClr val="tx1"/>
              </a:solidFill>
            </a:endParaRPr>
          </a:p>
        </p:txBody>
      </p:sp>
      <p:sp>
        <p:nvSpPr>
          <p:cNvPr id="5" name="TextBox 4"/>
          <p:cNvSpPr txBox="1"/>
          <p:nvPr/>
        </p:nvSpPr>
        <p:spPr>
          <a:xfrm>
            <a:off x="3118802" y="263455"/>
            <a:ext cx="6149312" cy="923330"/>
          </a:xfrm>
          <a:prstGeom prst="rect">
            <a:avLst/>
          </a:prstGeom>
          <a:noFill/>
        </p:spPr>
        <p:txBody>
          <a:bodyPr wrap="none" rtlCol="0">
            <a:spAutoFit/>
          </a:bodyPr>
          <a:lstStyle/>
          <a:p>
            <a:r>
              <a:rPr lang="nb-NO" sz="5400" b="1" dirty="0" smtClean="0"/>
              <a:t>Prosjektorganisasjon</a:t>
            </a:r>
            <a:endParaRPr lang="nb-NO" sz="5400" b="1" dirty="0"/>
          </a:p>
        </p:txBody>
      </p:sp>
      <p:sp>
        <p:nvSpPr>
          <p:cNvPr id="6" name="Rectangle 5"/>
          <p:cNvSpPr/>
          <p:nvPr/>
        </p:nvSpPr>
        <p:spPr>
          <a:xfrm>
            <a:off x="3344448" y="2362101"/>
            <a:ext cx="5047989" cy="65135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dirty="0" smtClean="0">
                <a:solidFill>
                  <a:schemeClr val="tx1"/>
                </a:solidFill>
              </a:rPr>
              <a:t>Operativ Styringsgruppe</a:t>
            </a:r>
            <a:endParaRPr lang="nb-NO" sz="1400" dirty="0">
              <a:solidFill>
                <a:schemeClr val="tx1"/>
              </a:solidFill>
            </a:endParaRPr>
          </a:p>
        </p:txBody>
      </p:sp>
      <p:sp>
        <p:nvSpPr>
          <p:cNvPr id="7" name="Rectangle 6"/>
          <p:cNvSpPr/>
          <p:nvPr/>
        </p:nvSpPr>
        <p:spPr>
          <a:xfrm>
            <a:off x="5073144" y="3236151"/>
            <a:ext cx="1628384" cy="55902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dirty="0" smtClean="0">
                <a:solidFill>
                  <a:schemeClr val="tx1"/>
                </a:solidFill>
              </a:rPr>
              <a:t>Prosjektledelse</a:t>
            </a:r>
            <a:endParaRPr lang="nb-NO" sz="1400" dirty="0">
              <a:solidFill>
                <a:schemeClr val="tx1"/>
              </a:solidFill>
            </a:endParaRPr>
          </a:p>
        </p:txBody>
      </p:sp>
      <p:sp>
        <p:nvSpPr>
          <p:cNvPr id="8" name="Rectangle 7"/>
          <p:cNvSpPr/>
          <p:nvPr/>
        </p:nvSpPr>
        <p:spPr>
          <a:xfrm>
            <a:off x="6934938" y="3220763"/>
            <a:ext cx="808034" cy="57440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xtBox 8"/>
          <p:cNvSpPr txBox="1"/>
          <p:nvPr/>
        </p:nvSpPr>
        <p:spPr>
          <a:xfrm>
            <a:off x="7057010" y="3361773"/>
            <a:ext cx="1055214" cy="307777"/>
          </a:xfrm>
          <a:prstGeom prst="rect">
            <a:avLst/>
          </a:prstGeom>
          <a:noFill/>
        </p:spPr>
        <p:txBody>
          <a:bodyPr wrap="square" rtlCol="0">
            <a:spAutoFit/>
          </a:bodyPr>
          <a:lstStyle/>
          <a:p>
            <a:r>
              <a:rPr lang="nb-NO" sz="1400" dirty="0" smtClean="0"/>
              <a:t>Sekretariat</a:t>
            </a:r>
            <a:endParaRPr lang="nb-NO" sz="1400" dirty="0"/>
          </a:p>
        </p:txBody>
      </p:sp>
      <p:sp>
        <p:nvSpPr>
          <p:cNvPr id="11" name="Rectangle 10"/>
          <p:cNvSpPr/>
          <p:nvPr/>
        </p:nvSpPr>
        <p:spPr>
          <a:xfrm>
            <a:off x="6909887" y="3220763"/>
            <a:ext cx="1077237" cy="5744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ctangle 11"/>
          <p:cNvSpPr/>
          <p:nvPr/>
        </p:nvSpPr>
        <p:spPr>
          <a:xfrm>
            <a:off x="3344448" y="4078537"/>
            <a:ext cx="5047989" cy="65706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dirty="0" smtClean="0">
                <a:solidFill>
                  <a:schemeClr val="tx1"/>
                </a:solidFill>
              </a:rPr>
              <a:t>Prosjektgruppe</a:t>
            </a:r>
            <a:endParaRPr lang="nb-NO" sz="1400" dirty="0">
              <a:solidFill>
                <a:schemeClr val="tx1"/>
              </a:solidFill>
            </a:endParaRPr>
          </a:p>
        </p:txBody>
      </p:sp>
      <p:cxnSp>
        <p:nvCxnSpPr>
          <p:cNvPr id="14" name="Straight Arrow Connector 13"/>
          <p:cNvCxnSpPr>
            <a:stCxn id="7" idx="3"/>
          </p:cNvCxnSpPr>
          <p:nvPr/>
        </p:nvCxnSpPr>
        <p:spPr>
          <a:xfrm>
            <a:off x="6701528" y="3515662"/>
            <a:ext cx="237893" cy="725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2"/>
            <a:endCxn id="6" idx="0"/>
          </p:cNvCxnSpPr>
          <p:nvPr/>
        </p:nvCxnSpPr>
        <p:spPr>
          <a:xfrm>
            <a:off x="5868443" y="2155236"/>
            <a:ext cx="0" cy="206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2"/>
          </p:cNvCxnSpPr>
          <p:nvPr/>
        </p:nvCxnSpPr>
        <p:spPr>
          <a:xfrm flipH="1">
            <a:off x="5862181" y="3013454"/>
            <a:ext cx="6262" cy="206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862181" y="3871672"/>
            <a:ext cx="531" cy="206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62843" y="5687187"/>
            <a:ext cx="1528176" cy="52609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tx1"/>
                </a:solidFill>
              </a:rPr>
              <a:t>Arkiv</a:t>
            </a:r>
            <a:endParaRPr lang="nb-NO" sz="1200" dirty="0">
              <a:solidFill>
                <a:schemeClr val="tx1"/>
              </a:solidFill>
            </a:endParaRPr>
          </a:p>
        </p:txBody>
      </p:sp>
      <p:sp>
        <p:nvSpPr>
          <p:cNvPr id="23" name="Rectangle 22"/>
          <p:cNvSpPr/>
          <p:nvPr/>
        </p:nvSpPr>
        <p:spPr>
          <a:xfrm>
            <a:off x="1828803" y="5687187"/>
            <a:ext cx="1528176" cy="52609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24" name="Rectangle 23"/>
          <p:cNvSpPr/>
          <p:nvPr/>
        </p:nvSpPr>
        <p:spPr>
          <a:xfrm>
            <a:off x="3407193" y="5687558"/>
            <a:ext cx="1528176" cy="5260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25" name="Rectangle 24"/>
          <p:cNvSpPr/>
          <p:nvPr/>
        </p:nvSpPr>
        <p:spPr>
          <a:xfrm>
            <a:off x="6701528" y="5686565"/>
            <a:ext cx="1766178" cy="52609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tx1"/>
                </a:solidFill>
              </a:rPr>
              <a:t>Studieadministrative </a:t>
            </a:r>
          </a:p>
          <a:p>
            <a:pPr algn="ctr"/>
            <a:r>
              <a:rPr lang="nb-NO" sz="1200" dirty="0" smtClean="0">
                <a:solidFill>
                  <a:schemeClr val="tx1"/>
                </a:solidFill>
              </a:rPr>
              <a:t>prosesser</a:t>
            </a:r>
            <a:endParaRPr lang="nb-NO" sz="1200" dirty="0">
              <a:solidFill>
                <a:schemeClr val="tx1"/>
              </a:solidFill>
            </a:endParaRPr>
          </a:p>
        </p:txBody>
      </p:sp>
      <p:sp>
        <p:nvSpPr>
          <p:cNvPr id="26" name="Rectangle 25"/>
          <p:cNvSpPr/>
          <p:nvPr/>
        </p:nvSpPr>
        <p:spPr>
          <a:xfrm>
            <a:off x="4994919" y="5687187"/>
            <a:ext cx="1277673" cy="52609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tx1"/>
                </a:solidFill>
              </a:rPr>
              <a:t>IT</a:t>
            </a:r>
            <a:endParaRPr lang="nb-NO" sz="1200" dirty="0">
              <a:solidFill>
                <a:schemeClr val="tx1"/>
              </a:solidFill>
            </a:endParaRPr>
          </a:p>
        </p:txBody>
      </p:sp>
      <p:sp>
        <p:nvSpPr>
          <p:cNvPr id="27" name="Rectangle 26"/>
          <p:cNvSpPr/>
          <p:nvPr/>
        </p:nvSpPr>
        <p:spPr>
          <a:xfrm>
            <a:off x="8541844" y="5670733"/>
            <a:ext cx="2361143" cy="5260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28" name="Rectangle 27"/>
          <p:cNvSpPr/>
          <p:nvPr/>
        </p:nvSpPr>
        <p:spPr>
          <a:xfrm>
            <a:off x="10977127" y="5662506"/>
            <a:ext cx="1129277" cy="5260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cxnSp>
        <p:nvCxnSpPr>
          <p:cNvPr id="30" name="Straight Connector 29"/>
          <p:cNvCxnSpPr>
            <a:stCxn id="12" idx="2"/>
            <a:endCxn id="26" idx="0"/>
          </p:cNvCxnSpPr>
          <p:nvPr/>
        </p:nvCxnSpPr>
        <p:spPr>
          <a:xfrm flipH="1">
            <a:off x="5633756" y="4735598"/>
            <a:ext cx="234687" cy="9515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2" idx="2"/>
            <a:endCxn id="24" idx="0"/>
          </p:cNvCxnSpPr>
          <p:nvPr/>
        </p:nvCxnSpPr>
        <p:spPr>
          <a:xfrm flipH="1">
            <a:off x="4171281" y="4735598"/>
            <a:ext cx="1697162" cy="9519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2" idx="2"/>
            <a:endCxn id="23" idx="0"/>
          </p:cNvCxnSpPr>
          <p:nvPr/>
        </p:nvCxnSpPr>
        <p:spPr>
          <a:xfrm flipH="1">
            <a:off x="2592891" y="4735598"/>
            <a:ext cx="3275552" cy="9515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2" idx="2"/>
            <a:endCxn id="22" idx="0"/>
          </p:cNvCxnSpPr>
          <p:nvPr/>
        </p:nvCxnSpPr>
        <p:spPr>
          <a:xfrm flipH="1">
            <a:off x="926931" y="4735598"/>
            <a:ext cx="4941512" cy="9515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2" idx="2"/>
            <a:endCxn id="25" idx="0"/>
          </p:cNvCxnSpPr>
          <p:nvPr/>
        </p:nvCxnSpPr>
        <p:spPr>
          <a:xfrm>
            <a:off x="5868443" y="4735598"/>
            <a:ext cx="1716174" cy="95096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2" idx="2"/>
            <a:endCxn id="27" idx="0"/>
          </p:cNvCxnSpPr>
          <p:nvPr/>
        </p:nvCxnSpPr>
        <p:spPr>
          <a:xfrm>
            <a:off x="5868443" y="4735598"/>
            <a:ext cx="3853973" cy="935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2" idx="2"/>
            <a:endCxn id="28" idx="0"/>
          </p:cNvCxnSpPr>
          <p:nvPr/>
        </p:nvCxnSpPr>
        <p:spPr>
          <a:xfrm>
            <a:off x="5868443" y="4735598"/>
            <a:ext cx="5673323" cy="926908"/>
          </a:xfrm>
          <a:prstGeom prst="line">
            <a:avLst/>
          </a:prstGeom>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972570" y="5829651"/>
            <a:ext cx="1153072" cy="276999"/>
          </a:xfrm>
          <a:prstGeom prst="rect">
            <a:avLst/>
          </a:prstGeom>
        </p:spPr>
        <p:txBody>
          <a:bodyPr wrap="none">
            <a:spAutoFit/>
          </a:bodyPr>
          <a:lstStyle/>
          <a:p>
            <a:pPr algn="ctr"/>
            <a:r>
              <a:rPr lang="nb-NO" sz="1200" dirty="0" smtClean="0"/>
              <a:t>Saksbehandling</a:t>
            </a:r>
            <a:endParaRPr lang="nb-NO" sz="1200" dirty="0"/>
          </a:p>
        </p:txBody>
      </p:sp>
      <p:sp>
        <p:nvSpPr>
          <p:cNvPr id="45" name="Rectangle 44"/>
          <p:cNvSpPr/>
          <p:nvPr/>
        </p:nvSpPr>
        <p:spPr>
          <a:xfrm>
            <a:off x="3801337" y="5829651"/>
            <a:ext cx="652743" cy="276999"/>
          </a:xfrm>
          <a:prstGeom prst="rect">
            <a:avLst/>
          </a:prstGeom>
        </p:spPr>
        <p:txBody>
          <a:bodyPr wrap="none">
            <a:spAutoFit/>
          </a:bodyPr>
          <a:lstStyle/>
          <a:p>
            <a:pPr algn="ctr"/>
            <a:r>
              <a:rPr lang="nb-NO" sz="1200" dirty="0" smtClean="0"/>
              <a:t>Innkjøp</a:t>
            </a:r>
            <a:endParaRPr lang="nb-NO" sz="1200" dirty="0"/>
          </a:p>
        </p:txBody>
      </p:sp>
      <p:sp>
        <p:nvSpPr>
          <p:cNvPr id="59" name="TextBox 58"/>
          <p:cNvSpPr txBox="1"/>
          <p:nvPr/>
        </p:nvSpPr>
        <p:spPr>
          <a:xfrm>
            <a:off x="8680270" y="5718778"/>
            <a:ext cx="2084289" cy="461665"/>
          </a:xfrm>
          <a:prstGeom prst="rect">
            <a:avLst/>
          </a:prstGeom>
          <a:noFill/>
        </p:spPr>
        <p:txBody>
          <a:bodyPr wrap="none" rtlCol="0">
            <a:spAutoFit/>
          </a:bodyPr>
          <a:lstStyle/>
          <a:p>
            <a:r>
              <a:rPr lang="nb-NO" sz="1200" dirty="0" smtClean="0"/>
              <a:t>Saksbehandlingsprosesser</a:t>
            </a:r>
          </a:p>
          <a:p>
            <a:r>
              <a:rPr lang="nb-NO" sz="1200" dirty="0"/>
              <a:t>f</a:t>
            </a:r>
            <a:r>
              <a:rPr lang="nb-NO" sz="1200" dirty="0" smtClean="0"/>
              <a:t>or konkurransegjennomføring</a:t>
            </a:r>
            <a:endParaRPr lang="nb-NO" sz="1200" dirty="0"/>
          </a:p>
        </p:txBody>
      </p:sp>
      <p:sp>
        <p:nvSpPr>
          <p:cNvPr id="66" name="TextBox 65"/>
          <p:cNvSpPr txBox="1"/>
          <p:nvPr/>
        </p:nvSpPr>
        <p:spPr>
          <a:xfrm>
            <a:off x="10977125" y="5781353"/>
            <a:ext cx="961995" cy="276999"/>
          </a:xfrm>
          <a:prstGeom prst="rect">
            <a:avLst/>
          </a:prstGeom>
          <a:noFill/>
        </p:spPr>
        <p:txBody>
          <a:bodyPr wrap="none" rtlCol="0">
            <a:spAutoFit/>
          </a:bodyPr>
          <a:lstStyle/>
          <a:p>
            <a:r>
              <a:rPr lang="nb-NO" sz="1200" dirty="0" smtClean="0"/>
              <a:t>Rekruttering</a:t>
            </a:r>
            <a:endParaRPr lang="nb-NO" sz="1200" dirty="0"/>
          </a:p>
        </p:txBody>
      </p:sp>
      <p:sp>
        <p:nvSpPr>
          <p:cNvPr id="2" name="TextBox 1"/>
          <p:cNvSpPr txBox="1"/>
          <p:nvPr/>
        </p:nvSpPr>
        <p:spPr>
          <a:xfrm>
            <a:off x="1719385" y="6361777"/>
            <a:ext cx="2353080" cy="276999"/>
          </a:xfrm>
          <a:prstGeom prst="rect">
            <a:avLst/>
          </a:prstGeom>
          <a:noFill/>
        </p:spPr>
        <p:txBody>
          <a:bodyPr wrap="none" rtlCol="0">
            <a:spAutoFit/>
          </a:bodyPr>
          <a:lstStyle/>
          <a:p>
            <a:r>
              <a:rPr lang="nb-NO" sz="1200" dirty="0" smtClean="0"/>
              <a:t>Faggrupper prosjektgjennomføring</a:t>
            </a:r>
            <a:endParaRPr lang="nb-NO" sz="1200" dirty="0"/>
          </a:p>
        </p:txBody>
      </p:sp>
      <p:cxnSp>
        <p:nvCxnSpPr>
          <p:cNvPr id="10" name="Straight Arrow Connector 9"/>
          <p:cNvCxnSpPr/>
          <p:nvPr/>
        </p:nvCxnSpPr>
        <p:spPr>
          <a:xfrm flipH="1">
            <a:off x="469731" y="6514968"/>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332422" y="6513819"/>
            <a:ext cx="1817857"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8016947" y="6377601"/>
            <a:ext cx="2747612" cy="276999"/>
          </a:xfrm>
          <a:prstGeom prst="rect">
            <a:avLst/>
          </a:prstGeom>
          <a:noFill/>
        </p:spPr>
        <p:txBody>
          <a:bodyPr wrap="none" rtlCol="0">
            <a:spAutoFit/>
          </a:bodyPr>
          <a:lstStyle/>
          <a:p>
            <a:r>
              <a:rPr lang="nb-NO" sz="1200" dirty="0" smtClean="0"/>
              <a:t>Faggrupper saksbehandling i fagsystemer</a:t>
            </a:r>
            <a:endParaRPr lang="nb-NO" sz="1200" dirty="0"/>
          </a:p>
        </p:txBody>
      </p:sp>
      <p:cxnSp>
        <p:nvCxnSpPr>
          <p:cNvPr id="43" name="Straight Arrow Connector 42"/>
          <p:cNvCxnSpPr/>
          <p:nvPr/>
        </p:nvCxnSpPr>
        <p:spPr>
          <a:xfrm flipH="1" flipV="1">
            <a:off x="6820474" y="6499079"/>
            <a:ext cx="974956"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0902987" y="6513819"/>
            <a:ext cx="10361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798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704307"/>
          </a:xfrm>
        </p:spPr>
        <p:txBody>
          <a:bodyPr/>
          <a:lstStyle/>
          <a:p>
            <a:pPr algn="ctr"/>
            <a:r>
              <a:rPr lang="nb-NO" sz="5400" b="1" dirty="0" smtClean="0"/>
              <a:t>Status</a:t>
            </a:r>
            <a:endParaRPr lang="nb-NO" sz="5400" b="1" dirty="0"/>
          </a:p>
        </p:txBody>
      </p:sp>
      <p:sp>
        <p:nvSpPr>
          <p:cNvPr id="3" name="Plassholder for innhold 2"/>
          <p:cNvSpPr>
            <a:spLocks noGrp="1"/>
          </p:cNvSpPr>
          <p:nvPr>
            <p:ph idx="1"/>
          </p:nvPr>
        </p:nvSpPr>
        <p:spPr/>
        <p:txBody>
          <a:bodyPr/>
          <a:lstStyle/>
          <a:p>
            <a:endParaRPr lang="nb-NO" dirty="0" smtClean="0"/>
          </a:p>
          <a:p>
            <a:endParaRPr lang="nb-NO" dirty="0"/>
          </a:p>
          <a:p>
            <a:endParaRPr lang="nb-NO" dirty="0" smtClean="0"/>
          </a:p>
          <a:p>
            <a:r>
              <a:rPr lang="nb-NO" sz="2400" dirty="0" smtClean="0"/>
              <a:t>Arbeidsgruppene ferdigstilt grunnlag for konkurransegrunnlaget</a:t>
            </a:r>
          </a:p>
          <a:p>
            <a:r>
              <a:rPr lang="nb-NO" sz="2400" dirty="0" smtClean="0"/>
              <a:t>Mottaksplanlegging</a:t>
            </a:r>
          </a:p>
          <a:p>
            <a:r>
              <a:rPr lang="nb-NO" sz="2400" dirty="0" smtClean="0"/>
              <a:t>Forvaltning BOTT SA</a:t>
            </a:r>
          </a:p>
          <a:p>
            <a:endParaRPr lang="nb-NO" dirty="0"/>
          </a:p>
        </p:txBody>
      </p:sp>
    </p:spTree>
    <p:extLst>
      <p:ext uri="{BB962C8B-B14F-4D97-AF65-F5344CB8AC3E}">
        <p14:creationId xmlns:p14="http://schemas.microsoft.com/office/powerpoint/2010/main" val="1614951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2"/>
            <a:ext cx="9144000" cy="906963"/>
          </a:xfrm>
        </p:spPr>
        <p:txBody>
          <a:bodyPr>
            <a:normAutofit fontScale="90000"/>
          </a:bodyPr>
          <a:lstStyle/>
          <a:p>
            <a:r>
              <a:rPr lang="nb-NO" b="1" dirty="0" smtClean="0"/>
              <a:t>Anskaffelse</a:t>
            </a:r>
            <a:endParaRPr lang="nb-NO" b="1" dirty="0"/>
          </a:p>
        </p:txBody>
      </p:sp>
      <p:sp>
        <p:nvSpPr>
          <p:cNvPr id="3" name="Undertittel 2"/>
          <p:cNvSpPr>
            <a:spLocks noGrp="1"/>
          </p:cNvSpPr>
          <p:nvPr>
            <p:ph type="subTitle" idx="1"/>
          </p:nvPr>
        </p:nvSpPr>
        <p:spPr>
          <a:xfrm>
            <a:off x="1524000" y="2719137"/>
            <a:ext cx="9144000" cy="2538663"/>
          </a:xfrm>
        </p:spPr>
        <p:txBody>
          <a:bodyPr>
            <a:normAutofit lnSpcReduction="10000"/>
          </a:bodyPr>
          <a:lstStyle/>
          <a:p>
            <a:pPr marL="342900" indent="-342900" algn="l">
              <a:buFont typeface="Arial" panose="020B0604020202020204" pitchFamily="34" charset="0"/>
              <a:buChar char="•"/>
            </a:pPr>
            <a:r>
              <a:rPr lang="nb-NO" dirty="0"/>
              <a:t>Markedsdialog</a:t>
            </a:r>
          </a:p>
          <a:p>
            <a:pPr marL="342900" indent="-342900" algn="l">
              <a:buFont typeface="Arial" panose="020B0604020202020204" pitchFamily="34" charset="0"/>
              <a:buChar char="•"/>
            </a:pPr>
            <a:r>
              <a:rPr lang="nb-NO" dirty="0"/>
              <a:t>Konkurransegrunnlag</a:t>
            </a:r>
          </a:p>
          <a:p>
            <a:pPr marL="342900" indent="-342900" algn="l">
              <a:buFont typeface="Arial" panose="020B0604020202020204" pitchFamily="34" charset="0"/>
              <a:buChar char="•"/>
            </a:pPr>
            <a:r>
              <a:rPr lang="nb-NO" dirty="0"/>
              <a:t>Kvalitetssikring</a:t>
            </a:r>
          </a:p>
          <a:p>
            <a:pPr marL="342900" indent="-342900" algn="l">
              <a:buFont typeface="Arial" panose="020B0604020202020204" pitchFamily="34" charset="0"/>
              <a:buChar char="•"/>
            </a:pPr>
            <a:r>
              <a:rPr lang="nb-NO" dirty="0"/>
              <a:t>Utlysning</a:t>
            </a:r>
          </a:p>
          <a:p>
            <a:pPr marL="342900" indent="-342900" algn="l">
              <a:buFont typeface="Arial" panose="020B0604020202020204" pitchFamily="34" charset="0"/>
              <a:buChar char="•"/>
            </a:pPr>
            <a:r>
              <a:rPr lang="nb-NO" dirty="0" smtClean="0"/>
              <a:t>Kontraktsinngåelse</a:t>
            </a:r>
          </a:p>
          <a:p>
            <a:pPr marL="342900" indent="-342900" algn="l">
              <a:buFont typeface="Arial" panose="020B0604020202020204" pitchFamily="34" charset="0"/>
              <a:buChar char="•"/>
            </a:pPr>
            <a:r>
              <a:rPr lang="nb-NO" dirty="0" smtClean="0"/>
              <a:t>Implementering</a:t>
            </a:r>
            <a:endParaRPr lang="nb-NO" dirty="0"/>
          </a:p>
          <a:p>
            <a:endParaRPr lang="nb-NO" dirty="0"/>
          </a:p>
          <a:p>
            <a:endParaRPr lang="nb-NO" dirty="0"/>
          </a:p>
        </p:txBody>
      </p:sp>
    </p:spTree>
    <p:extLst>
      <p:ext uri="{BB962C8B-B14F-4D97-AF65-F5344CB8AC3E}">
        <p14:creationId xmlns:p14="http://schemas.microsoft.com/office/powerpoint/2010/main" val="355808821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163</Words>
  <Application>Microsoft Office PowerPoint</Application>
  <PresentationFormat>Widescreen</PresentationFormat>
  <Paragraphs>42</Paragraphs>
  <Slides>5</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5</vt:i4>
      </vt:variant>
    </vt:vector>
  </HeadingPairs>
  <TitlesOfParts>
    <vt:vector size="9" baseType="lpstr">
      <vt:lpstr>Arial</vt:lpstr>
      <vt:lpstr>Calibri</vt:lpstr>
      <vt:lpstr>Calibri Light</vt:lpstr>
      <vt:lpstr>Office-tema</vt:lpstr>
      <vt:lpstr>Styringsgruppens Mandat</vt:lpstr>
      <vt:lpstr>Visjon</vt:lpstr>
      <vt:lpstr>PowerPoint-presentasjon</vt:lpstr>
      <vt:lpstr>Status</vt:lpstr>
      <vt:lpstr>Anskaffelse</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Styringsgruppens Mandat</dc:title>
  <dc:creator>Jan-Børge Tjäder</dc:creator>
  <cp:lastModifiedBy>Jan-Børge Tjäder</cp:lastModifiedBy>
  <cp:revision>5</cp:revision>
  <dcterms:created xsi:type="dcterms:W3CDTF">2018-04-12T10:24:41Z</dcterms:created>
  <dcterms:modified xsi:type="dcterms:W3CDTF">2018-04-13T11:38:01Z</dcterms:modified>
</cp:coreProperties>
</file>