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4" r:id="rId3"/>
    <p:sldId id="277" r:id="rId4"/>
    <p:sldId id="272" r:id="rId5"/>
    <p:sldId id="275" r:id="rId6"/>
    <p:sldId id="273" r:id="rId7"/>
    <p:sldId id="271" r:id="rId8"/>
    <p:sldId id="274" r:id="rId9"/>
    <p:sldId id="282" r:id="rId10"/>
    <p:sldId id="281" r:id="rId11"/>
    <p:sldId id="279" r:id="rId12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254" y="7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916721074201394E-2"/>
          <c:y val="5.3500104057083289E-2"/>
          <c:w val="0.94711538461538458"/>
          <c:h val="0.805610862907606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Title</c:v>
                </c:pt>
              </c:strCache>
            </c:strRef>
          </c:tx>
          <c:spPr>
            <a:ln w="76200">
              <a:noFill/>
            </a:ln>
          </c:spPr>
          <c:explosion val="12"/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5E5-4831-9DD0-4C09060303D8}"/>
              </c:ext>
            </c:extLst>
          </c:dPt>
          <c:dPt>
            <c:idx val="1"/>
            <c:bubble3D val="0"/>
            <c:spPr>
              <a:solidFill>
                <a:schemeClr val="accent1">
                  <a:lumMod val="50000"/>
                  <a:alpha val="80000"/>
                </a:schemeClr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5E5-4831-9DD0-4C09060303D8}"/>
              </c:ext>
            </c:extLst>
          </c:dPt>
          <c:dPt>
            <c:idx val="2"/>
            <c:bubble3D val="0"/>
            <c:spPr>
              <a:solidFill>
                <a:schemeClr val="accent1">
                  <a:tint val="77000"/>
                </a:schemeClr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5E5-4831-9DD0-4C09060303D8}"/>
              </c:ext>
            </c:extLst>
          </c:dPt>
          <c:dPt>
            <c:idx val="3"/>
            <c:bubble3D val="0"/>
            <c:spPr>
              <a:solidFill>
                <a:schemeClr val="accent1">
                  <a:tint val="93000"/>
                </a:schemeClr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5E5-4831-9DD0-4C09060303D8}"/>
              </c:ext>
            </c:extLst>
          </c:dPt>
          <c:dPt>
            <c:idx val="4"/>
            <c:bubble3D val="0"/>
            <c:spPr>
              <a:solidFill>
                <a:schemeClr val="accent1">
                  <a:shade val="92000"/>
                </a:schemeClr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5E5-4831-9DD0-4C09060303D8}"/>
              </c:ext>
            </c:extLst>
          </c:dPt>
          <c:dPt>
            <c:idx val="5"/>
            <c:bubble3D val="0"/>
            <c:spPr>
              <a:solidFill>
                <a:schemeClr val="accent1">
                  <a:shade val="76000"/>
                </a:schemeClr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5E5-4831-9DD0-4C09060303D8}"/>
              </c:ext>
            </c:extLst>
          </c:dPt>
          <c:dPt>
            <c:idx val="6"/>
            <c:bubble3D val="0"/>
            <c:spPr>
              <a:solidFill>
                <a:schemeClr val="accent1">
                  <a:shade val="61000"/>
                </a:schemeClr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5E5-4831-9DD0-4C09060303D8}"/>
              </c:ext>
            </c:extLst>
          </c:dPt>
          <c:dPt>
            <c:idx val="7"/>
            <c:bubble3D val="0"/>
            <c:spPr>
              <a:solidFill>
                <a:schemeClr val="accent1">
                  <a:shade val="45000"/>
                </a:schemeClr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5E5-4831-9DD0-4C09060303D8}"/>
              </c:ext>
            </c:extLst>
          </c:dPt>
          <c:cat>
            <c:strRef>
              <c:f>Sheet1!$A$2:$A$9</c:f>
              <c:strCache>
                <c:ptCount val="8"/>
                <c:pt idx="0">
                  <c:v>Label 1</c:v>
                </c:pt>
                <c:pt idx="1">
                  <c:v>Label 2</c:v>
                </c:pt>
                <c:pt idx="2">
                  <c:v>Label 3</c:v>
                </c:pt>
                <c:pt idx="3">
                  <c:v>Label 4</c:v>
                </c:pt>
                <c:pt idx="4">
                  <c:v>Label 5</c:v>
                </c:pt>
                <c:pt idx="5">
                  <c:v>Label 6</c:v>
                </c:pt>
                <c:pt idx="6">
                  <c:v>Label 7</c:v>
                </c:pt>
                <c:pt idx="7">
                  <c:v>Label 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5E5-4831-9DD0-4C0906030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5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916721074201394E-2"/>
          <c:y val="5.3500104057083289E-2"/>
          <c:w val="0.94711538461538458"/>
          <c:h val="0.8056108629076068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5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916721074201394E-2"/>
          <c:y val="5.3500104057083289E-2"/>
          <c:w val="0.94711538461538458"/>
          <c:h val="0.8056108629076068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5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Maskinlæring</a:t>
            </a:r>
          </a:p>
          <a:p>
            <a:pPr lvl="1"/>
            <a:r>
              <a:rPr lang="nb-NO" dirty="0" smtClean="0"/>
              <a:t>Algoritmer som gjør datamaskiner i stand å lære fra og utvikle atferd basert på empiriske data.</a:t>
            </a:r>
          </a:p>
          <a:p>
            <a:pPr lvl="1"/>
            <a:r>
              <a:rPr lang="nb-NO" dirty="0" smtClean="0"/>
              <a:t>Gjenkjenning av mønstre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err="1" smtClean="0"/>
              <a:t>Robotics</a:t>
            </a:r>
            <a:endParaRPr lang="nb-NO" dirty="0" smtClean="0"/>
          </a:p>
          <a:p>
            <a:pPr lvl="1"/>
            <a:r>
              <a:rPr lang="nb-NO" dirty="0" smtClean="0"/>
              <a:t>Utfører repetitive og regelbaserte prosesser</a:t>
            </a:r>
          </a:p>
          <a:p>
            <a:pPr lvl="1"/>
            <a:r>
              <a:rPr lang="nb-NO" dirty="0" smtClean="0"/>
              <a:t>Programmeres til å utføre spesifikke oppgaver</a:t>
            </a:r>
          </a:p>
          <a:p>
            <a:pPr lvl="1"/>
            <a:r>
              <a:rPr lang="nb-NO" dirty="0" smtClean="0"/>
              <a:t>Er ikke selvlærende</a:t>
            </a:r>
          </a:p>
          <a:p>
            <a:pPr lvl="1"/>
            <a:r>
              <a:rPr lang="nb-NO" dirty="0" smtClean="0"/>
              <a:t>Gjør kun det den er bedt om å gjøre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9373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4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432378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5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3448038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6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915208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7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4245038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8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1385482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9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4230207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dirty="0" err="1"/>
              <a:t>Robotic</a:t>
            </a:r>
            <a:r>
              <a:rPr lang="nb-NO" altLang="nb-NO" dirty="0"/>
              <a:t> </a:t>
            </a:r>
            <a:r>
              <a:rPr lang="nb-NO" altLang="nb-NO" dirty="0" err="1"/>
              <a:t>Process</a:t>
            </a:r>
            <a:r>
              <a:rPr lang="nb-NO" altLang="nb-NO" dirty="0"/>
              <a:t> Automation </a:t>
            </a:r>
            <a:r>
              <a:rPr lang="nb-NO" altLang="nb-NO" dirty="0" smtClean="0"/>
              <a:t>(</a:t>
            </a:r>
            <a:r>
              <a:rPr lang="nb-NO" altLang="nb-NO" dirty="0"/>
              <a:t>RPA</a:t>
            </a:r>
            <a:r>
              <a:rPr lang="nb-NO" altLang="nb-NO" dirty="0" smtClean="0"/>
              <a:t>) – SKAIT – </a:t>
            </a:r>
            <a:r>
              <a:rPr lang="nb-NO" altLang="nb-NO" dirty="0"/>
              <a:t>UiO </a:t>
            </a:r>
            <a:endParaRPr lang="nb-NO" altLang="nb-NO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dirty="0"/>
              <a:t>Verdiskapende automasjon for UiO</a:t>
            </a:r>
            <a:r>
              <a:rPr lang="nb-NO" altLang="nb-NO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400" dirty="0" err="1"/>
              <a:t>Robotic</a:t>
            </a:r>
            <a:r>
              <a:rPr lang="nb-NO" altLang="nb-NO" sz="2400" dirty="0"/>
              <a:t> </a:t>
            </a:r>
            <a:r>
              <a:rPr lang="nb-NO" altLang="nb-NO" sz="2400" dirty="0" err="1"/>
              <a:t>Process</a:t>
            </a:r>
            <a:r>
              <a:rPr lang="nb-NO" altLang="nb-NO" sz="2400" dirty="0"/>
              <a:t> Automation (RPA)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294" y="1651000"/>
            <a:ext cx="7094211" cy="3429000"/>
          </a:xfrm>
        </p:spPr>
      </p:pic>
    </p:spTree>
    <p:extLst>
      <p:ext uri="{BB962C8B-B14F-4D97-AF65-F5344CB8AC3E}">
        <p14:creationId xmlns:p14="http://schemas.microsoft.com/office/powerpoint/2010/main" val="213984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12.03.2018</a:t>
            </a:fld>
            <a:endParaRPr lang="nb-NO" altLang="nb-NO" sz="700" dirty="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59932" y="2688223"/>
            <a:ext cx="824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err="1"/>
              <a:t>Vortex</a:t>
            </a:r>
            <a:r>
              <a:rPr lang="nb-NO" dirty="0"/>
              <a:t>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67544" y="1417340"/>
            <a:ext cx="7704856" cy="3608170"/>
            <a:chOff x="467544" y="1471830"/>
            <a:chExt cx="7704856" cy="360817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1471830"/>
              <a:ext cx="7017916" cy="360817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 bwMode="auto">
            <a:xfrm>
              <a:off x="467544" y="1489348"/>
              <a:ext cx="7704856" cy="79208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/>
              <a:t>RPA automatiserer mye som aldri ville blitt automatisert</a:t>
            </a: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402114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12.03.2018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/>
              <a:t>Fordeler med RPA</a:t>
            </a:r>
            <a:endParaRPr lang="nb-NO" altLang="nb-NO" dirty="0" smtClean="0"/>
          </a:p>
        </p:txBody>
      </p:sp>
      <p:grpSp>
        <p:nvGrpSpPr>
          <p:cNvPr id="7" name="Group 7"/>
          <p:cNvGrpSpPr/>
          <p:nvPr/>
        </p:nvGrpSpPr>
        <p:grpSpPr>
          <a:xfrm>
            <a:off x="4199713" y="2164845"/>
            <a:ext cx="837908" cy="1467958"/>
            <a:chOff x="1878013" y="2792543"/>
            <a:chExt cx="1001041" cy="1449387"/>
          </a:xfrm>
          <a:solidFill>
            <a:schemeClr val="accent1"/>
          </a:solidFill>
        </p:grpSpPr>
        <p:sp>
          <p:nvSpPr>
            <p:cNvPr id="8" name="Freeform 19"/>
            <p:cNvSpPr>
              <a:spLocks noEditPoints="1"/>
            </p:cNvSpPr>
            <p:nvPr/>
          </p:nvSpPr>
          <p:spPr bwMode="auto">
            <a:xfrm>
              <a:off x="2125620" y="3032191"/>
              <a:ext cx="213119" cy="214003"/>
            </a:xfrm>
            <a:custGeom>
              <a:avLst/>
              <a:gdLst>
                <a:gd name="T0" fmla="*/ 216 w 482"/>
                <a:gd name="T1" fmla="*/ 2 h 484"/>
                <a:gd name="T2" fmla="*/ 146 w 482"/>
                <a:gd name="T3" fmla="*/ 20 h 484"/>
                <a:gd name="T4" fmla="*/ 88 w 482"/>
                <a:gd name="T5" fmla="*/ 56 h 484"/>
                <a:gd name="T6" fmla="*/ 40 w 482"/>
                <a:gd name="T7" fmla="*/ 108 h 484"/>
                <a:gd name="T8" fmla="*/ 10 w 482"/>
                <a:gd name="T9" fmla="*/ 170 h 484"/>
                <a:gd name="T10" fmla="*/ 0 w 482"/>
                <a:gd name="T11" fmla="*/ 242 h 484"/>
                <a:gd name="T12" fmla="*/ 4 w 482"/>
                <a:gd name="T13" fmla="*/ 290 h 484"/>
                <a:gd name="T14" fmla="*/ 28 w 482"/>
                <a:gd name="T15" fmla="*/ 358 h 484"/>
                <a:gd name="T16" fmla="*/ 70 w 482"/>
                <a:gd name="T17" fmla="*/ 414 h 484"/>
                <a:gd name="T18" fmla="*/ 126 w 482"/>
                <a:gd name="T19" fmla="*/ 454 h 484"/>
                <a:gd name="T20" fmla="*/ 192 w 482"/>
                <a:gd name="T21" fmla="*/ 478 h 484"/>
                <a:gd name="T22" fmla="*/ 240 w 482"/>
                <a:gd name="T23" fmla="*/ 484 h 484"/>
                <a:gd name="T24" fmla="*/ 312 w 482"/>
                <a:gd name="T25" fmla="*/ 472 h 484"/>
                <a:gd name="T26" fmla="*/ 376 w 482"/>
                <a:gd name="T27" fmla="*/ 442 h 484"/>
                <a:gd name="T28" fmla="*/ 426 w 482"/>
                <a:gd name="T29" fmla="*/ 396 h 484"/>
                <a:gd name="T30" fmla="*/ 464 w 482"/>
                <a:gd name="T31" fmla="*/ 336 h 484"/>
                <a:gd name="T32" fmla="*/ 480 w 482"/>
                <a:gd name="T33" fmla="*/ 268 h 484"/>
                <a:gd name="T34" fmla="*/ 480 w 482"/>
                <a:gd name="T35" fmla="*/ 218 h 484"/>
                <a:gd name="T36" fmla="*/ 464 w 482"/>
                <a:gd name="T37" fmla="*/ 148 h 484"/>
                <a:gd name="T38" fmla="*/ 426 w 482"/>
                <a:gd name="T39" fmla="*/ 88 h 484"/>
                <a:gd name="T40" fmla="*/ 376 w 482"/>
                <a:gd name="T41" fmla="*/ 42 h 484"/>
                <a:gd name="T42" fmla="*/ 312 w 482"/>
                <a:gd name="T43" fmla="*/ 12 h 484"/>
                <a:gd name="T44" fmla="*/ 240 w 482"/>
                <a:gd name="T45" fmla="*/ 0 h 484"/>
                <a:gd name="T46" fmla="*/ 240 w 482"/>
                <a:gd name="T47" fmla="*/ 376 h 484"/>
                <a:gd name="T48" fmla="*/ 200 w 482"/>
                <a:gd name="T49" fmla="*/ 370 h 484"/>
                <a:gd name="T50" fmla="*/ 166 w 482"/>
                <a:gd name="T51" fmla="*/ 354 h 484"/>
                <a:gd name="T52" fmla="*/ 138 w 482"/>
                <a:gd name="T53" fmla="*/ 328 h 484"/>
                <a:gd name="T54" fmla="*/ 118 w 482"/>
                <a:gd name="T55" fmla="*/ 294 h 484"/>
                <a:gd name="T56" fmla="*/ 108 w 482"/>
                <a:gd name="T57" fmla="*/ 256 h 484"/>
                <a:gd name="T58" fmla="*/ 108 w 482"/>
                <a:gd name="T59" fmla="*/ 228 h 484"/>
                <a:gd name="T60" fmla="*/ 118 w 482"/>
                <a:gd name="T61" fmla="*/ 190 h 484"/>
                <a:gd name="T62" fmla="*/ 138 w 482"/>
                <a:gd name="T63" fmla="*/ 158 h 484"/>
                <a:gd name="T64" fmla="*/ 166 w 482"/>
                <a:gd name="T65" fmla="*/ 132 h 484"/>
                <a:gd name="T66" fmla="*/ 200 w 482"/>
                <a:gd name="T67" fmla="*/ 114 h 484"/>
                <a:gd name="T68" fmla="*/ 240 w 482"/>
                <a:gd name="T69" fmla="*/ 108 h 484"/>
                <a:gd name="T70" fmla="*/ 268 w 482"/>
                <a:gd name="T71" fmla="*/ 112 h 484"/>
                <a:gd name="T72" fmla="*/ 304 w 482"/>
                <a:gd name="T73" fmla="*/ 124 h 484"/>
                <a:gd name="T74" fmla="*/ 336 w 482"/>
                <a:gd name="T75" fmla="*/ 148 h 484"/>
                <a:gd name="T76" fmla="*/ 358 w 482"/>
                <a:gd name="T77" fmla="*/ 178 h 484"/>
                <a:gd name="T78" fmla="*/ 372 w 482"/>
                <a:gd name="T79" fmla="*/ 216 h 484"/>
                <a:gd name="T80" fmla="*/ 374 w 482"/>
                <a:gd name="T81" fmla="*/ 242 h 484"/>
                <a:gd name="T82" fmla="*/ 368 w 482"/>
                <a:gd name="T83" fmla="*/ 282 h 484"/>
                <a:gd name="T84" fmla="*/ 352 w 482"/>
                <a:gd name="T85" fmla="*/ 318 h 484"/>
                <a:gd name="T86" fmla="*/ 326 w 482"/>
                <a:gd name="T87" fmla="*/ 346 h 484"/>
                <a:gd name="T88" fmla="*/ 292 w 482"/>
                <a:gd name="T89" fmla="*/ 366 h 484"/>
                <a:gd name="T90" fmla="*/ 254 w 482"/>
                <a:gd name="T91" fmla="*/ 37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2" h="484">
                  <a:moveTo>
                    <a:pt x="240" y="0"/>
                  </a:moveTo>
                  <a:lnTo>
                    <a:pt x="240" y="0"/>
                  </a:lnTo>
                  <a:lnTo>
                    <a:pt x="216" y="2"/>
                  </a:lnTo>
                  <a:lnTo>
                    <a:pt x="192" y="6"/>
                  </a:lnTo>
                  <a:lnTo>
                    <a:pt x="168" y="12"/>
                  </a:lnTo>
                  <a:lnTo>
                    <a:pt x="146" y="20"/>
                  </a:lnTo>
                  <a:lnTo>
                    <a:pt x="126" y="30"/>
                  </a:lnTo>
                  <a:lnTo>
                    <a:pt x="106" y="42"/>
                  </a:lnTo>
                  <a:lnTo>
                    <a:pt x="88" y="56"/>
                  </a:lnTo>
                  <a:lnTo>
                    <a:pt x="70" y="72"/>
                  </a:lnTo>
                  <a:lnTo>
                    <a:pt x="54" y="88"/>
                  </a:lnTo>
                  <a:lnTo>
                    <a:pt x="40" y="108"/>
                  </a:lnTo>
                  <a:lnTo>
                    <a:pt x="28" y="128"/>
                  </a:lnTo>
                  <a:lnTo>
                    <a:pt x="18" y="148"/>
                  </a:lnTo>
                  <a:lnTo>
                    <a:pt x="10" y="170"/>
                  </a:lnTo>
                  <a:lnTo>
                    <a:pt x="4" y="194"/>
                  </a:lnTo>
                  <a:lnTo>
                    <a:pt x="0" y="218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68"/>
                  </a:lnTo>
                  <a:lnTo>
                    <a:pt x="4" y="290"/>
                  </a:lnTo>
                  <a:lnTo>
                    <a:pt x="10" y="314"/>
                  </a:lnTo>
                  <a:lnTo>
                    <a:pt x="18" y="336"/>
                  </a:lnTo>
                  <a:lnTo>
                    <a:pt x="28" y="358"/>
                  </a:lnTo>
                  <a:lnTo>
                    <a:pt x="40" y="378"/>
                  </a:lnTo>
                  <a:lnTo>
                    <a:pt x="54" y="396"/>
                  </a:lnTo>
                  <a:lnTo>
                    <a:pt x="70" y="414"/>
                  </a:lnTo>
                  <a:lnTo>
                    <a:pt x="88" y="428"/>
                  </a:lnTo>
                  <a:lnTo>
                    <a:pt x="106" y="442"/>
                  </a:lnTo>
                  <a:lnTo>
                    <a:pt x="126" y="454"/>
                  </a:lnTo>
                  <a:lnTo>
                    <a:pt x="146" y="464"/>
                  </a:lnTo>
                  <a:lnTo>
                    <a:pt x="168" y="472"/>
                  </a:lnTo>
                  <a:lnTo>
                    <a:pt x="192" y="478"/>
                  </a:lnTo>
                  <a:lnTo>
                    <a:pt x="216" y="482"/>
                  </a:lnTo>
                  <a:lnTo>
                    <a:pt x="240" y="484"/>
                  </a:lnTo>
                  <a:lnTo>
                    <a:pt x="240" y="484"/>
                  </a:lnTo>
                  <a:lnTo>
                    <a:pt x="266" y="482"/>
                  </a:lnTo>
                  <a:lnTo>
                    <a:pt x="290" y="478"/>
                  </a:lnTo>
                  <a:lnTo>
                    <a:pt x="312" y="472"/>
                  </a:lnTo>
                  <a:lnTo>
                    <a:pt x="334" y="464"/>
                  </a:lnTo>
                  <a:lnTo>
                    <a:pt x="356" y="454"/>
                  </a:lnTo>
                  <a:lnTo>
                    <a:pt x="376" y="442"/>
                  </a:lnTo>
                  <a:lnTo>
                    <a:pt x="394" y="428"/>
                  </a:lnTo>
                  <a:lnTo>
                    <a:pt x="412" y="414"/>
                  </a:lnTo>
                  <a:lnTo>
                    <a:pt x="426" y="396"/>
                  </a:lnTo>
                  <a:lnTo>
                    <a:pt x="440" y="378"/>
                  </a:lnTo>
                  <a:lnTo>
                    <a:pt x="452" y="358"/>
                  </a:lnTo>
                  <a:lnTo>
                    <a:pt x="464" y="336"/>
                  </a:lnTo>
                  <a:lnTo>
                    <a:pt x="472" y="314"/>
                  </a:lnTo>
                  <a:lnTo>
                    <a:pt x="478" y="290"/>
                  </a:lnTo>
                  <a:lnTo>
                    <a:pt x="480" y="268"/>
                  </a:lnTo>
                  <a:lnTo>
                    <a:pt x="482" y="242"/>
                  </a:lnTo>
                  <a:lnTo>
                    <a:pt x="482" y="242"/>
                  </a:lnTo>
                  <a:lnTo>
                    <a:pt x="480" y="218"/>
                  </a:lnTo>
                  <a:lnTo>
                    <a:pt x="478" y="194"/>
                  </a:lnTo>
                  <a:lnTo>
                    <a:pt x="472" y="170"/>
                  </a:lnTo>
                  <a:lnTo>
                    <a:pt x="464" y="148"/>
                  </a:lnTo>
                  <a:lnTo>
                    <a:pt x="452" y="128"/>
                  </a:lnTo>
                  <a:lnTo>
                    <a:pt x="440" y="108"/>
                  </a:lnTo>
                  <a:lnTo>
                    <a:pt x="426" y="88"/>
                  </a:lnTo>
                  <a:lnTo>
                    <a:pt x="412" y="72"/>
                  </a:lnTo>
                  <a:lnTo>
                    <a:pt x="394" y="56"/>
                  </a:lnTo>
                  <a:lnTo>
                    <a:pt x="376" y="42"/>
                  </a:lnTo>
                  <a:lnTo>
                    <a:pt x="356" y="30"/>
                  </a:lnTo>
                  <a:lnTo>
                    <a:pt x="334" y="20"/>
                  </a:lnTo>
                  <a:lnTo>
                    <a:pt x="312" y="12"/>
                  </a:lnTo>
                  <a:lnTo>
                    <a:pt x="290" y="6"/>
                  </a:lnTo>
                  <a:lnTo>
                    <a:pt x="266" y="2"/>
                  </a:lnTo>
                  <a:lnTo>
                    <a:pt x="240" y="0"/>
                  </a:lnTo>
                  <a:lnTo>
                    <a:pt x="240" y="0"/>
                  </a:lnTo>
                  <a:close/>
                  <a:moveTo>
                    <a:pt x="240" y="376"/>
                  </a:moveTo>
                  <a:lnTo>
                    <a:pt x="240" y="376"/>
                  </a:lnTo>
                  <a:lnTo>
                    <a:pt x="226" y="376"/>
                  </a:lnTo>
                  <a:lnTo>
                    <a:pt x="214" y="374"/>
                  </a:lnTo>
                  <a:lnTo>
                    <a:pt x="200" y="370"/>
                  </a:lnTo>
                  <a:lnTo>
                    <a:pt x="188" y="366"/>
                  </a:lnTo>
                  <a:lnTo>
                    <a:pt x="176" y="360"/>
                  </a:lnTo>
                  <a:lnTo>
                    <a:pt x="166" y="354"/>
                  </a:lnTo>
                  <a:lnTo>
                    <a:pt x="156" y="346"/>
                  </a:lnTo>
                  <a:lnTo>
                    <a:pt x="146" y="338"/>
                  </a:lnTo>
                  <a:lnTo>
                    <a:pt x="138" y="328"/>
                  </a:lnTo>
                  <a:lnTo>
                    <a:pt x="130" y="318"/>
                  </a:lnTo>
                  <a:lnTo>
                    <a:pt x="122" y="306"/>
                  </a:lnTo>
                  <a:lnTo>
                    <a:pt x="118" y="294"/>
                  </a:lnTo>
                  <a:lnTo>
                    <a:pt x="112" y="282"/>
                  </a:lnTo>
                  <a:lnTo>
                    <a:pt x="110" y="270"/>
                  </a:lnTo>
                  <a:lnTo>
                    <a:pt x="108" y="256"/>
                  </a:lnTo>
                  <a:lnTo>
                    <a:pt x="106" y="242"/>
                  </a:lnTo>
                  <a:lnTo>
                    <a:pt x="106" y="242"/>
                  </a:lnTo>
                  <a:lnTo>
                    <a:pt x="108" y="228"/>
                  </a:lnTo>
                  <a:lnTo>
                    <a:pt x="110" y="216"/>
                  </a:lnTo>
                  <a:lnTo>
                    <a:pt x="112" y="202"/>
                  </a:lnTo>
                  <a:lnTo>
                    <a:pt x="118" y="190"/>
                  </a:lnTo>
                  <a:lnTo>
                    <a:pt x="122" y="178"/>
                  </a:lnTo>
                  <a:lnTo>
                    <a:pt x="130" y="168"/>
                  </a:lnTo>
                  <a:lnTo>
                    <a:pt x="138" y="158"/>
                  </a:lnTo>
                  <a:lnTo>
                    <a:pt x="146" y="148"/>
                  </a:lnTo>
                  <a:lnTo>
                    <a:pt x="156" y="140"/>
                  </a:lnTo>
                  <a:lnTo>
                    <a:pt x="166" y="132"/>
                  </a:lnTo>
                  <a:lnTo>
                    <a:pt x="176" y="124"/>
                  </a:lnTo>
                  <a:lnTo>
                    <a:pt x="188" y="118"/>
                  </a:lnTo>
                  <a:lnTo>
                    <a:pt x="200" y="114"/>
                  </a:lnTo>
                  <a:lnTo>
                    <a:pt x="214" y="112"/>
                  </a:lnTo>
                  <a:lnTo>
                    <a:pt x="226" y="110"/>
                  </a:lnTo>
                  <a:lnTo>
                    <a:pt x="240" y="108"/>
                  </a:lnTo>
                  <a:lnTo>
                    <a:pt x="240" y="108"/>
                  </a:lnTo>
                  <a:lnTo>
                    <a:pt x="254" y="110"/>
                  </a:lnTo>
                  <a:lnTo>
                    <a:pt x="268" y="112"/>
                  </a:lnTo>
                  <a:lnTo>
                    <a:pt x="280" y="114"/>
                  </a:lnTo>
                  <a:lnTo>
                    <a:pt x="292" y="118"/>
                  </a:lnTo>
                  <a:lnTo>
                    <a:pt x="304" y="124"/>
                  </a:lnTo>
                  <a:lnTo>
                    <a:pt x="316" y="132"/>
                  </a:lnTo>
                  <a:lnTo>
                    <a:pt x="326" y="140"/>
                  </a:lnTo>
                  <a:lnTo>
                    <a:pt x="336" y="148"/>
                  </a:lnTo>
                  <a:lnTo>
                    <a:pt x="344" y="158"/>
                  </a:lnTo>
                  <a:lnTo>
                    <a:pt x="352" y="168"/>
                  </a:lnTo>
                  <a:lnTo>
                    <a:pt x="358" y="178"/>
                  </a:lnTo>
                  <a:lnTo>
                    <a:pt x="364" y="190"/>
                  </a:lnTo>
                  <a:lnTo>
                    <a:pt x="368" y="202"/>
                  </a:lnTo>
                  <a:lnTo>
                    <a:pt x="372" y="216"/>
                  </a:lnTo>
                  <a:lnTo>
                    <a:pt x="374" y="228"/>
                  </a:lnTo>
                  <a:lnTo>
                    <a:pt x="374" y="242"/>
                  </a:lnTo>
                  <a:lnTo>
                    <a:pt x="374" y="242"/>
                  </a:lnTo>
                  <a:lnTo>
                    <a:pt x="374" y="256"/>
                  </a:lnTo>
                  <a:lnTo>
                    <a:pt x="372" y="270"/>
                  </a:lnTo>
                  <a:lnTo>
                    <a:pt x="368" y="282"/>
                  </a:lnTo>
                  <a:lnTo>
                    <a:pt x="364" y="294"/>
                  </a:lnTo>
                  <a:lnTo>
                    <a:pt x="358" y="306"/>
                  </a:lnTo>
                  <a:lnTo>
                    <a:pt x="352" y="318"/>
                  </a:lnTo>
                  <a:lnTo>
                    <a:pt x="344" y="328"/>
                  </a:lnTo>
                  <a:lnTo>
                    <a:pt x="336" y="338"/>
                  </a:lnTo>
                  <a:lnTo>
                    <a:pt x="326" y="346"/>
                  </a:lnTo>
                  <a:lnTo>
                    <a:pt x="316" y="354"/>
                  </a:lnTo>
                  <a:lnTo>
                    <a:pt x="304" y="360"/>
                  </a:lnTo>
                  <a:lnTo>
                    <a:pt x="292" y="366"/>
                  </a:lnTo>
                  <a:lnTo>
                    <a:pt x="280" y="370"/>
                  </a:lnTo>
                  <a:lnTo>
                    <a:pt x="268" y="374"/>
                  </a:lnTo>
                  <a:lnTo>
                    <a:pt x="254" y="376"/>
                  </a:lnTo>
                  <a:lnTo>
                    <a:pt x="240" y="376"/>
                  </a:lnTo>
                  <a:lnTo>
                    <a:pt x="240" y="3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en-US" sz="1333">
                <a:solidFill>
                  <a:srgbClr val="000000"/>
                </a:solidFill>
              </a:endParaRPr>
            </a:p>
          </p:txBody>
        </p:sp>
        <p:sp>
          <p:nvSpPr>
            <p:cNvPr id="9" name="Freeform 20"/>
            <p:cNvSpPr>
              <a:spLocks noEditPoints="1"/>
            </p:cNvSpPr>
            <p:nvPr/>
          </p:nvSpPr>
          <p:spPr bwMode="auto">
            <a:xfrm>
              <a:off x="2418328" y="3032191"/>
              <a:ext cx="213119" cy="214003"/>
            </a:xfrm>
            <a:custGeom>
              <a:avLst/>
              <a:gdLst>
                <a:gd name="T0" fmla="*/ 216 w 482"/>
                <a:gd name="T1" fmla="*/ 2 h 484"/>
                <a:gd name="T2" fmla="*/ 148 w 482"/>
                <a:gd name="T3" fmla="*/ 20 h 484"/>
                <a:gd name="T4" fmla="*/ 88 w 482"/>
                <a:gd name="T5" fmla="*/ 56 h 484"/>
                <a:gd name="T6" fmla="*/ 42 w 482"/>
                <a:gd name="T7" fmla="*/ 108 h 484"/>
                <a:gd name="T8" fmla="*/ 10 w 482"/>
                <a:gd name="T9" fmla="*/ 170 h 484"/>
                <a:gd name="T10" fmla="*/ 0 w 482"/>
                <a:gd name="T11" fmla="*/ 242 h 484"/>
                <a:gd name="T12" fmla="*/ 4 w 482"/>
                <a:gd name="T13" fmla="*/ 290 h 484"/>
                <a:gd name="T14" fmla="*/ 28 w 482"/>
                <a:gd name="T15" fmla="*/ 358 h 484"/>
                <a:gd name="T16" fmla="*/ 70 w 482"/>
                <a:gd name="T17" fmla="*/ 414 h 484"/>
                <a:gd name="T18" fmla="*/ 126 w 482"/>
                <a:gd name="T19" fmla="*/ 454 h 484"/>
                <a:gd name="T20" fmla="*/ 192 w 482"/>
                <a:gd name="T21" fmla="*/ 478 h 484"/>
                <a:gd name="T22" fmla="*/ 242 w 482"/>
                <a:gd name="T23" fmla="*/ 484 h 484"/>
                <a:gd name="T24" fmla="*/ 312 w 482"/>
                <a:gd name="T25" fmla="*/ 472 h 484"/>
                <a:gd name="T26" fmla="*/ 376 w 482"/>
                <a:gd name="T27" fmla="*/ 442 h 484"/>
                <a:gd name="T28" fmla="*/ 428 w 482"/>
                <a:gd name="T29" fmla="*/ 396 h 484"/>
                <a:gd name="T30" fmla="*/ 464 w 482"/>
                <a:gd name="T31" fmla="*/ 336 h 484"/>
                <a:gd name="T32" fmla="*/ 482 w 482"/>
                <a:gd name="T33" fmla="*/ 268 h 484"/>
                <a:gd name="T34" fmla="*/ 482 w 482"/>
                <a:gd name="T35" fmla="*/ 218 h 484"/>
                <a:gd name="T36" fmla="*/ 464 w 482"/>
                <a:gd name="T37" fmla="*/ 148 h 484"/>
                <a:gd name="T38" fmla="*/ 428 w 482"/>
                <a:gd name="T39" fmla="*/ 88 h 484"/>
                <a:gd name="T40" fmla="*/ 376 w 482"/>
                <a:gd name="T41" fmla="*/ 42 h 484"/>
                <a:gd name="T42" fmla="*/ 312 w 482"/>
                <a:gd name="T43" fmla="*/ 12 h 484"/>
                <a:gd name="T44" fmla="*/ 242 w 482"/>
                <a:gd name="T45" fmla="*/ 0 h 484"/>
                <a:gd name="T46" fmla="*/ 242 w 482"/>
                <a:gd name="T47" fmla="*/ 376 h 484"/>
                <a:gd name="T48" fmla="*/ 202 w 482"/>
                <a:gd name="T49" fmla="*/ 370 h 484"/>
                <a:gd name="T50" fmla="*/ 166 w 482"/>
                <a:gd name="T51" fmla="*/ 354 h 484"/>
                <a:gd name="T52" fmla="*/ 138 w 482"/>
                <a:gd name="T53" fmla="*/ 328 h 484"/>
                <a:gd name="T54" fmla="*/ 118 w 482"/>
                <a:gd name="T55" fmla="*/ 294 h 484"/>
                <a:gd name="T56" fmla="*/ 108 w 482"/>
                <a:gd name="T57" fmla="*/ 256 h 484"/>
                <a:gd name="T58" fmla="*/ 108 w 482"/>
                <a:gd name="T59" fmla="*/ 228 h 484"/>
                <a:gd name="T60" fmla="*/ 118 w 482"/>
                <a:gd name="T61" fmla="*/ 190 h 484"/>
                <a:gd name="T62" fmla="*/ 138 w 482"/>
                <a:gd name="T63" fmla="*/ 158 h 484"/>
                <a:gd name="T64" fmla="*/ 166 w 482"/>
                <a:gd name="T65" fmla="*/ 132 h 484"/>
                <a:gd name="T66" fmla="*/ 202 w 482"/>
                <a:gd name="T67" fmla="*/ 114 h 484"/>
                <a:gd name="T68" fmla="*/ 242 w 482"/>
                <a:gd name="T69" fmla="*/ 108 h 484"/>
                <a:gd name="T70" fmla="*/ 268 w 482"/>
                <a:gd name="T71" fmla="*/ 112 h 484"/>
                <a:gd name="T72" fmla="*/ 306 w 482"/>
                <a:gd name="T73" fmla="*/ 124 h 484"/>
                <a:gd name="T74" fmla="*/ 336 w 482"/>
                <a:gd name="T75" fmla="*/ 148 h 484"/>
                <a:gd name="T76" fmla="*/ 360 w 482"/>
                <a:gd name="T77" fmla="*/ 178 h 484"/>
                <a:gd name="T78" fmla="*/ 372 w 482"/>
                <a:gd name="T79" fmla="*/ 216 h 484"/>
                <a:gd name="T80" fmla="*/ 376 w 482"/>
                <a:gd name="T81" fmla="*/ 242 h 484"/>
                <a:gd name="T82" fmla="*/ 370 w 482"/>
                <a:gd name="T83" fmla="*/ 282 h 484"/>
                <a:gd name="T84" fmla="*/ 352 w 482"/>
                <a:gd name="T85" fmla="*/ 318 h 484"/>
                <a:gd name="T86" fmla="*/ 326 w 482"/>
                <a:gd name="T87" fmla="*/ 346 h 484"/>
                <a:gd name="T88" fmla="*/ 294 w 482"/>
                <a:gd name="T89" fmla="*/ 366 h 484"/>
                <a:gd name="T90" fmla="*/ 254 w 482"/>
                <a:gd name="T91" fmla="*/ 37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2" h="484">
                  <a:moveTo>
                    <a:pt x="242" y="0"/>
                  </a:moveTo>
                  <a:lnTo>
                    <a:pt x="242" y="0"/>
                  </a:lnTo>
                  <a:lnTo>
                    <a:pt x="216" y="2"/>
                  </a:lnTo>
                  <a:lnTo>
                    <a:pt x="192" y="6"/>
                  </a:lnTo>
                  <a:lnTo>
                    <a:pt x="170" y="12"/>
                  </a:lnTo>
                  <a:lnTo>
                    <a:pt x="148" y="20"/>
                  </a:lnTo>
                  <a:lnTo>
                    <a:pt x="126" y="30"/>
                  </a:lnTo>
                  <a:lnTo>
                    <a:pt x="106" y="42"/>
                  </a:lnTo>
                  <a:lnTo>
                    <a:pt x="88" y="56"/>
                  </a:lnTo>
                  <a:lnTo>
                    <a:pt x="70" y="72"/>
                  </a:lnTo>
                  <a:lnTo>
                    <a:pt x="54" y="88"/>
                  </a:lnTo>
                  <a:lnTo>
                    <a:pt x="42" y="108"/>
                  </a:lnTo>
                  <a:lnTo>
                    <a:pt x="28" y="128"/>
                  </a:lnTo>
                  <a:lnTo>
                    <a:pt x="18" y="148"/>
                  </a:lnTo>
                  <a:lnTo>
                    <a:pt x="10" y="170"/>
                  </a:lnTo>
                  <a:lnTo>
                    <a:pt x="4" y="194"/>
                  </a:lnTo>
                  <a:lnTo>
                    <a:pt x="0" y="218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68"/>
                  </a:lnTo>
                  <a:lnTo>
                    <a:pt x="4" y="290"/>
                  </a:lnTo>
                  <a:lnTo>
                    <a:pt x="10" y="314"/>
                  </a:lnTo>
                  <a:lnTo>
                    <a:pt x="18" y="336"/>
                  </a:lnTo>
                  <a:lnTo>
                    <a:pt x="28" y="358"/>
                  </a:lnTo>
                  <a:lnTo>
                    <a:pt x="42" y="378"/>
                  </a:lnTo>
                  <a:lnTo>
                    <a:pt x="54" y="396"/>
                  </a:lnTo>
                  <a:lnTo>
                    <a:pt x="70" y="414"/>
                  </a:lnTo>
                  <a:lnTo>
                    <a:pt x="88" y="428"/>
                  </a:lnTo>
                  <a:lnTo>
                    <a:pt x="106" y="442"/>
                  </a:lnTo>
                  <a:lnTo>
                    <a:pt x="126" y="454"/>
                  </a:lnTo>
                  <a:lnTo>
                    <a:pt x="148" y="464"/>
                  </a:lnTo>
                  <a:lnTo>
                    <a:pt x="170" y="472"/>
                  </a:lnTo>
                  <a:lnTo>
                    <a:pt x="192" y="478"/>
                  </a:lnTo>
                  <a:lnTo>
                    <a:pt x="216" y="482"/>
                  </a:lnTo>
                  <a:lnTo>
                    <a:pt x="242" y="484"/>
                  </a:lnTo>
                  <a:lnTo>
                    <a:pt x="242" y="484"/>
                  </a:lnTo>
                  <a:lnTo>
                    <a:pt x="266" y="482"/>
                  </a:lnTo>
                  <a:lnTo>
                    <a:pt x="290" y="478"/>
                  </a:lnTo>
                  <a:lnTo>
                    <a:pt x="312" y="472"/>
                  </a:lnTo>
                  <a:lnTo>
                    <a:pt x="336" y="464"/>
                  </a:lnTo>
                  <a:lnTo>
                    <a:pt x="356" y="454"/>
                  </a:lnTo>
                  <a:lnTo>
                    <a:pt x="376" y="442"/>
                  </a:lnTo>
                  <a:lnTo>
                    <a:pt x="394" y="428"/>
                  </a:lnTo>
                  <a:lnTo>
                    <a:pt x="412" y="414"/>
                  </a:lnTo>
                  <a:lnTo>
                    <a:pt x="428" y="396"/>
                  </a:lnTo>
                  <a:lnTo>
                    <a:pt x="442" y="378"/>
                  </a:lnTo>
                  <a:lnTo>
                    <a:pt x="454" y="358"/>
                  </a:lnTo>
                  <a:lnTo>
                    <a:pt x="464" y="336"/>
                  </a:lnTo>
                  <a:lnTo>
                    <a:pt x="472" y="314"/>
                  </a:lnTo>
                  <a:lnTo>
                    <a:pt x="478" y="290"/>
                  </a:lnTo>
                  <a:lnTo>
                    <a:pt x="482" y="268"/>
                  </a:lnTo>
                  <a:lnTo>
                    <a:pt x="482" y="242"/>
                  </a:lnTo>
                  <a:lnTo>
                    <a:pt x="482" y="242"/>
                  </a:lnTo>
                  <a:lnTo>
                    <a:pt x="482" y="218"/>
                  </a:lnTo>
                  <a:lnTo>
                    <a:pt x="478" y="194"/>
                  </a:lnTo>
                  <a:lnTo>
                    <a:pt x="472" y="170"/>
                  </a:lnTo>
                  <a:lnTo>
                    <a:pt x="464" y="148"/>
                  </a:lnTo>
                  <a:lnTo>
                    <a:pt x="454" y="128"/>
                  </a:lnTo>
                  <a:lnTo>
                    <a:pt x="442" y="108"/>
                  </a:lnTo>
                  <a:lnTo>
                    <a:pt x="428" y="88"/>
                  </a:lnTo>
                  <a:lnTo>
                    <a:pt x="412" y="72"/>
                  </a:lnTo>
                  <a:lnTo>
                    <a:pt x="394" y="56"/>
                  </a:lnTo>
                  <a:lnTo>
                    <a:pt x="376" y="42"/>
                  </a:lnTo>
                  <a:lnTo>
                    <a:pt x="356" y="30"/>
                  </a:lnTo>
                  <a:lnTo>
                    <a:pt x="336" y="20"/>
                  </a:lnTo>
                  <a:lnTo>
                    <a:pt x="312" y="12"/>
                  </a:lnTo>
                  <a:lnTo>
                    <a:pt x="290" y="6"/>
                  </a:lnTo>
                  <a:lnTo>
                    <a:pt x="266" y="2"/>
                  </a:lnTo>
                  <a:lnTo>
                    <a:pt x="242" y="0"/>
                  </a:lnTo>
                  <a:lnTo>
                    <a:pt x="242" y="0"/>
                  </a:lnTo>
                  <a:close/>
                  <a:moveTo>
                    <a:pt x="242" y="376"/>
                  </a:moveTo>
                  <a:lnTo>
                    <a:pt x="242" y="376"/>
                  </a:lnTo>
                  <a:lnTo>
                    <a:pt x="228" y="376"/>
                  </a:lnTo>
                  <a:lnTo>
                    <a:pt x="214" y="374"/>
                  </a:lnTo>
                  <a:lnTo>
                    <a:pt x="202" y="370"/>
                  </a:lnTo>
                  <a:lnTo>
                    <a:pt x="190" y="366"/>
                  </a:lnTo>
                  <a:lnTo>
                    <a:pt x="178" y="360"/>
                  </a:lnTo>
                  <a:lnTo>
                    <a:pt x="166" y="354"/>
                  </a:lnTo>
                  <a:lnTo>
                    <a:pt x="156" y="346"/>
                  </a:lnTo>
                  <a:lnTo>
                    <a:pt x="146" y="338"/>
                  </a:lnTo>
                  <a:lnTo>
                    <a:pt x="138" y="328"/>
                  </a:lnTo>
                  <a:lnTo>
                    <a:pt x="130" y="318"/>
                  </a:lnTo>
                  <a:lnTo>
                    <a:pt x="124" y="306"/>
                  </a:lnTo>
                  <a:lnTo>
                    <a:pt x="118" y="294"/>
                  </a:lnTo>
                  <a:lnTo>
                    <a:pt x="114" y="282"/>
                  </a:lnTo>
                  <a:lnTo>
                    <a:pt x="110" y="270"/>
                  </a:lnTo>
                  <a:lnTo>
                    <a:pt x="108" y="256"/>
                  </a:lnTo>
                  <a:lnTo>
                    <a:pt x="108" y="242"/>
                  </a:lnTo>
                  <a:lnTo>
                    <a:pt x="108" y="242"/>
                  </a:lnTo>
                  <a:lnTo>
                    <a:pt x="108" y="228"/>
                  </a:lnTo>
                  <a:lnTo>
                    <a:pt x="110" y="216"/>
                  </a:lnTo>
                  <a:lnTo>
                    <a:pt x="114" y="202"/>
                  </a:lnTo>
                  <a:lnTo>
                    <a:pt x="118" y="190"/>
                  </a:lnTo>
                  <a:lnTo>
                    <a:pt x="124" y="178"/>
                  </a:lnTo>
                  <a:lnTo>
                    <a:pt x="130" y="168"/>
                  </a:lnTo>
                  <a:lnTo>
                    <a:pt x="138" y="158"/>
                  </a:lnTo>
                  <a:lnTo>
                    <a:pt x="146" y="148"/>
                  </a:lnTo>
                  <a:lnTo>
                    <a:pt x="156" y="140"/>
                  </a:lnTo>
                  <a:lnTo>
                    <a:pt x="166" y="132"/>
                  </a:lnTo>
                  <a:lnTo>
                    <a:pt x="178" y="124"/>
                  </a:lnTo>
                  <a:lnTo>
                    <a:pt x="190" y="118"/>
                  </a:lnTo>
                  <a:lnTo>
                    <a:pt x="202" y="114"/>
                  </a:lnTo>
                  <a:lnTo>
                    <a:pt x="214" y="112"/>
                  </a:lnTo>
                  <a:lnTo>
                    <a:pt x="228" y="110"/>
                  </a:lnTo>
                  <a:lnTo>
                    <a:pt x="242" y="108"/>
                  </a:lnTo>
                  <a:lnTo>
                    <a:pt x="242" y="108"/>
                  </a:lnTo>
                  <a:lnTo>
                    <a:pt x="254" y="110"/>
                  </a:lnTo>
                  <a:lnTo>
                    <a:pt x="268" y="112"/>
                  </a:lnTo>
                  <a:lnTo>
                    <a:pt x="282" y="114"/>
                  </a:lnTo>
                  <a:lnTo>
                    <a:pt x="294" y="118"/>
                  </a:lnTo>
                  <a:lnTo>
                    <a:pt x="306" y="124"/>
                  </a:lnTo>
                  <a:lnTo>
                    <a:pt x="316" y="132"/>
                  </a:lnTo>
                  <a:lnTo>
                    <a:pt x="326" y="140"/>
                  </a:lnTo>
                  <a:lnTo>
                    <a:pt x="336" y="148"/>
                  </a:lnTo>
                  <a:lnTo>
                    <a:pt x="344" y="158"/>
                  </a:lnTo>
                  <a:lnTo>
                    <a:pt x="352" y="168"/>
                  </a:lnTo>
                  <a:lnTo>
                    <a:pt x="360" y="178"/>
                  </a:lnTo>
                  <a:lnTo>
                    <a:pt x="364" y="190"/>
                  </a:lnTo>
                  <a:lnTo>
                    <a:pt x="370" y="202"/>
                  </a:lnTo>
                  <a:lnTo>
                    <a:pt x="372" y="216"/>
                  </a:lnTo>
                  <a:lnTo>
                    <a:pt x="374" y="228"/>
                  </a:lnTo>
                  <a:lnTo>
                    <a:pt x="376" y="242"/>
                  </a:lnTo>
                  <a:lnTo>
                    <a:pt x="376" y="242"/>
                  </a:lnTo>
                  <a:lnTo>
                    <a:pt x="374" y="256"/>
                  </a:lnTo>
                  <a:lnTo>
                    <a:pt x="372" y="270"/>
                  </a:lnTo>
                  <a:lnTo>
                    <a:pt x="370" y="282"/>
                  </a:lnTo>
                  <a:lnTo>
                    <a:pt x="364" y="294"/>
                  </a:lnTo>
                  <a:lnTo>
                    <a:pt x="360" y="306"/>
                  </a:lnTo>
                  <a:lnTo>
                    <a:pt x="352" y="318"/>
                  </a:lnTo>
                  <a:lnTo>
                    <a:pt x="344" y="328"/>
                  </a:lnTo>
                  <a:lnTo>
                    <a:pt x="336" y="338"/>
                  </a:lnTo>
                  <a:lnTo>
                    <a:pt x="326" y="346"/>
                  </a:lnTo>
                  <a:lnTo>
                    <a:pt x="316" y="354"/>
                  </a:lnTo>
                  <a:lnTo>
                    <a:pt x="306" y="360"/>
                  </a:lnTo>
                  <a:lnTo>
                    <a:pt x="294" y="366"/>
                  </a:lnTo>
                  <a:lnTo>
                    <a:pt x="282" y="370"/>
                  </a:lnTo>
                  <a:lnTo>
                    <a:pt x="268" y="374"/>
                  </a:lnTo>
                  <a:lnTo>
                    <a:pt x="254" y="376"/>
                  </a:lnTo>
                  <a:lnTo>
                    <a:pt x="242" y="376"/>
                  </a:lnTo>
                  <a:lnTo>
                    <a:pt x="242" y="3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en-US" sz="1333">
                <a:solidFill>
                  <a:srgbClr val="000000"/>
                </a:solidFill>
              </a:endParaRPr>
            </a:p>
          </p:txBody>
        </p:sp>
        <p:sp>
          <p:nvSpPr>
            <p:cNvPr id="10" name="Freeform 21"/>
            <p:cNvSpPr>
              <a:spLocks noEditPoints="1"/>
            </p:cNvSpPr>
            <p:nvPr/>
          </p:nvSpPr>
          <p:spPr bwMode="auto">
            <a:xfrm>
              <a:off x="2222895" y="3559241"/>
              <a:ext cx="311278" cy="179515"/>
            </a:xfrm>
            <a:custGeom>
              <a:avLst/>
              <a:gdLst>
                <a:gd name="T0" fmla="*/ 352 w 704"/>
                <a:gd name="T1" fmla="*/ 0 h 406"/>
                <a:gd name="T2" fmla="*/ 282 w 704"/>
                <a:gd name="T3" fmla="*/ 8 h 406"/>
                <a:gd name="T4" fmla="*/ 216 w 704"/>
                <a:gd name="T5" fmla="*/ 28 h 406"/>
                <a:gd name="T6" fmla="*/ 156 w 704"/>
                <a:gd name="T7" fmla="*/ 60 h 406"/>
                <a:gd name="T8" fmla="*/ 104 w 704"/>
                <a:gd name="T9" fmla="*/ 104 h 406"/>
                <a:gd name="T10" fmla="*/ 60 w 704"/>
                <a:gd name="T11" fmla="*/ 156 h 406"/>
                <a:gd name="T12" fmla="*/ 28 w 704"/>
                <a:gd name="T13" fmla="*/ 216 h 406"/>
                <a:gd name="T14" fmla="*/ 8 w 704"/>
                <a:gd name="T15" fmla="*/ 282 h 406"/>
                <a:gd name="T16" fmla="*/ 0 w 704"/>
                <a:gd name="T17" fmla="*/ 352 h 406"/>
                <a:gd name="T18" fmla="*/ 2 w 704"/>
                <a:gd name="T19" fmla="*/ 364 h 406"/>
                <a:gd name="T20" fmla="*/ 10 w 704"/>
                <a:gd name="T21" fmla="*/ 382 h 406"/>
                <a:gd name="T22" fmla="*/ 24 w 704"/>
                <a:gd name="T23" fmla="*/ 396 h 406"/>
                <a:gd name="T24" fmla="*/ 42 w 704"/>
                <a:gd name="T25" fmla="*/ 404 h 406"/>
                <a:gd name="T26" fmla="*/ 650 w 704"/>
                <a:gd name="T27" fmla="*/ 406 h 406"/>
                <a:gd name="T28" fmla="*/ 660 w 704"/>
                <a:gd name="T29" fmla="*/ 404 h 406"/>
                <a:gd name="T30" fmla="*/ 680 w 704"/>
                <a:gd name="T31" fmla="*/ 396 h 406"/>
                <a:gd name="T32" fmla="*/ 694 w 704"/>
                <a:gd name="T33" fmla="*/ 382 h 406"/>
                <a:gd name="T34" fmla="*/ 702 w 704"/>
                <a:gd name="T35" fmla="*/ 364 h 406"/>
                <a:gd name="T36" fmla="*/ 704 w 704"/>
                <a:gd name="T37" fmla="*/ 352 h 406"/>
                <a:gd name="T38" fmla="*/ 696 w 704"/>
                <a:gd name="T39" fmla="*/ 282 h 406"/>
                <a:gd name="T40" fmla="*/ 676 w 704"/>
                <a:gd name="T41" fmla="*/ 216 h 406"/>
                <a:gd name="T42" fmla="*/ 644 w 704"/>
                <a:gd name="T43" fmla="*/ 156 h 406"/>
                <a:gd name="T44" fmla="*/ 600 w 704"/>
                <a:gd name="T45" fmla="*/ 104 h 406"/>
                <a:gd name="T46" fmla="*/ 548 w 704"/>
                <a:gd name="T47" fmla="*/ 60 h 406"/>
                <a:gd name="T48" fmla="*/ 488 w 704"/>
                <a:gd name="T49" fmla="*/ 28 h 406"/>
                <a:gd name="T50" fmla="*/ 422 w 704"/>
                <a:gd name="T51" fmla="*/ 8 h 406"/>
                <a:gd name="T52" fmla="*/ 352 w 704"/>
                <a:gd name="T53" fmla="*/ 0 h 406"/>
                <a:gd name="T54" fmla="*/ 114 w 704"/>
                <a:gd name="T55" fmla="*/ 298 h 406"/>
                <a:gd name="T56" fmla="*/ 118 w 704"/>
                <a:gd name="T57" fmla="*/ 278 h 406"/>
                <a:gd name="T58" fmla="*/ 134 w 704"/>
                <a:gd name="T59" fmla="*/ 240 h 406"/>
                <a:gd name="T60" fmla="*/ 156 w 704"/>
                <a:gd name="T61" fmla="*/ 206 h 406"/>
                <a:gd name="T62" fmla="*/ 184 w 704"/>
                <a:gd name="T63" fmla="*/ 176 h 406"/>
                <a:gd name="T64" fmla="*/ 214 w 704"/>
                <a:gd name="T65" fmla="*/ 150 h 406"/>
                <a:gd name="T66" fmla="*/ 250 w 704"/>
                <a:gd name="T67" fmla="*/ 130 h 406"/>
                <a:gd name="T68" fmla="*/ 288 w 704"/>
                <a:gd name="T69" fmla="*/ 116 h 406"/>
                <a:gd name="T70" fmla="*/ 330 w 704"/>
                <a:gd name="T71" fmla="*/ 108 h 406"/>
                <a:gd name="T72" fmla="*/ 352 w 704"/>
                <a:gd name="T73" fmla="*/ 108 h 406"/>
                <a:gd name="T74" fmla="*/ 394 w 704"/>
                <a:gd name="T75" fmla="*/ 112 h 406"/>
                <a:gd name="T76" fmla="*/ 434 w 704"/>
                <a:gd name="T77" fmla="*/ 122 h 406"/>
                <a:gd name="T78" fmla="*/ 472 w 704"/>
                <a:gd name="T79" fmla="*/ 140 h 406"/>
                <a:gd name="T80" fmla="*/ 506 w 704"/>
                <a:gd name="T81" fmla="*/ 162 h 406"/>
                <a:gd name="T82" fmla="*/ 534 w 704"/>
                <a:gd name="T83" fmla="*/ 190 h 406"/>
                <a:gd name="T84" fmla="*/ 560 w 704"/>
                <a:gd name="T85" fmla="*/ 222 h 406"/>
                <a:gd name="T86" fmla="*/ 578 w 704"/>
                <a:gd name="T87" fmla="*/ 260 h 406"/>
                <a:gd name="T88" fmla="*/ 590 w 704"/>
                <a:gd name="T89" fmla="*/ 298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4" h="406">
                  <a:moveTo>
                    <a:pt x="352" y="0"/>
                  </a:moveTo>
                  <a:lnTo>
                    <a:pt x="352" y="0"/>
                  </a:lnTo>
                  <a:lnTo>
                    <a:pt x="316" y="2"/>
                  </a:lnTo>
                  <a:lnTo>
                    <a:pt x="282" y="8"/>
                  </a:lnTo>
                  <a:lnTo>
                    <a:pt x="248" y="16"/>
                  </a:lnTo>
                  <a:lnTo>
                    <a:pt x="216" y="28"/>
                  </a:lnTo>
                  <a:lnTo>
                    <a:pt x="184" y="42"/>
                  </a:lnTo>
                  <a:lnTo>
                    <a:pt x="156" y="60"/>
                  </a:lnTo>
                  <a:lnTo>
                    <a:pt x="128" y="80"/>
                  </a:lnTo>
                  <a:lnTo>
                    <a:pt x="104" y="104"/>
                  </a:lnTo>
                  <a:lnTo>
                    <a:pt x="80" y="128"/>
                  </a:lnTo>
                  <a:lnTo>
                    <a:pt x="60" y="156"/>
                  </a:lnTo>
                  <a:lnTo>
                    <a:pt x="42" y="184"/>
                  </a:lnTo>
                  <a:lnTo>
                    <a:pt x="28" y="216"/>
                  </a:lnTo>
                  <a:lnTo>
                    <a:pt x="16" y="248"/>
                  </a:lnTo>
                  <a:lnTo>
                    <a:pt x="8" y="282"/>
                  </a:lnTo>
                  <a:lnTo>
                    <a:pt x="2" y="316"/>
                  </a:lnTo>
                  <a:lnTo>
                    <a:pt x="0" y="352"/>
                  </a:lnTo>
                  <a:lnTo>
                    <a:pt x="0" y="352"/>
                  </a:lnTo>
                  <a:lnTo>
                    <a:pt x="2" y="364"/>
                  </a:lnTo>
                  <a:lnTo>
                    <a:pt x="4" y="374"/>
                  </a:lnTo>
                  <a:lnTo>
                    <a:pt x="10" y="382"/>
                  </a:lnTo>
                  <a:lnTo>
                    <a:pt x="16" y="390"/>
                  </a:lnTo>
                  <a:lnTo>
                    <a:pt x="24" y="396"/>
                  </a:lnTo>
                  <a:lnTo>
                    <a:pt x="32" y="402"/>
                  </a:lnTo>
                  <a:lnTo>
                    <a:pt x="42" y="404"/>
                  </a:lnTo>
                  <a:lnTo>
                    <a:pt x="54" y="406"/>
                  </a:lnTo>
                  <a:lnTo>
                    <a:pt x="650" y="406"/>
                  </a:lnTo>
                  <a:lnTo>
                    <a:pt x="650" y="406"/>
                  </a:lnTo>
                  <a:lnTo>
                    <a:pt x="660" y="404"/>
                  </a:lnTo>
                  <a:lnTo>
                    <a:pt x="670" y="402"/>
                  </a:lnTo>
                  <a:lnTo>
                    <a:pt x="680" y="396"/>
                  </a:lnTo>
                  <a:lnTo>
                    <a:pt x="688" y="390"/>
                  </a:lnTo>
                  <a:lnTo>
                    <a:pt x="694" y="382"/>
                  </a:lnTo>
                  <a:lnTo>
                    <a:pt x="700" y="374"/>
                  </a:lnTo>
                  <a:lnTo>
                    <a:pt x="702" y="364"/>
                  </a:lnTo>
                  <a:lnTo>
                    <a:pt x="704" y="352"/>
                  </a:lnTo>
                  <a:lnTo>
                    <a:pt x="704" y="352"/>
                  </a:lnTo>
                  <a:lnTo>
                    <a:pt x="702" y="316"/>
                  </a:lnTo>
                  <a:lnTo>
                    <a:pt x="696" y="282"/>
                  </a:lnTo>
                  <a:lnTo>
                    <a:pt x="688" y="248"/>
                  </a:lnTo>
                  <a:lnTo>
                    <a:pt x="676" y="216"/>
                  </a:lnTo>
                  <a:lnTo>
                    <a:pt x="662" y="184"/>
                  </a:lnTo>
                  <a:lnTo>
                    <a:pt x="644" y="156"/>
                  </a:lnTo>
                  <a:lnTo>
                    <a:pt x="624" y="128"/>
                  </a:lnTo>
                  <a:lnTo>
                    <a:pt x="600" y="104"/>
                  </a:lnTo>
                  <a:lnTo>
                    <a:pt x="576" y="80"/>
                  </a:lnTo>
                  <a:lnTo>
                    <a:pt x="548" y="60"/>
                  </a:lnTo>
                  <a:lnTo>
                    <a:pt x="520" y="42"/>
                  </a:lnTo>
                  <a:lnTo>
                    <a:pt x="488" y="28"/>
                  </a:lnTo>
                  <a:lnTo>
                    <a:pt x="456" y="16"/>
                  </a:lnTo>
                  <a:lnTo>
                    <a:pt x="422" y="8"/>
                  </a:lnTo>
                  <a:lnTo>
                    <a:pt x="388" y="2"/>
                  </a:lnTo>
                  <a:lnTo>
                    <a:pt x="352" y="0"/>
                  </a:lnTo>
                  <a:lnTo>
                    <a:pt x="352" y="0"/>
                  </a:lnTo>
                  <a:close/>
                  <a:moveTo>
                    <a:pt x="114" y="298"/>
                  </a:moveTo>
                  <a:lnTo>
                    <a:pt x="114" y="298"/>
                  </a:lnTo>
                  <a:lnTo>
                    <a:pt x="118" y="278"/>
                  </a:lnTo>
                  <a:lnTo>
                    <a:pt x="126" y="260"/>
                  </a:lnTo>
                  <a:lnTo>
                    <a:pt x="134" y="240"/>
                  </a:lnTo>
                  <a:lnTo>
                    <a:pt x="144" y="222"/>
                  </a:lnTo>
                  <a:lnTo>
                    <a:pt x="156" y="206"/>
                  </a:lnTo>
                  <a:lnTo>
                    <a:pt x="168" y="190"/>
                  </a:lnTo>
                  <a:lnTo>
                    <a:pt x="184" y="176"/>
                  </a:lnTo>
                  <a:lnTo>
                    <a:pt x="198" y="162"/>
                  </a:lnTo>
                  <a:lnTo>
                    <a:pt x="214" y="150"/>
                  </a:lnTo>
                  <a:lnTo>
                    <a:pt x="232" y="140"/>
                  </a:lnTo>
                  <a:lnTo>
                    <a:pt x="250" y="130"/>
                  </a:lnTo>
                  <a:lnTo>
                    <a:pt x="270" y="122"/>
                  </a:lnTo>
                  <a:lnTo>
                    <a:pt x="288" y="116"/>
                  </a:lnTo>
                  <a:lnTo>
                    <a:pt x="310" y="112"/>
                  </a:lnTo>
                  <a:lnTo>
                    <a:pt x="330" y="108"/>
                  </a:lnTo>
                  <a:lnTo>
                    <a:pt x="352" y="108"/>
                  </a:lnTo>
                  <a:lnTo>
                    <a:pt x="352" y="108"/>
                  </a:lnTo>
                  <a:lnTo>
                    <a:pt x="374" y="108"/>
                  </a:lnTo>
                  <a:lnTo>
                    <a:pt x="394" y="112"/>
                  </a:lnTo>
                  <a:lnTo>
                    <a:pt x="416" y="116"/>
                  </a:lnTo>
                  <a:lnTo>
                    <a:pt x="434" y="122"/>
                  </a:lnTo>
                  <a:lnTo>
                    <a:pt x="454" y="130"/>
                  </a:lnTo>
                  <a:lnTo>
                    <a:pt x="472" y="140"/>
                  </a:lnTo>
                  <a:lnTo>
                    <a:pt x="490" y="150"/>
                  </a:lnTo>
                  <a:lnTo>
                    <a:pt x="506" y="162"/>
                  </a:lnTo>
                  <a:lnTo>
                    <a:pt x="520" y="176"/>
                  </a:lnTo>
                  <a:lnTo>
                    <a:pt x="534" y="190"/>
                  </a:lnTo>
                  <a:lnTo>
                    <a:pt x="548" y="206"/>
                  </a:lnTo>
                  <a:lnTo>
                    <a:pt x="560" y="222"/>
                  </a:lnTo>
                  <a:lnTo>
                    <a:pt x="570" y="240"/>
                  </a:lnTo>
                  <a:lnTo>
                    <a:pt x="578" y="260"/>
                  </a:lnTo>
                  <a:lnTo>
                    <a:pt x="584" y="278"/>
                  </a:lnTo>
                  <a:lnTo>
                    <a:pt x="590" y="298"/>
                  </a:lnTo>
                  <a:lnTo>
                    <a:pt x="114" y="2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en-US" sz="1333">
                <a:solidFill>
                  <a:srgbClr val="000000"/>
                </a:solidFill>
              </a:endParaRPr>
            </a:p>
          </p:txBody>
        </p:sp>
        <p:sp>
          <p:nvSpPr>
            <p:cNvPr id="11" name="Freeform 24"/>
            <p:cNvSpPr>
              <a:spLocks noEditPoints="1"/>
            </p:cNvSpPr>
            <p:nvPr/>
          </p:nvSpPr>
          <p:spPr bwMode="auto">
            <a:xfrm>
              <a:off x="2554512" y="3525637"/>
              <a:ext cx="47753" cy="46869"/>
            </a:xfrm>
            <a:custGeom>
              <a:avLst/>
              <a:gdLst>
                <a:gd name="T0" fmla="*/ 108 w 108"/>
                <a:gd name="T1" fmla="*/ 52 h 106"/>
                <a:gd name="T2" fmla="*/ 108 w 108"/>
                <a:gd name="T3" fmla="*/ 52 h 106"/>
                <a:gd name="T4" fmla="*/ 108 w 108"/>
                <a:gd name="T5" fmla="*/ 64 h 106"/>
                <a:gd name="T6" fmla="*/ 104 w 108"/>
                <a:gd name="T7" fmla="*/ 74 h 106"/>
                <a:gd name="T8" fmla="*/ 100 w 108"/>
                <a:gd name="T9" fmla="*/ 82 h 106"/>
                <a:gd name="T10" fmla="*/ 92 w 108"/>
                <a:gd name="T11" fmla="*/ 90 h 106"/>
                <a:gd name="T12" fmla="*/ 84 w 108"/>
                <a:gd name="T13" fmla="*/ 98 h 106"/>
                <a:gd name="T14" fmla="*/ 76 w 108"/>
                <a:gd name="T15" fmla="*/ 102 h 106"/>
                <a:gd name="T16" fmla="*/ 66 w 108"/>
                <a:gd name="T17" fmla="*/ 106 h 106"/>
                <a:gd name="T18" fmla="*/ 54 w 108"/>
                <a:gd name="T19" fmla="*/ 106 h 106"/>
                <a:gd name="T20" fmla="*/ 54 w 108"/>
                <a:gd name="T21" fmla="*/ 106 h 106"/>
                <a:gd name="T22" fmla="*/ 44 w 108"/>
                <a:gd name="T23" fmla="*/ 106 h 106"/>
                <a:gd name="T24" fmla="*/ 34 w 108"/>
                <a:gd name="T25" fmla="*/ 102 h 106"/>
                <a:gd name="T26" fmla="*/ 24 w 108"/>
                <a:gd name="T27" fmla="*/ 98 h 106"/>
                <a:gd name="T28" fmla="*/ 16 w 108"/>
                <a:gd name="T29" fmla="*/ 90 h 106"/>
                <a:gd name="T30" fmla="*/ 10 w 108"/>
                <a:gd name="T31" fmla="*/ 82 h 106"/>
                <a:gd name="T32" fmla="*/ 6 w 108"/>
                <a:gd name="T33" fmla="*/ 74 h 106"/>
                <a:gd name="T34" fmla="*/ 2 w 108"/>
                <a:gd name="T35" fmla="*/ 64 h 106"/>
                <a:gd name="T36" fmla="*/ 0 w 108"/>
                <a:gd name="T37" fmla="*/ 52 h 106"/>
                <a:gd name="T38" fmla="*/ 0 w 108"/>
                <a:gd name="T39" fmla="*/ 52 h 106"/>
                <a:gd name="T40" fmla="*/ 2 w 108"/>
                <a:gd name="T41" fmla="*/ 42 h 106"/>
                <a:gd name="T42" fmla="*/ 6 w 108"/>
                <a:gd name="T43" fmla="*/ 32 h 106"/>
                <a:gd name="T44" fmla="*/ 10 w 108"/>
                <a:gd name="T45" fmla="*/ 22 h 106"/>
                <a:gd name="T46" fmla="*/ 16 w 108"/>
                <a:gd name="T47" fmla="*/ 14 h 106"/>
                <a:gd name="T48" fmla="*/ 24 w 108"/>
                <a:gd name="T49" fmla="*/ 8 h 106"/>
                <a:gd name="T50" fmla="*/ 34 w 108"/>
                <a:gd name="T51" fmla="*/ 4 h 106"/>
                <a:gd name="T52" fmla="*/ 44 w 108"/>
                <a:gd name="T53" fmla="*/ 0 h 106"/>
                <a:gd name="T54" fmla="*/ 54 w 108"/>
                <a:gd name="T55" fmla="*/ 0 h 106"/>
                <a:gd name="T56" fmla="*/ 54 w 108"/>
                <a:gd name="T57" fmla="*/ 0 h 106"/>
                <a:gd name="T58" fmla="*/ 66 w 108"/>
                <a:gd name="T59" fmla="*/ 0 h 106"/>
                <a:gd name="T60" fmla="*/ 76 w 108"/>
                <a:gd name="T61" fmla="*/ 4 h 106"/>
                <a:gd name="T62" fmla="*/ 84 w 108"/>
                <a:gd name="T63" fmla="*/ 8 h 106"/>
                <a:gd name="T64" fmla="*/ 92 w 108"/>
                <a:gd name="T65" fmla="*/ 14 h 106"/>
                <a:gd name="T66" fmla="*/ 100 w 108"/>
                <a:gd name="T67" fmla="*/ 22 h 106"/>
                <a:gd name="T68" fmla="*/ 104 w 108"/>
                <a:gd name="T69" fmla="*/ 32 h 106"/>
                <a:gd name="T70" fmla="*/ 108 w 108"/>
                <a:gd name="T71" fmla="*/ 42 h 106"/>
                <a:gd name="T72" fmla="*/ 108 w 108"/>
                <a:gd name="T73" fmla="*/ 52 h 106"/>
                <a:gd name="T74" fmla="*/ 108 w 108"/>
                <a:gd name="T75" fmla="*/ 52 h 106"/>
                <a:gd name="T76" fmla="*/ 108 w 108"/>
                <a:gd name="T77" fmla="*/ 52 h 106"/>
                <a:gd name="T78" fmla="*/ 108 w 108"/>
                <a:gd name="T79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8" h="106">
                  <a:moveTo>
                    <a:pt x="108" y="52"/>
                  </a:moveTo>
                  <a:lnTo>
                    <a:pt x="108" y="52"/>
                  </a:lnTo>
                  <a:lnTo>
                    <a:pt x="108" y="64"/>
                  </a:lnTo>
                  <a:lnTo>
                    <a:pt x="104" y="74"/>
                  </a:lnTo>
                  <a:lnTo>
                    <a:pt x="100" y="82"/>
                  </a:lnTo>
                  <a:lnTo>
                    <a:pt x="92" y="90"/>
                  </a:lnTo>
                  <a:lnTo>
                    <a:pt x="84" y="98"/>
                  </a:lnTo>
                  <a:lnTo>
                    <a:pt x="76" y="102"/>
                  </a:lnTo>
                  <a:lnTo>
                    <a:pt x="66" y="106"/>
                  </a:lnTo>
                  <a:lnTo>
                    <a:pt x="54" y="106"/>
                  </a:lnTo>
                  <a:lnTo>
                    <a:pt x="54" y="106"/>
                  </a:lnTo>
                  <a:lnTo>
                    <a:pt x="44" y="106"/>
                  </a:lnTo>
                  <a:lnTo>
                    <a:pt x="34" y="102"/>
                  </a:lnTo>
                  <a:lnTo>
                    <a:pt x="24" y="98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4"/>
                  </a:lnTo>
                  <a:lnTo>
                    <a:pt x="2" y="6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6" y="32"/>
                  </a:lnTo>
                  <a:lnTo>
                    <a:pt x="10" y="22"/>
                  </a:lnTo>
                  <a:lnTo>
                    <a:pt x="16" y="14"/>
                  </a:lnTo>
                  <a:lnTo>
                    <a:pt x="24" y="8"/>
                  </a:lnTo>
                  <a:lnTo>
                    <a:pt x="34" y="4"/>
                  </a:lnTo>
                  <a:lnTo>
                    <a:pt x="4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6" y="0"/>
                  </a:lnTo>
                  <a:lnTo>
                    <a:pt x="76" y="4"/>
                  </a:lnTo>
                  <a:lnTo>
                    <a:pt x="84" y="8"/>
                  </a:lnTo>
                  <a:lnTo>
                    <a:pt x="92" y="14"/>
                  </a:lnTo>
                  <a:lnTo>
                    <a:pt x="100" y="22"/>
                  </a:lnTo>
                  <a:lnTo>
                    <a:pt x="104" y="32"/>
                  </a:lnTo>
                  <a:lnTo>
                    <a:pt x="108" y="42"/>
                  </a:lnTo>
                  <a:lnTo>
                    <a:pt x="108" y="52"/>
                  </a:lnTo>
                  <a:lnTo>
                    <a:pt x="108" y="52"/>
                  </a:lnTo>
                  <a:close/>
                  <a:moveTo>
                    <a:pt x="108" y="52"/>
                  </a:moveTo>
                  <a:lnTo>
                    <a:pt x="108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en-US" sz="1333">
                <a:solidFill>
                  <a:srgbClr val="000000"/>
                </a:solidFill>
              </a:endParaRPr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2554512" y="3525637"/>
              <a:ext cx="47753" cy="46869"/>
            </a:xfrm>
            <a:custGeom>
              <a:avLst/>
              <a:gdLst>
                <a:gd name="T0" fmla="*/ 108 w 108"/>
                <a:gd name="T1" fmla="*/ 52 h 106"/>
                <a:gd name="T2" fmla="*/ 108 w 108"/>
                <a:gd name="T3" fmla="*/ 52 h 106"/>
                <a:gd name="T4" fmla="*/ 108 w 108"/>
                <a:gd name="T5" fmla="*/ 64 h 106"/>
                <a:gd name="T6" fmla="*/ 104 w 108"/>
                <a:gd name="T7" fmla="*/ 74 h 106"/>
                <a:gd name="T8" fmla="*/ 100 w 108"/>
                <a:gd name="T9" fmla="*/ 82 h 106"/>
                <a:gd name="T10" fmla="*/ 92 w 108"/>
                <a:gd name="T11" fmla="*/ 90 h 106"/>
                <a:gd name="T12" fmla="*/ 84 w 108"/>
                <a:gd name="T13" fmla="*/ 98 h 106"/>
                <a:gd name="T14" fmla="*/ 76 w 108"/>
                <a:gd name="T15" fmla="*/ 102 h 106"/>
                <a:gd name="T16" fmla="*/ 66 w 108"/>
                <a:gd name="T17" fmla="*/ 106 h 106"/>
                <a:gd name="T18" fmla="*/ 54 w 108"/>
                <a:gd name="T19" fmla="*/ 106 h 106"/>
                <a:gd name="T20" fmla="*/ 54 w 108"/>
                <a:gd name="T21" fmla="*/ 106 h 106"/>
                <a:gd name="T22" fmla="*/ 44 w 108"/>
                <a:gd name="T23" fmla="*/ 106 h 106"/>
                <a:gd name="T24" fmla="*/ 34 w 108"/>
                <a:gd name="T25" fmla="*/ 102 h 106"/>
                <a:gd name="T26" fmla="*/ 24 w 108"/>
                <a:gd name="T27" fmla="*/ 98 h 106"/>
                <a:gd name="T28" fmla="*/ 16 w 108"/>
                <a:gd name="T29" fmla="*/ 90 h 106"/>
                <a:gd name="T30" fmla="*/ 10 w 108"/>
                <a:gd name="T31" fmla="*/ 82 h 106"/>
                <a:gd name="T32" fmla="*/ 6 w 108"/>
                <a:gd name="T33" fmla="*/ 74 h 106"/>
                <a:gd name="T34" fmla="*/ 2 w 108"/>
                <a:gd name="T35" fmla="*/ 64 h 106"/>
                <a:gd name="T36" fmla="*/ 0 w 108"/>
                <a:gd name="T37" fmla="*/ 52 h 106"/>
                <a:gd name="T38" fmla="*/ 0 w 108"/>
                <a:gd name="T39" fmla="*/ 52 h 106"/>
                <a:gd name="T40" fmla="*/ 2 w 108"/>
                <a:gd name="T41" fmla="*/ 42 h 106"/>
                <a:gd name="T42" fmla="*/ 6 w 108"/>
                <a:gd name="T43" fmla="*/ 32 h 106"/>
                <a:gd name="T44" fmla="*/ 10 w 108"/>
                <a:gd name="T45" fmla="*/ 22 h 106"/>
                <a:gd name="T46" fmla="*/ 16 w 108"/>
                <a:gd name="T47" fmla="*/ 14 h 106"/>
                <a:gd name="T48" fmla="*/ 24 w 108"/>
                <a:gd name="T49" fmla="*/ 8 h 106"/>
                <a:gd name="T50" fmla="*/ 34 w 108"/>
                <a:gd name="T51" fmla="*/ 4 h 106"/>
                <a:gd name="T52" fmla="*/ 44 w 108"/>
                <a:gd name="T53" fmla="*/ 0 h 106"/>
                <a:gd name="T54" fmla="*/ 54 w 108"/>
                <a:gd name="T55" fmla="*/ 0 h 106"/>
                <a:gd name="T56" fmla="*/ 54 w 108"/>
                <a:gd name="T57" fmla="*/ 0 h 106"/>
                <a:gd name="T58" fmla="*/ 66 w 108"/>
                <a:gd name="T59" fmla="*/ 0 h 106"/>
                <a:gd name="T60" fmla="*/ 76 w 108"/>
                <a:gd name="T61" fmla="*/ 4 h 106"/>
                <a:gd name="T62" fmla="*/ 84 w 108"/>
                <a:gd name="T63" fmla="*/ 8 h 106"/>
                <a:gd name="T64" fmla="*/ 92 w 108"/>
                <a:gd name="T65" fmla="*/ 14 h 106"/>
                <a:gd name="T66" fmla="*/ 100 w 108"/>
                <a:gd name="T67" fmla="*/ 22 h 106"/>
                <a:gd name="T68" fmla="*/ 104 w 108"/>
                <a:gd name="T69" fmla="*/ 32 h 106"/>
                <a:gd name="T70" fmla="*/ 108 w 108"/>
                <a:gd name="T71" fmla="*/ 42 h 106"/>
                <a:gd name="T72" fmla="*/ 108 w 108"/>
                <a:gd name="T73" fmla="*/ 52 h 106"/>
                <a:gd name="T74" fmla="*/ 108 w 108"/>
                <a:gd name="T75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" h="106">
                  <a:moveTo>
                    <a:pt x="108" y="52"/>
                  </a:moveTo>
                  <a:lnTo>
                    <a:pt x="108" y="52"/>
                  </a:lnTo>
                  <a:lnTo>
                    <a:pt x="108" y="64"/>
                  </a:lnTo>
                  <a:lnTo>
                    <a:pt x="104" y="74"/>
                  </a:lnTo>
                  <a:lnTo>
                    <a:pt x="100" y="82"/>
                  </a:lnTo>
                  <a:lnTo>
                    <a:pt x="92" y="90"/>
                  </a:lnTo>
                  <a:lnTo>
                    <a:pt x="84" y="98"/>
                  </a:lnTo>
                  <a:lnTo>
                    <a:pt x="76" y="102"/>
                  </a:lnTo>
                  <a:lnTo>
                    <a:pt x="66" y="106"/>
                  </a:lnTo>
                  <a:lnTo>
                    <a:pt x="54" y="106"/>
                  </a:lnTo>
                  <a:lnTo>
                    <a:pt x="54" y="106"/>
                  </a:lnTo>
                  <a:lnTo>
                    <a:pt x="44" y="106"/>
                  </a:lnTo>
                  <a:lnTo>
                    <a:pt x="34" y="102"/>
                  </a:lnTo>
                  <a:lnTo>
                    <a:pt x="24" y="98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4"/>
                  </a:lnTo>
                  <a:lnTo>
                    <a:pt x="2" y="6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6" y="32"/>
                  </a:lnTo>
                  <a:lnTo>
                    <a:pt x="10" y="22"/>
                  </a:lnTo>
                  <a:lnTo>
                    <a:pt x="16" y="14"/>
                  </a:lnTo>
                  <a:lnTo>
                    <a:pt x="24" y="8"/>
                  </a:lnTo>
                  <a:lnTo>
                    <a:pt x="34" y="4"/>
                  </a:lnTo>
                  <a:lnTo>
                    <a:pt x="4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6" y="0"/>
                  </a:lnTo>
                  <a:lnTo>
                    <a:pt x="76" y="4"/>
                  </a:lnTo>
                  <a:lnTo>
                    <a:pt x="84" y="8"/>
                  </a:lnTo>
                  <a:lnTo>
                    <a:pt x="92" y="14"/>
                  </a:lnTo>
                  <a:lnTo>
                    <a:pt x="100" y="22"/>
                  </a:lnTo>
                  <a:lnTo>
                    <a:pt x="104" y="32"/>
                  </a:lnTo>
                  <a:lnTo>
                    <a:pt x="108" y="42"/>
                  </a:lnTo>
                  <a:lnTo>
                    <a:pt x="108" y="52"/>
                  </a:lnTo>
                  <a:lnTo>
                    <a:pt x="108" y="52"/>
                  </a:lnTo>
                </a:path>
              </a:pathLst>
            </a:custGeom>
            <a:grpFill/>
            <a:ln>
              <a:noFill/>
            </a:ln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en-US" sz="1333">
                <a:solidFill>
                  <a:srgbClr val="000000"/>
                </a:solidFill>
              </a:endParaRPr>
            </a:p>
          </p:txBody>
        </p:sp>
        <p:sp>
          <p:nvSpPr>
            <p:cNvPr id="13" name="Freeform 27"/>
            <p:cNvSpPr>
              <a:spLocks noEditPoints="1"/>
            </p:cNvSpPr>
            <p:nvPr/>
          </p:nvSpPr>
          <p:spPr bwMode="auto">
            <a:xfrm>
              <a:off x="2154803" y="3525637"/>
              <a:ext cx="46869" cy="46869"/>
            </a:xfrm>
            <a:custGeom>
              <a:avLst/>
              <a:gdLst>
                <a:gd name="T0" fmla="*/ 106 w 106"/>
                <a:gd name="T1" fmla="*/ 52 h 106"/>
                <a:gd name="T2" fmla="*/ 106 w 106"/>
                <a:gd name="T3" fmla="*/ 52 h 106"/>
                <a:gd name="T4" fmla="*/ 106 w 106"/>
                <a:gd name="T5" fmla="*/ 64 h 106"/>
                <a:gd name="T6" fmla="*/ 102 w 106"/>
                <a:gd name="T7" fmla="*/ 74 h 106"/>
                <a:gd name="T8" fmla="*/ 98 w 106"/>
                <a:gd name="T9" fmla="*/ 82 h 106"/>
                <a:gd name="T10" fmla="*/ 92 w 106"/>
                <a:gd name="T11" fmla="*/ 90 h 106"/>
                <a:gd name="T12" fmla="*/ 84 w 106"/>
                <a:gd name="T13" fmla="*/ 98 h 106"/>
                <a:gd name="T14" fmla="*/ 74 w 106"/>
                <a:gd name="T15" fmla="*/ 102 h 106"/>
                <a:gd name="T16" fmla="*/ 64 w 106"/>
                <a:gd name="T17" fmla="*/ 106 h 106"/>
                <a:gd name="T18" fmla="*/ 54 w 106"/>
                <a:gd name="T19" fmla="*/ 106 h 106"/>
                <a:gd name="T20" fmla="*/ 54 w 106"/>
                <a:gd name="T21" fmla="*/ 106 h 106"/>
                <a:gd name="T22" fmla="*/ 42 w 106"/>
                <a:gd name="T23" fmla="*/ 106 h 106"/>
                <a:gd name="T24" fmla="*/ 32 w 106"/>
                <a:gd name="T25" fmla="*/ 102 h 106"/>
                <a:gd name="T26" fmla="*/ 24 w 106"/>
                <a:gd name="T27" fmla="*/ 98 h 106"/>
                <a:gd name="T28" fmla="*/ 16 w 106"/>
                <a:gd name="T29" fmla="*/ 90 h 106"/>
                <a:gd name="T30" fmla="*/ 8 w 106"/>
                <a:gd name="T31" fmla="*/ 82 h 106"/>
                <a:gd name="T32" fmla="*/ 4 w 106"/>
                <a:gd name="T33" fmla="*/ 74 h 106"/>
                <a:gd name="T34" fmla="*/ 0 w 106"/>
                <a:gd name="T35" fmla="*/ 64 h 106"/>
                <a:gd name="T36" fmla="*/ 0 w 106"/>
                <a:gd name="T37" fmla="*/ 52 h 106"/>
                <a:gd name="T38" fmla="*/ 0 w 106"/>
                <a:gd name="T39" fmla="*/ 52 h 106"/>
                <a:gd name="T40" fmla="*/ 0 w 106"/>
                <a:gd name="T41" fmla="*/ 42 h 106"/>
                <a:gd name="T42" fmla="*/ 4 w 106"/>
                <a:gd name="T43" fmla="*/ 32 h 106"/>
                <a:gd name="T44" fmla="*/ 8 w 106"/>
                <a:gd name="T45" fmla="*/ 22 h 106"/>
                <a:gd name="T46" fmla="*/ 16 w 106"/>
                <a:gd name="T47" fmla="*/ 14 h 106"/>
                <a:gd name="T48" fmla="*/ 24 w 106"/>
                <a:gd name="T49" fmla="*/ 8 h 106"/>
                <a:gd name="T50" fmla="*/ 32 w 106"/>
                <a:gd name="T51" fmla="*/ 4 h 106"/>
                <a:gd name="T52" fmla="*/ 42 w 106"/>
                <a:gd name="T53" fmla="*/ 0 h 106"/>
                <a:gd name="T54" fmla="*/ 54 w 106"/>
                <a:gd name="T55" fmla="*/ 0 h 106"/>
                <a:gd name="T56" fmla="*/ 54 w 106"/>
                <a:gd name="T57" fmla="*/ 0 h 106"/>
                <a:gd name="T58" fmla="*/ 64 w 106"/>
                <a:gd name="T59" fmla="*/ 0 h 106"/>
                <a:gd name="T60" fmla="*/ 74 w 106"/>
                <a:gd name="T61" fmla="*/ 4 h 106"/>
                <a:gd name="T62" fmla="*/ 84 w 106"/>
                <a:gd name="T63" fmla="*/ 8 h 106"/>
                <a:gd name="T64" fmla="*/ 92 w 106"/>
                <a:gd name="T65" fmla="*/ 14 h 106"/>
                <a:gd name="T66" fmla="*/ 98 w 106"/>
                <a:gd name="T67" fmla="*/ 22 h 106"/>
                <a:gd name="T68" fmla="*/ 102 w 106"/>
                <a:gd name="T69" fmla="*/ 32 h 106"/>
                <a:gd name="T70" fmla="*/ 106 w 106"/>
                <a:gd name="T71" fmla="*/ 42 h 106"/>
                <a:gd name="T72" fmla="*/ 106 w 106"/>
                <a:gd name="T73" fmla="*/ 52 h 106"/>
                <a:gd name="T74" fmla="*/ 106 w 106"/>
                <a:gd name="T75" fmla="*/ 52 h 106"/>
                <a:gd name="T76" fmla="*/ 106 w 106"/>
                <a:gd name="T77" fmla="*/ 52 h 106"/>
                <a:gd name="T78" fmla="*/ 106 w 106"/>
                <a:gd name="T79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lnTo>
                    <a:pt x="106" y="52"/>
                  </a:lnTo>
                  <a:lnTo>
                    <a:pt x="106" y="64"/>
                  </a:lnTo>
                  <a:lnTo>
                    <a:pt x="102" y="74"/>
                  </a:lnTo>
                  <a:lnTo>
                    <a:pt x="98" y="82"/>
                  </a:lnTo>
                  <a:lnTo>
                    <a:pt x="92" y="90"/>
                  </a:lnTo>
                  <a:lnTo>
                    <a:pt x="84" y="98"/>
                  </a:lnTo>
                  <a:lnTo>
                    <a:pt x="74" y="102"/>
                  </a:lnTo>
                  <a:lnTo>
                    <a:pt x="64" y="106"/>
                  </a:lnTo>
                  <a:lnTo>
                    <a:pt x="54" y="106"/>
                  </a:lnTo>
                  <a:lnTo>
                    <a:pt x="54" y="106"/>
                  </a:lnTo>
                  <a:lnTo>
                    <a:pt x="42" y="106"/>
                  </a:lnTo>
                  <a:lnTo>
                    <a:pt x="32" y="102"/>
                  </a:lnTo>
                  <a:lnTo>
                    <a:pt x="24" y="98"/>
                  </a:lnTo>
                  <a:lnTo>
                    <a:pt x="16" y="90"/>
                  </a:lnTo>
                  <a:lnTo>
                    <a:pt x="8" y="82"/>
                  </a:lnTo>
                  <a:lnTo>
                    <a:pt x="4" y="74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8" y="22"/>
                  </a:lnTo>
                  <a:lnTo>
                    <a:pt x="16" y="14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4" y="4"/>
                  </a:lnTo>
                  <a:lnTo>
                    <a:pt x="84" y="8"/>
                  </a:lnTo>
                  <a:lnTo>
                    <a:pt x="92" y="14"/>
                  </a:lnTo>
                  <a:lnTo>
                    <a:pt x="98" y="22"/>
                  </a:lnTo>
                  <a:lnTo>
                    <a:pt x="102" y="32"/>
                  </a:lnTo>
                  <a:lnTo>
                    <a:pt x="106" y="42"/>
                  </a:lnTo>
                  <a:lnTo>
                    <a:pt x="106" y="52"/>
                  </a:lnTo>
                  <a:lnTo>
                    <a:pt x="106" y="52"/>
                  </a:lnTo>
                  <a:close/>
                  <a:moveTo>
                    <a:pt x="106" y="52"/>
                  </a:moveTo>
                  <a:lnTo>
                    <a:pt x="106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en-US" sz="1333">
                <a:solidFill>
                  <a:srgbClr val="000000"/>
                </a:solidFill>
              </a:endParaRPr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auto">
            <a:xfrm>
              <a:off x="2154803" y="3525637"/>
              <a:ext cx="46869" cy="46869"/>
            </a:xfrm>
            <a:custGeom>
              <a:avLst/>
              <a:gdLst>
                <a:gd name="T0" fmla="*/ 106 w 106"/>
                <a:gd name="T1" fmla="*/ 52 h 106"/>
                <a:gd name="T2" fmla="*/ 106 w 106"/>
                <a:gd name="T3" fmla="*/ 52 h 106"/>
                <a:gd name="T4" fmla="*/ 106 w 106"/>
                <a:gd name="T5" fmla="*/ 64 h 106"/>
                <a:gd name="T6" fmla="*/ 102 w 106"/>
                <a:gd name="T7" fmla="*/ 74 h 106"/>
                <a:gd name="T8" fmla="*/ 98 w 106"/>
                <a:gd name="T9" fmla="*/ 82 h 106"/>
                <a:gd name="T10" fmla="*/ 92 w 106"/>
                <a:gd name="T11" fmla="*/ 90 h 106"/>
                <a:gd name="T12" fmla="*/ 84 w 106"/>
                <a:gd name="T13" fmla="*/ 98 h 106"/>
                <a:gd name="T14" fmla="*/ 74 w 106"/>
                <a:gd name="T15" fmla="*/ 102 h 106"/>
                <a:gd name="T16" fmla="*/ 64 w 106"/>
                <a:gd name="T17" fmla="*/ 106 h 106"/>
                <a:gd name="T18" fmla="*/ 54 w 106"/>
                <a:gd name="T19" fmla="*/ 106 h 106"/>
                <a:gd name="T20" fmla="*/ 54 w 106"/>
                <a:gd name="T21" fmla="*/ 106 h 106"/>
                <a:gd name="T22" fmla="*/ 42 w 106"/>
                <a:gd name="T23" fmla="*/ 106 h 106"/>
                <a:gd name="T24" fmla="*/ 32 w 106"/>
                <a:gd name="T25" fmla="*/ 102 h 106"/>
                <a:gd name="T26" fmla="*/ 24 w 106"/>
                <a:gd name="T27" fmla="*/ 98 h 106"/>
                <a:gd name="T28" fmla="*/ 16 w 106"/>
                <a:gd name="T29" fmla="*/ 90 h 106"/>
                <a:gd name="T30" fmla="*/ 8 w 106"/>
                <a:gd name="T31" fmla="*/ 82 h 106"/>
                <a:gd name="T32" fmla="*/ 4 w 106"/>
                <a:gd name="T33" fmla="*/ 74 h 106"/>
                <a:gd name="T34" fmla="*/ 0 w 106"/>
                <a:gd name="T35" fmla="*/ 64 h 106"/>
                <a:gd name="T36" fmla="*/ 0 w 106"/>
                <a:gd name="T37" fmla="*/ 52 h 106"/>
                <a:gd name="T38" fmla="*/ 0 w 106"/>
                <a:gd name="T39" fmla="*/ 52 h 106"/>
                <a:gd name="T40" fmla="*/ 0 w 106"/>
                <a:gd name="T41" fmla="*/ 42 h 106"/>
                <a:gd name="T42" fmla="*/ 4 w 106"/>
                <a:gd name="T43" fmla="*/ 32 h 106"/>
                <a:gd name="T44" fmla="*/ 8 w 106"/>
                <a:gd name="T45" fmla="*/ 22 h 106"/>
                <a:gd name="T46" fmla="*/ 16 w 106"/>
                <a:gd name="T47" fmla="*/ 14 h 106"/>
                <a:gd name="T48" fmla="*/ 24 w 106"/>
                <a:gd name="T49" fmla="*/ 8 h 106"/>
                <a:gd name="T50" fmla="*/ 32 w 106"/>
                <a:gd name="T51" fmla="*/ 4 h 106"/>
                <a:gd name="T52" fmla="*/ 42 w 106"/>
                <a:gd name="T53" fmla="*/ 0 h 106"/>
                <a:gd name="T54" fmla="*/ 54 w 106"/>
                <a:gd name="T55" fmla="*/ 0 h 106"/>
                <a:gd name="T56" fmla="*/ 54 w 106"/>
                <a:gd name="T57" fmla="*/ 0 h 106"/>
                <a:gd name="T58" fmla="*/ 64 w 106"/>
                <a:gd name="T59" fmla="*/ 0 h 106"/>
                <a:gd name="T60" fmla="*/ 74 w 106"/>
                <a:gd name="T61" fmla="*/ 4 h 106"/>
                <a:gd name="T62" fmla="*/ 84 w 106"/>
                <a:gd name="T63" fmla="*/ 8 h 106"/>
                <a:gd name="T64" fmla="*/ 92 w 106"/>
                <a:gd name="T65" fmla="*/ 14 h 106"/>
                <a:gd name="T66" fmla="*/ 98 w 106"/>
                <a:gd name="T67" fmla="*/ 22 h 106"/>
                <a:gd name="T68" fmla="*/ 102 w 106"/>
                <a:gd name="T69" fmla="*/ 32 h 106"/>
                <a:gd name="T70" fmla="*/ 106 w 106"/>
                <a:gd name="T71" fmla="*/ 42 h 106"/>
                <a:gd name="T72" fmla="*/ 106 w 106"/>
                <a:gd name="T73" fmla="*/ 52 h 106"/>
                <a:gd name="T74" fmla="*/ 106 w 106"/>
                <a:gd name="T75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lnTo>
                    <a:pt x="106" y="52"/>
                  </a:lnTo>
                  <a:lnTo>
                    <a:pt x="106" y="64"/>
                  </a:lnTo>
                  <a:lnTo>
                    <a:pt x="102" y="74"/>
                  </a:lnTo>
                  <a:lnTo>
                    <a:pt x="98" y="82"/>
                  </a:lnTo>
                  <a:lnTo>
                    <a:pt x="92" y="90"/>
                  </a:lnTo>
                  <a:lnTo>
                    <a:pt x="84" y="98"/>
                  </a:lnTo>
                  <a:lnTo>
                    <a:pt x="74" y="102"/>
                  </a:lnTo>
                  <a:lnTo>
                    <a:pt x="64" y="106"/>
                  </a:lnTo>
                  <a:lnTo>
                    <a:pt x="54" y="106"/>
                  </a:lnTo>
                  <a:lnTo>
                    <a:pt x="54" y="106"/>
                  </a:lnTo>
                  <a:lnTo>
                    <a:pt x="42" y="106"/>
                  </a:lnTo>
                  <a:lnTo>
                    <a:pt x="32" y="102"/>
                  </a:lnTo>
                  <a:lnTo>
                    <a:pt x="24" y="98"/>
                  </a:lnTo>
                  <a:lnTo>
                    <a:pt x="16" y="90"/>
                  </a:lnTo>
                  <a:lnTo>
                    <a:pt x="8" y="82"/>
                  </a:lnTo>
                  <a:lnTo>
                    <a:pt x="4" y="74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8" y="22"/>
                  </a:lnTo>
                  <a:lnTo>
                    <a:pt x="16" y="14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4" y="4"/>
                  </a:lnTo>
                  <a:lnTo>
                    <a:pt x="84" y="8"/>
                  </a:lnTo>
                  <a:lnTo>
                    <a:pt x="92" y="14"/>
                  </a:lnTo>
                  <a:lnTo>
                    <a:pt x="98" y="22"/>
                  </a:lnTo>
                  <a:lnTo>
                    <a:pt x="102" y="32"/>
                  </a:lnTo>
                  <a:lnTo>
                    <a:pt x="106" y="42"/>
                  </a:lnTo>
                  <a:lnTo>
                    <a:pt x="106" y="52"/>
                  </a:lnTo>
                  <a:lnTo>
                    <a:pt x="106" y="52"/>
                  </a:lnTo>
                </a:path>
              </a:pathLst>
            </a:custGeom>
            <a:grpFill/>
            <a:ln>
              <a:noFill/>
            </a:ln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en-US" sz="1333">
                <a:solidFill>
                  <a:srgbClr val="000000"/>
                </a:solidFill>
              </a:endParaRPr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1878013" y="2792543"/>
              <a:ext cx="1001041" cy="1449387"/>
            </a:xfrm>
            <a:custGeom>
              <a:avLst/>
              <a:gdLst>
                <a:gd name="T0" fmla="*/ 1972 w 2264"/>
                <a:gd name="T1" fmla="*/ 1462 h 3278"/>
                <a:gd name="T2" fmla="*/ 1864 w 2264"/>
                <a:gd name="T3" fmla="*/ 1500 h 3278"/>
                <a:gd name="T4" fmla="*/ 1832 w 2264"/>
                <a:gd name="T5" fmla="*/ 1452 h 3278"/>
                <a:gd name="T6" fmla="*/ 1822 w 2264"/>
                <a:gd name="T7" fmla="*/ 1336 h 3278"/>
                <a:gd name="T8" fmla="*/ 1864 w 2264"/>
                <a:gd name="T9" fmla="*/ 1282 h 3278"/>
                <a:gd name="T10" fmla="*/ 1836 w 2264"/>
                <a:gd name="T11" fmla="*/ 312 h 3278"/>
                <a:gd name="T12" fmla="*/ 1720 w 2264"/>
                <a:gd name="T13" fmla="*/ 206 h 3278"/>
                <a:gd name="T14" fmla="*/ 1186 w 2264"/>
                <a:gd name="T15" fmla="*/ 54 h 3278"/>
                <a:gd name="T16" fmla="*/ 1142 w 2264"/>
                <a:gd name="T17" fmla="*/ 2 h 3278"/>
                <a:gd name="T18" fmla="*/ 1088 w 2264"/>
                <a:gd name="T19" fmla="*/ 24 h 3278"/>
                <a:gd name="T20" fmla="*/ 610 w 2264"/>
                <a:gd name="T21" fmla="*/ 190 h 3278"/>
                <a:gd name="T22" fmla="*/ 468 w 2264"/>
                <a:gd name="T23" fmla="*/ 258 h 3278"/>
                <a:gd name="T24" fmla="*/ 400 w 2264"/>
                <a:gd name="T25" fmla="*/ 400 h 3278"/>
                <a:gd name="T26" fmla="*/ 414 w 2264"/>
                <a:gd name="T27" fmla="*/ 1320 h 3278"/>
                <a:gd name="T28" fmla="*/ 452 w 2264"/>
                <a:gd name="T29" fmla="*/ 1448 h 3278"/>
                <a:gd name="T30" fmla="*/ 404 w 2264"/>
                <a:gd name="T31" fmla="*/ 1480 h 3278"/>
                <a:gd name="T32" fmla="*/ 306 w 2264"/>
                <a:gd name="T33" fmla="*/ 1490 h 3278"/>
                <a:gd name="T34" fmla="*/ 254 w 2264"/>
                <a:gd name="T35" fmla="*/ 1448 h 3278"/>
                <a:gd name="T36" fmla="*/ 10 w 2264"/>
                <a:gd name="T37" fmla="*/ 1470 h 3278"/>
                <a:gd name="T38" fmla="*/ 4 w 2264"/>
                <a:gd name="T39" fmla="*/ 2604 h 3278"/>
                <a:gd name="T40" fmla="*/ 254 w 2264"/>
                <a:gd name="T41" fmla="*/ 2636 h 3278"/>
                <a:gd name="T42" fmla="*/ 304 w 2264"/>
                <a:gd name="T43" fmla="*/ 2604 h 3278"/>
                <a:gd name="T44" fmla="*/ 400 w 2264"/>
                <a:gd name="T45" fmla="*/ 2388 h 3278"/>
                <a:gd name="T46" fmla="*/ 452 w 2264"/>
                <a:gd name="T47" fmla="*/ 2432 h 3278"/>
                <a:gd name="T48" fmla="*/ 450 w 2264"/>
                <a:gd name="T49" fmla="*/ 2926 h 3278"/>
                <a:gd name="T50" fmla="*/ 426 w 2264"/>
                <a:gd name="T51" fmla="*/ 3224 h 3278"/>
                <a:gd name="T52" fmla="*/ 470 w 2264"/>
                <a:gd name="T53" fmla="*/ 3276 h 3278"/>
                <a:gd name="T54" fmla="*/ 972 w 2264"/>
                <a:gd name="T55" fmla="*/ 3262 h 3278"/>
                <a:gd name="T56" fmla="*/ 986 w 2264"/>
                <a:gd name="T57" fmla="*/ 2958 h 3278"/>
                <a:gd name="T58" fmla="*/ 934 w 2264"/>
                <a:gd name="T59" fmla="*/ 2916 h 3278"/>
                <a:gd name="T60" fmla="*/ 1320 w 2264"/>
                <a:gd name="T61" fmla="*/ 2918 h 3278"/>
                <a:gd name="T62" fmla="*/ 1276 w 2264"/>
                <a:gd name="T63" fmla="*/ 2970 h 3278"/>
                <a:gd name="T64" fmla="*/ 1300 w 2264"/>
                <a:gd name="T65" fmla="*/ 3268 h 3278"/>
                <a:gd name="T66" fmla="*/ 1804 w 2264"/>
                <a:gd name="T67" fmla="*/ 3274 h 3278"/>
                <a:gd name="T68" fmla="*/ 1838 w 2264"/>
                <a:gd name="T69" fmla="*/ 2970 h 3278"/>
                <a:gd name="T70" fmla="*/ 1804 w 2264"/>
                <a:gd name="T71" fmla="*/ 2920 h 3278"/>
                <a:gd name="T72" fmla="*/ 1822 w 2264"/>
                <a:gd name="T73" fmla="*/ 2430 h 3278"/>
                <a:gd name="T74" fmla="*/ 1864 w 2264"/>
                <a:gd name="T75" fmla="*/ 2378 h 3278"/>
                <a:gd name="T76" fmla="*/ 1966 w 2264"/>
                <a:gd name="T77" fmla="*/ 2614 h 3278"/>
                <a:gd name="T78" fmla="*/ 2210 w 2264"/>
                <a:gd name="T79" fmla="*/ 2636 h 3278"/>
                <a:gd name="T80" fmla="*/ 2262 w 2264"/>
                <a:gd name="T81" fmla="*/ 2594 h 3278"/>
                <a:gd name="T82" fmla="*/ 2248 w 2264"/>
                <a:gd name="T83" fmla="*/ 1462 h 3278"/>
                <a:gd name="T84" fmla="*/ 108 w 2264"/>
                <a:gd name="T85" fmla="*/ 2530 h 3278"/>
                <a:gd name="T86" fmla="*/ 400 w 2264"/>
                <a:gd name="T87" fmla="*/ 1720 h 3278"/>
                <a:gd name="T88" fmla="*/ 512 w 2264"/>
                <a:gd name="T89" fmla="*/ 386 h 3278"/>
                <a:gd name="T90" fmla="*/ 584 w 2264"/>
                <a:gd name="T91" fmla="*/ 306 h 3278"/>
                <a:gd name="T92" fmla="*/ 1642 w 2264"/>
                <a:gd name="T93" fmla="*/ 296 h 3278"/>
                <a:gd name="T94" fmla="*/ 1736 w 2264"/>
                <a:gd name="T95" fmla="*/ 352 h 3278"/>
                <a:gd name="T96" fmla="*/ 1758 w 2264"/>
                <a:gd name="T97" fmla="*/ 1228 h 3278"/>
                <a:gd name="T98" fmla="*/ 880 w 2264"/>
                <a:gd name="T99" fmla="*/ 3024 h 3278"/>
                <a:gd name="T100" fmla="*/ 758 w 2264"/>
                <a:gd name="T101" fmla="*/ 2432 h 3278"/>
                <a:gd name="T102" fmla="*/ 1730 w 2264"/>
                <a:gd name="T103" fmla="*/ 3024 h 3278"/>
                <a:gd name="T104" fmla="*/ 506 w 2264"/>
                <a:gd name="T105" fmla="*/ 2324 h 3278"/>
                <a:gd name="T106" fmla="*/ 1864 w 2264"/>
                <a:gd name="T107" fmla="*/ 1720 h 3278"/>
                <a:gd name="T108" fmla="*/ 2156 w 2264"/>
                <a:gd name="T109" fmla="*/ 2530 h 3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64" h="3278">
                  <a:moveTo>
                    <a:pt x="2210" y="1448"/>
                  </a:moveTo>
                  <a:lnTo>
                    <a:pt x="2010" y="1448"/>
                  </a:lnTo>
                  <a:lnTo>
                    <a:pt x="2010" y="1448"/>
                  </a:lnTo>
                  <a:lnTo>
                    <a:pt x="1998" y="1448"/>
                  </a:lnTo>
                  <a:lnTo>
                    <a:pt x="1988" y="1452"/>
                  </a:lnTo>
                  <a:lnTo>
                    <a:pt x="1980" y="1456"/>
                  </a:lnTo>
                  <a:lnTo>
                    <a:pt x="1972" y="1462"/>
                  </a:lnTo>
                  <a:lnTo>
                    <a:pt x="1966" y="1470"/>
                  </a:lnTo>
                  <a:lnTo>
                    <a:pt x="1960" y="1480"/>
                  </a:lnTo>
                  <a:lnTo>
                    <a:pt x="1958" y="1490"/>
                  </a:lnTo>
                  <a:lnTo>
                    <a:pt x="1956" y="1500"/>
                  </a:lnTo>
                  <a:lnTo>
                    <a:pt x="1956" y="1612"/>
                  </a:lnTo>
                  <a:lnTo>
                    <a:pt x="1864" y="1612"/>
                  </a:lnTo>
                  <a:lnTo>
                    <a:pt x="1864" y="1500"/>
                  </a:lnTo>
                  <a:lnTo>
                    <a:pt x="1864" y="1500"/>
                  </a:lnTo>
                  <a:lnTo>
                    <a:pt x="1864" y="1490"/>
                  </a:lnTo>
                  <a:lnTo>
                    <a:pt x="1860" y="1480"/>
                  </a:lnTo>
                  <a:lnTo>
                    <a:pt x="1856" y="1470"/>
                  </a:lnTo>
                  <a:lnTo>
                    <a:pt x="1850" y="1462"/>
                  </a:lnTo>
                  <a:lnTo>
                    <a:pt x="1842" y="1456"/>
                  </a:lnTo>
                  <a:lnTo>
                    <a:pt x="1832" y="1452"/>
                  </a:lnTo>
                  <a:lnTo>
                    <a:pt x="1822" y="1448"/>
                  </a:lnTo>
                  <a:lnTo>
                    <a:pt x="1812" y="1448"/>
                  </a:lnTo>
                  <a:lnTo>
                    <a:pt x="1588" y="1448"/>
                  </a:lnTo>
                  <a:lnTo>
                    <a:pt x="1588" y="1336"/>
                  </a:lnTo>
                  <a:lnTo>
                    <a:pt x="1812" y="1336"/>
                  </a:lnTo>
                  <a:lnTo>
                    <a:pt x="1812" y="1336"/>
                  </a:lnTo>
                  <a:lnTo>
                    <a:pt x="1822" y="1336"/>
                  </a:lnTo>
                  <a:lnTo>
                    <a:pt x="1832" y="1332"/>
                  </a:lnTo>
                  <a:lnTo>
                    <a:pt x="1842" y="1326"/>
                  </a:lnTo>
                  <a:lnTo>
                    <a:pt x="1850" y="1320"/>
                  </a:lnTo>
                  <a:lnTo>
                    <a:pt x="1856" y="1312"/>
                  </a:lnTo>
                  <a:lnTo>
                    <a:pt x="1860" y="1304"/>
                  </a:lnTo>
                  <a:lnTo>
                    <a:pt x="1864" y="1294"/>
                  </a:lnTo>
                  <a:lnTo>
                    <a:pt x="1864" y="1282"/>
                  </a:lnTo>
                  <a:lnTo>
                    <a:pt x="1864" y="424"/>
                  </a:lnTo>
                  <a:lnTo>
                    <a:pt x="1864" y="424"/>
                  </a:lnTo>
                  <a:lnTo>
                    <a:pt x="1864" y="400"/>
                  </a:lnTo>
                  <a:lnTo>
                    <a:pt x="1860" y="376"/>
                  </a:lnTo>
                  <a:lnTo>
                    <a:pt x="1854" y="354"/>
                  </a:lnTo>
                  <a:lnTo>
                    <a:pt x="1846" y="332"/>
                  </a:lnTo>
                  <a:lnTo>
                    <a:pt x="1836" y="312"/>
                  </a:lnTo>
                  <a:lnTo>
                    <a:pt x="1824" y="292"/>
                  </a:lnTo>
                  <a:lnTo>
                    <a:pt x="1810" y="274"/>
                  </a:lnTo>
                  <a:lnTo>
                    <a:pt x="1796" y="258"/>
                  </a:lnTo>
                  <a:lnTo>
                    <a:pt x="1780" y="242"/>
                  </a:lnTo>
                  <a:lnTo>
                    <a:pt x="1760" y="228"/>
                  </a:lnTo>
                  <a:lnTo>
                    <a:pt x="1742" y="216"/>
                  </a:lnTo>
                  <a:lnTo>
                    <a:pt x="1720" y="206"/>
                  </a:lnTo>
                  <a:lnTo>
                    <a:pt x="1700" y="198"/>
                  </a:lnTo>
                  <a:lnTo>
                    <a:pt x="1676" y="194"/>
                  </a:lnTo>
                  <a:lnTo>
                    <a:pt x="1654" y="190"/>
                  </a:lnTo>
                  <a:lnTo>
                    <a:pt x="1630" y="188"/>
                  </a:lnTo>
                  <a:lnTo>
                    <a:pt x="1186" y="188"/>
                  </a:lnTo>
                  <a:lnTo>
                    <a:pt x="1186" y="54"/>
                  </a:lnTo>
                  <a:lnTo>
                    <a:pt x="1186" y="54"/>
                  </a:lnTo>
                  <a:lnTo>
                    <a:pt x="1184" y="44"/>
                  </a:lnTo>
                  <a:lnTo>
                    <a:pt x="1182" y="34"/>
                  </a:lnTo>
                  <a:lnTo>
                    <a:pt x="1176" y="24"/>
                  </a:lnTo>
                  <a:lnTo>
                    <a:pt x="1170" y="16"/>
                  </a:lnTo>
                  <a:lnTo>
                    <a:pt x="1162" y="10"/>
                  </a:lnTo>
                  <a:lnTo>
                    <a:pt x="1152" y="4"/>
                  </a:lnTo>
                  <a:lnTo>
                    <a:pt x="1142" y="2"/>
                  </a:lnTo>
                  <a:lnTo>
                    <a:pt x="1132" y="0"/>
                  </a:lnTo>
                  <a:lnTo>
                    <a:pt x="1132" y="0"/>
                  </a:lnTo>
                  <a:lnTo>
                    <a:pt x="1122" y="2"/>
                  </a:lnTo>
                  <a:lnTo>
                    <a:pt x="1110" y="4"/>
                  </a:lnTo>
                  <a:lnTo>
                    <a:pt x="1102" y="10"/>
                  </a:lnTo>
                  <a:lnTo>
                    <a:pt x="1094" y="16"/>
                  </a:lnTo>
                  <a:lnTo>
                    <a:pt x="1088" y="24"/>
                  </a:lnTo>
                  <a:lnTo>
                    <a:pt x="1082" y="34"/>
                  </a:lnTo>
                  <a:lnTo>
                    <a:pt x="1080" y="44"/>
                  </a:lnTo>
                  <a:lnTo>
                    <a:pt x="1078" y="54"/>
                  </a:lnTo>
                  <a:lnTo>
                    <a:pt x="1078" y="188"/>
                  </a:lnTo>
                  <a:lnTo>
                    <a:pt x="634" y="188"/>
                  </a:lnTo>
                  <a:lnTo>
                    <a:pt x="634" y="188"/>
                  </a:lnTo>
                  <a:lnTo>
                    <a:pt x="610" y="190"/>
                  </a:lnTo>
                  <a:lnTo>
                    <a:pt x="588" y="194"/>
                  </a:lnTo>
                  <a:lnTo>
                    <a:pt x="564" y="198"/>
                  </a:lnTo>
                  <a:lnTo>
                    <a:pt x="542" y="206"/>
                  </a:lnTo>
                  <a:lnTo>
                    <a:pt x="522" y="216"/>
                  </a:lnTo>
                  <a:lnTo>
                    <a:pt x="502" y="228"/>
                  </a:lnTo>
                  <a:lnTo>
                    <a:pt x="484" y="242"/>
                  </a:lnTo>
                  <a:lnTo>
                    <a:pt x="468" y="258"/>
                  </a:lnTo>
                  <a:lnTo>
                    <a:pt x="452" y="274"/>
                  </a:lnTo>
                  <a:lnTo>
                    <a:pt x="440" y="292"/>
                  </a:lnTo>
                  <a:lnTo>
                    <a:pt x="428" y="312"/>
                  </a:lnTo>
                  <a:lnTo>
                    <a:pt x="418" y="332"/>
                  </a:lnTo>
                  <a:lnTo>
                    <a:pt x="410" y="354"/>
                  </a:lnTo>
                  <a:lnTo>
                    <a:pt x="404" y="376"/>
                  </a:lnTo>
                  <a:lnTo>
                    <a:pt x="400" y="400"/>
                  </a:lnTo>
                  <a:lnTo>
                    <a:pt x="400" y="424"/>
                  </a:lnTo>
                  <a:lnTo>
                    <a:pt x="400" y="1282"/>
                  </a:lnTo>
                  <a:lnTo>
                    <a:pt x="400" y="1282"/>
                  </a:lnTo>
                  <a:lnTo>
                    <a:pt x="400" y="1294"/>
                  </a:lnTo>
                  <a:lnTo>
                    <a:pt x="404" y="1304"/>
                  </a:lnTo>
                  <a:lnTo>
                    <a:pt x="408" y="1312"/>
                  </a:lnTo>
                  <a:lnTo>
                    <a:pt x="414" y="1320"/>
                  </a:lnTo>
                  <a:lnTo>
                    <a:pt x="422" y="1326"/>
                  </a:lnTo>
                  <a:lnTo>
                    <a:pt x="432" y="1332"/>
                  </a:lnTo>
                  <a:lnTo>
                    <a:pt x="442" y="1336"/>
                  </a:lnTo>
                  <a:lnTo>
                    <a:pt x="452" y="1336"/>
                  </a:lnTo>
                  <a:lnTo>
                    <a:pt x="676" y="1336"/>
                  </a:lnTo>
                  <a:lnTo>
                    <a:pt x="676" y="1448"/>
                  </a:lnTo>
                  <a:lnTo>
                    <a:pt x="452" y="1448"/>
                  </a:lnTo>
                  <a:lnTo>
                    <a:pt x="452" y="1448"/>
                  </a:lnTo>
                  <a:lnTo>
                    <a:pt x="442" y="1448"/>
                  </a:lnTo>
                  <a:lnTo>
                    <a:pt x="432" y="1452"/>
                  </a:lnTo>
                  <a:lnTo>
                    <a:pt x="422" y="1456"/>
                  </a:lnTo>
                  <a:lnTo>
                    <a:pt x="414" y="1462"/>
                  </a:lnTo>
                  <a:lnTo>
                    <a:pt x="408" y="1470"/>
                  </a:lnTo>
                  <a:lnTo>
                    <a:pt x="404" y="1480"/>
                  </a:lnTo>
                  <a:lnTo>
                    <a:pt x="400" y="1490"/>
                  </a:lnTo>
                  <a:lnTo>
                    <a:pt x="400" y="1500"/>
                  </a:lnTo>
                  <a:lnTo>
                    <a:pt x="400" y="1612"/>
                  </a:lnTo>
                  <a:lnTo>
                    <a:pt x="308" y="1612"/>
                  </a:lnTo>
                  <a:lnTo>
                    <a:pt x="308" y="1500"/>
                  </a:lnTo>
                  <a:lnTo>
                    <a:pt x="308" y="1500"/>
                  </a:lnTo>
                  <a:lnTo>
                    <a:pt x="306" y="1490"/>
                  </a:lnTo>
                  <a:lnTo>
                    <a:pt x="304" y="1480"/>
                  </a:lnTo>
                  <a:lnTo>
                    <a:pt x="298" y="1470"/>
                  </a:lnTo>
                  <a:lnTo>
                    <a:pt x="292" y="1462"/>
                  </a:lnTo>
                  <a:lnTo>
                    <a:pt x="284" y="1456"/>
                  </a:lnTo>
                  <a:lnTo>
                    <a:pt x="274" y="1452"/>
                  </a:lnTo>
                  <a:lnTo>
                    <a:pt x="264" y="1448"/>
                  </a:lnTo>
                  <a:lnTo>
                    <a:pt x="254" y="1448"/>
                  </a:lnTo>
                  <a:lnTo>
                    <a:pt x="54" y="1448"/>
                  </a:lnTo>
                  <a:lnTo>
                    <a:pt x="54" y="1448"/>
                  </a:lnTo>
                  <a:lnTo>
                    <a:pt x="42" y="1448"/>
                  </a:lnTo>
                  <a:lnTo>
                    <a:pt x="32" y="1452"/>
                  </a:lnTo>
                  <a:lnTo>
                    <a:pt x="24" y="1456"/>
                  </a:lnTo>
                  <a:lnTo>
                    <a:pt x="16" y="1462"/>
                  </a:lnTo>
                  <a:lnTo>
                    <a:pt x="10" y="1470"/>
                  </a:lnTo>
                  <a:lnTo>
                    <a:pt x="4" y="1480"/>
                  </a:lnTo>
                  <a:lnTo>
                    <a:pt x="2" y="1490"/>
                  </a:lnTo>
                  <a:lnTo>
                    <a:pt x="0" y="1500"/>
                  </a:lnTo>
                  <a:lnTo>
                    <a:pt x="0" y="2584"/>
                  </a:lnTo>
                  <a:lnTo>
                    <a:pt x="0" y="2584"/>
                  </a:lnTo>
                  <a:lnTo>
                    <a:pt x="2" y="2594"/>
                  </a:lnTo>
                  <a:lnTo>
                    <a:pt x="4" y="2604"/>
                  </a:lnTo>
                  <a:lnTo>
                    <a:pt x="10" y="2614"/>
                  </a:lnTo>
                  <a:lnTo>
                    <a:pt x="16" y="2622"/>
                  </a:lnTo>
                  <a:lnTo>
                    <a:pt x="24" y="2628"/>
                  </a:lnTo>
                  <a:lnTo>
                    <a:pt x="32" y="2632"/>
                  </a:lnTo>
                  <a:lnTo>
                    <a:pt x="42" y="2636"/>
                  </a:lnTo>
                  <a:lnTo>
                    <a:pt x="54" y="2636"/>
                  </a:lnTo>
                  <a:lnTo>
                    <a:pt x="254" y="2636"/>
                  </a:lnTo>
                  <a:lnTo>
                    <a:pt x="254" y="2636"/>
                  </a:lnTo>
                  <a:lnTo>
                    <a:pt x="264" y="2636"/>
                  </a:lnTo>
                  <a:lnTo>
                    <a:pt x="274" y="2632"/>
                  </a:lnTo>
                  <a:lnTo>
                    <a:pt x="284" y="2628"/>
                  </a:lnTo>
                  <a:lnTo>
                    <a:pt x="292" y="2622"/>
                  </a:lnTo>
                  <a:lnTo>
                    <a:pt x="298" y="2614"/>
                  </a:lnTo>
                  <a:lnTo>
                    <a:pt x="304" y="2604"/>
                  </a:lnTo>
                  <a:lnTo>
                    <a:pt x="306" y="2594"/>
                  </a:lnTo>
                  <a:lnTo>
                    <a:pt x="308" y="2584"/>
                  </a:lnTo>
                  <a:lnTo>
                    <a:pt x="308" y="1942"/>
                  </a:lnTo>
                  <a:lnTo>
                    <a:pt x="400" y="1942"/>
                  </a:lnTo>
                  <a:lnTo>
                    <a:pt x="400" y="2378"/>
                  </a:lnTo>
                  <a:lnTo>
                    <a:pt x="400" y="2378"/>
                  </a:lnTo>
                  <a:lnTo>
                    <a:pt x="400" y="2388"/>
                  </a:lnTo>
                  <a:lnTo>
                    <a:pt x="404" y="2398"/>
                  </a:lnTo>
                  <a:lnTo>
                    <a:pt x="408" y="2408"/>
                  </a:lnTo>
                  <a:lnTo>
                    <a:pt x="414" y="2416"/>
                  </a:lnTo>
                  <a:lnTo>
                    <a:pt x="422" y="2422"/>
                  </a:lnTo>
                  <a:lnTo>
                    <a:pt x="432" y="2428"/>
                  </a:lnTo>
                  <a:lnTo>
                    <a:pt x="442" y="2430"/>
                  </a:lnTo>
                  <a:lnTo>
                    <a:pt x="452" y="2432"/>
                  </a:lnTo>
                  <a:lnTo>
                    <a:pt x="548" y="2432"/>
                  </a:lnTo>
                  <a:lnTo>
                    <a:pt x="548" y="2916"/>
                  </a:lnTo>
                  <a:lnTo>
                    <a:pt x="480" y="2916"/>
                  </a:lnTo>
                  <a:lnTo>
                    <a:pt x="480" y="2916"/>
                  </a:lnTo>
                  <a:lnTo>
                    <a:pt x="470" y="2918"/>
                  </a:lnTo>
                  <a:lnTo>
                    <a:pt x="460" y="2920"/>
                  </a:lnTo>
                  <a:lnTo>
                    <a:pt x="450" y="2926"/>
                  </a:lnTo>
                  <a:lnTo>
                    <a:pt x="442" y="2932"/>
                  </a:lnTo>
                  <a:lnTo>
                    <a:pt x="436" y="2940"/>
                  </a:lnTo>
                  <a:lnTo>
                    <a:pt x="430" y="2948"/>
                  </a:lnTo>
                  <a:lnTo>
                    <a:pt x="428" y="2958"/>
                  </a:lnTo>
                  <a:lnTo>
                    <a:pt x="426" y="2970"/>
                  </a:lnTo>
                  <a:lnTo>
                    <a:pt x="426" y="3224"/>
                  </a:lnTo>
                  <a:lnTo>
                    <a:pt x="426" y="3224"/>
                  </a:lnTo>
                  <a:lnTo>
                    <a:pt x="428" y="3234"/>
                  </a:lnTo>
                  <a:lnTo>
                    <a:pt x="430" y="3244"/>
                  </a:lnTo>
                  <a:lnTo>
                    <a:pt x="436" y="3254"/>
                  </a:lnTo>
                  <a:lnTo>
                    <a:pt x="442" y="3262"/>
                  </a:lnTo>
                  <a:lnTo>
                    <a:pt x="450" y="3268"/>
                  </a:lnTo>
                  <a:lnTo>
                    <a:pt x="460" y="3274"/>
                  </a:lnTo>
                  <a:lnTo>
                    <a:pt x="470" y="3276"/>
                  </a:lnTo>
                  <a:lnTo>
                    <a:pt x="480" y="3278"/>
                  </a:lnTo>
                  <a:lnTo>
                    <a:pt x="934" y="3278"/>
                  </a:lnTo>
                  <a:lnTo>
                    <a:pt x="934" y="3278"/>
                  </a:lnTo>
                  <a:lnTo>
                    <a:pt x="944" y="3276"/>
                  </a:lnTo>
                  <a:lnTo>
                    <a:pt x="954" y="3274"/>
                  </a:lnTo>
                  <a:lnTo>
                    <a:pt x="964" y="3268"/>
                  </a:lnTo>
                  <a:lnTo>
                    <a:pt x="972" y="3262"/>
                  </a:lnTo>
                  <a:lnTo>
                    <a:pt x="978" y="3254"/>
                  </a:lnTo>
                  <a:lnTo>
                    <a:pt x="982" y="3244"/>
                  </a:lnTo>
                  <a:lnTo>
                    <a:pt x="986" y="3234"/>
                  </a:lnTo>
                  <a:lnTo>
                    <a:pt x="986" y="3224"/>
                  </a:lnTo>
                  <a:lnTo>
                    <a:pt x="986" y="2970"/>
                  </a:lnTo>
                  <a:lnTo>
                    <a:pt x="986" y="2970"/>
                  </a:lnTo>
                  <a:lnTo>
                    <a:pt x="986" y="2958"/>
                  </a:lnTo>
                  <a:lnTo>
                    <a:pt x="982" y="2948"/>
                  </a:lnTo>
                  <a:lnTo>
                    <a:pt x="978" y="2940"/>
                  </a:lnTo>
                  <a:lnTo>
                    <a:pt x="972" y="2932"/>
                  </a:lnTo>
                  <a:lnTo>
                    <a:pt x="964" y="2926"/>
                  </a:lnTo>
                  <a:lnTo>
                    <a:pt x="954" y="2920"/>
                  </a:lnTo>
                  <a:lnTo>
                    <a:pt x="944" y="2918"/>
                  </a:lnTo>
                  <a:lnTo>
                    <a:pt x="934" y="2916"/>
                  </a:lnTo>
                  <a:lnTo>
                    <a:pt x="866" y="2916"/>
                  </a:lnTo>
                  <a:lnTo>
                    <a:pt x="866" y="2432"/>
                  </a:lnTo>
                  <a:lnTo>
                    <a:pt x="1398" y="2432"/>
                  </a:lnTo>
                  <a:lnTo>
                    <a:pt x="1398" y="2916"/>
                  </a:lnTo>
                  <a:lnTo>
                    <a:pt x="1330" y="2916"/>
                  </a:lnTo>
                  <a:lnTo>
                    <a:pt x="1330" y="2916"/>
                  </a:lnTo>
                  <a:lnTo>
                    <a:pt x="1320" y="2918"/>
                  </a:lnTo>
                  <a:lnTo>
                    <a:pt x="1310" y="2920"/>
                  </a:lnTo>
                  <a:lnTo>
                    <a:pt x="1300" y="2926"/>
                  </a:lnTo>
                  <a:lnTo>
                    <a:pt x="1292" y="2932"/>
                  </a:lnTo>
                  <a:lnTo>
                    <a:pt x="1286" y="2940"/>
                  </a:lnTo>
                  <a:lnTo>
                    <a:pt x="1282" y="2948"/>
                  </a:lnTo>
                  <a:lnTo>
                    <a:pt x="1278" y="2958"/>
                  </a:lnTo>
                  <a:lnTo>
                    <a:pt x="1276" y="2970"/>
                  </a:lnTo>
                  <a:lnTo>
                    <a:pt x="1276" y="3224"/>
                  </a:lnTo>
                  <a:lnTo>
                    <a:pt x="1276" y="3224"/>
                  </a:lnTo>
                  <a:lnTo>
                    <a:pt x="1278" y="3234"/>
                  </a:lnTo>
                  <a:lnTo>
                    <a:pt x="1282" y="3244"/>
                  </a:lnTo>
                  <a:lnTo>
                    <a:pt x="1286" y="3254"/>
                  </a:lnTo>
                  <a:lnTo>
                    <a:pt x="1292" y="3262"/>
                  </a:lnTo>
                  <a:lnTo>
                    <a:pt x="1300" y="3268"/>
                  </a:lnTo>
                  <a:lnTo>
                    <a:pt x="1310" y="3274"/>
                  </a:lnTo>
                  <a:lnTo>
                    <a:pt x="1320" y="3276"/>
                  </a:lnTo>
                  <a:lnTo>
                    <a:pt x="1330" y="3278"/>
                  </a:lnTo>
                  <a:lnTo>
                    <a:pt x="1784" y="3278"/>
                  </a:lnTo>
                  <a:lnTo>
                    <a:pt x="1784" y="3278"/>
                  </a:lnTo>
                  <a:lnTo>
                    <a:pt x="1794" y="3276"/>
                  </a:lnTo>
                  <a:lnTo>
                    <a:pt x="1804" y="3274"/>
                  </a:lnTo>
                  <a:lnTo>
                    <a:pt x="1814" y="3268"/>
                  </a:lnTo>
                  <a:lnTo>
                    <a:pt x="1822" y="3262"/>
                  </a:lnTo>
                  <a:lnTo>
                    <a:pt x="1828" y="3254"/>
                  </a:lnTo>
                  <a:lnTo>
                    <a:pt x="1832" y="3244"/>
                  </a:lnTo>
                  <a:lnTo>
                    <a:pt x="1836" y="3234"/>
                  </a:lnTo>
                  <a:lnTo>
                    <a:pt x="1838" y="3224"/>
                  </a:lnTo>
                  <a:lnTo>
                    <a:pt x="1838" y="2970"/>
                  </a:lnTo>
                  <a:lnTo>
                    <a:pt x="1838" y="2970"/>
                  </a:lnTo>
                  <a:lnTo>
                    <a:pt x="1836" y="2958"/>
                  </a:lnTo>
                  <a:lnTo>
                    <a:pt x="1832" y="2948"/>
                  </a:lnTo>
                  <a:lnTo>
                    <a:pt x="1828" y="2940"/>
                  </a:lnTo>
                  <a:lnTo>
                    <a:pt x="1822" y="2932"/>
                  </a:lnTo>
                  <a:lnTo>
                    <a:pt x="1814" y="2926"/>
                  </a:lnTo>
                  <a:lnTo>
                    <a:pt x="1804" y="2920"/>
                  </a:lnTo>
                  <a:lnTo>
                    <a:pt x="1794" y="2918"/>
                  </a:lnTo>
                  <a:lnTo>
                    <a:pt x="1784" y="2916"/>
                  </a:lnTo>
                  <a:lnTo>
                    <a:pt x="1716" y="2916"/>
                  </a:lnTo>
                  <a:lnTo>
                    <a:pt x="1716" y="2432"/>
                  </a:lnTo>
                  <a:lnTo>
                    <a:pt x="1812" y="2432"/>
                  </a:lnTo>
                  <a:lnTo>
                    <a:pt x="1812" y="2432"/>
                  </a:lnTo>
                  <a:lnTo>
                    <a:pt x="1822" y="2430"/>
                  </a:lnTo>
                  <a:lnTo>
                    <a:pt x="1832" y="2428"/>
                  </a:lnTo>
                  <a:lnTo>
                    <a:pt x="1842" y="2422"/>
                  </a:lnTo>
                  <a:lnTo>
                    <a:pt x="1850" y="2416"/>
                  </a:lnTo>
                  <a:lnTo>
                    <a:pt x="1856" y="2408"/>
                  </a:lnTo>
                  <a:lnTo>
                    <a:pt x="1860" y="2398"/>
                  </a:lnTo>
                  <a:lnTo>
                    <a:pt x="1864" y="2388"/>
                  </a:lnTo>
                  <a:lnTo>
                    <a:pt x="1864" y="2378"/>
                  </a:lnTo>
                  <a:lnTo>
                    <a:pt x="1864" y="1942"/>
                  </a:lnTo>
                  <a:lnTo>
                    <a:pt x="1956" y="1942"/>
                  </a:lnTo>
                  <a:lnTo>
                    <a:pt x="1956" y="2584"/>
                  </a:lnTo>
                  <a:lnTo>
                    <a:pt x="1956" y="2584"/>
                  </a:lnTo>
                  <a:lnTo>
                    <a:pt x="1958" y="2594"/>
                  </a:lnTo>
                  <a:lnTo>
                    <a:pt x="1960" y="2604"/>
                  </a:lnTo>
                  <a:lnTo>
                    <a:pt x="1966" y="2614"/>
                  </a:lnTo>
                  <a:lnTo>
                    <a:pt x="1972" y="2622"/>
                  </a:lnTo>
                  <a:lnTo>
                    <a:pt x="1980" y="2628"/>
                  </a:lnTo>
                  <a:lnTo>
                    <a:pt x="1988" y="2632"/>
                  </a:lnTo>
                  <a:lnTo>
                    <a:pt x="2000" y="2636"/>
                  </a:lnTo>
                  <a:lnTo>
                    <a:pt x="2010" y="2636"/>
                  </a:lnTo>
                  <a:lnTo>
                    <a:pt x="2210" y="2636"/>
                  </a:lnTo>
                  <a:lnTo>
                    <a:pt x="2210" y="2636"/>
                  </a:lnTo>
                  <a:lnTo>
                    <a:pt x="2220" y="2636"/>
                  </a:lnTo>
                  <a:lnTo>
                    <a:pt x="2230" y="2632"/>
                  </a:lnTo>
                  <a:lnTo>
                    <a:pt x="2240" y="2628"/>
                  </a:lnTo>
                  <a:lnTo>
                    <a:pt x="2248" y="2622"/>
                  </a:lnTo>
                  <a:lnTo>
                    <a:pt x="2254" y="2614"/>
                  </a:lnTo>
                  <a:lnTo>
                    <a:pt x="2260" y="2604"/>
                  </a:lnTo>
                  <a:lnTo>
                    <a:pt x="2262" y="2594"/>
                  </a:lnTo>
                  <a:lnTo>
                    <a:pt x="2264" y="2584"/>
                  </a:lnTo>
                  <a:lnTo>
                    <a:pt x="2264" y="1500"/>
                  </a:lnTo>
                  <a:lnTo>
                    <a:pt x="2264" y="1500"/>
                  </a:lnTo>
                  <a:lnTo>
                    <a:pt x="2262" y="1490"/>
                  </a:lnTo>
                  <a:lnTo>
                    <a:pt x="2260" y="1480"/>
                  </a:lnTo>
                  <a:lnTo>
                    <a:pt x="2254" y="1470"/>
                  </a:lnTo>
                  <a:lnTo>
                    <a:pt x="2248" y="1462"/>
                  </a:lnTo>
                  <a:lnTo>
                    <a:pt x="2240" y="1456"/>
                  </a:lnTo>
                  <a:lnTo>
                    <a:pt x="2230" y="1452"/>
                  </a:lnTo>
                  <a:lnTo>
                    <a:pt x="2220" y="1448"/>
                  </a:lnTo>
                  <a:lnTo>
                    <a:pt x="2210" y="1448"/>
                  </a:lnTo>
                  <a:lnTo>
                    <a:pt x="2210" y="1448"/>
                  </a:lnTo>
                  <a:close/>
                  <a:moveTo>
                    <a:pt x="200" y="2530"/>
                  </a:moveTo>
                  <a:lnTo>
                    <a:pt x="108" y="2530"/>
                  </a:lnTo>
                  <a:lnTo>
                    <a:pt x="108" y="1554"/>
                  </a:lnTo>
                  <a:lnTo>
                    <a:pt x="200" y="1554"/>
                  </a:lnTo>
                  <a:lnTo>
                    <a:pt x="200" y="2530"/>
                  </a:lnTo>
                  <a:close/>
                  <a:moveTo>
                    <a:pt x="400" y="1834"/>
                  </a:moveTo>
                  <a:lnTo>
                    <a:pt x="308" y="1834"/>
                  </a:lnTo>
                  <a:lnTo>
                    <a:pt x="308" y="1720"/>
                  </a:lnTo>
                  <a:lnTo>
                    <a:pt x="400" y="1720"/>
                  </a:lnTo>
                  <a:lnTo>
                    <a:pt x="400" y="1834"/>
                  </a:lnTo>
                  <a:close/>
                  <a:moveTo>
                    <a:pt x="506" y="1228"/>
                  </a:moveTo>
                  <a:lnTo>
                    <a:pt x="506" y="424"/>
                  </a:lnTo>
                  <a:lnTo>
                    <a:pt x="506" y="424"/>
                  </a:lnTo>
                  <a:lnTo>
                    <a:pt x="508" y="410"/>
                  </a:lnTo>
                  <a:lnTo>
                    <a:pt x="510" y="398"/>
                  </a:lnTo>
                  <a:lnTo>
                    <a:pt x="512" y="386"/>
                  </a:lnTo>
                  <a:lnTo>
                    <a:pt x="516" y="374"/>
                  </a:lnTo>
                  <a:lnTo>
                    <a:pt x="522" y="362"/>
                  </a:lnTo>
                  <a:lnTo>
                    <a:pt x="528" y="352"/>
                  </a:lnTo>
                  <a:lnTo>
                    <a:pt x="544" y="334"/>
                  </a:lnTo>
                  <a:lnTo>
                    <a:pt x="562" y="318"/>
                  </a:lnTo>
                  <a:lnTo>
                    <a:pt x="574" y="312"/>
                  </a:lnTo>
                  <a:lnTo>
                    <a:pt x="584" y="306"/>
                  </a:lnTo>
                  <a:lnTo>
                    <a:pt x="596" y="302"/>
                  </a:lnTo>
                  <a:lnTo>
                    <a:pt x="608" y="298"/>
                  </a:lnTo>
                  <a:lnTo>
                    <a:pt x="622" y="296"/>
                  </a:lnTo>
                  <a:lnTo>
                    <a:pt x="634" y="296"/>
                  </a:lnTo>
                  <a:lnTo>
                    <a:pt x="1630" y="296"/>
                  </a:lnTo>
                  <a:lnTo>
                    <a:pt x="1630" y="296"/>
                  </a:lnTo>
                  <a:lnTo>
                    <a:pt x="1642" y="296"/>
                  </a:lnTo>
                  <a:lnTo>
                    <a:pt x="1656" y="298"/>
                  </a:lnTo>
                  <a:lnTo>
                    <a:pt x="1668" y="302"/>
                  </a:lnTo>
                  <a:lnTo>
                    <a:pt x="1680" y="306"/>
                  </a:lnTo>
                  <a:lnTo>
                    <a:pt x="1690" y="312"/>
                  </a:lnTo>
                  <a:lnTo>
                    <a:pt x="1700" y="318"/>
                  </a:lnTo>
                  <a:lnTo>
                    <a:pt x="1720" y="334"/>
                  </a:lnTo>
                  <a:lnTo>
                    <a:pt x="1736" y="352"/>
                  </a:lnTo>
                  <a:lnTo>
                    <a:pt x="1742" y="362"/>
                  </a:lnTo>
                  <a:lnTo>
                    <a:pt x="1748" y="374"/>
                  </a:lnTo>
                  <a:lnTo>
                    <a:pt x="1752" y="386"/>
                  </a:lnTo>
                  <a:lnTo>
                    <a:pt x="1754" y="398"/>
                  </a:lnTo>
                  <a:lnTo>
                    <a:pt x="1756" y="410"/>
                  </a:lnTo>
                  <a:lnTo>
                    <a:pt x="1758" y="424"/>
                  </a:lnTo>
                  <a:lnTo>
                    <a:pt x="1758" y="1228"/>
                  </a:lnTo>
                  <a:lnTo>
                    <a:pt x="506" y="1228"/>
                  </a:lnTo>
                  <a:close/>
                  <a:moveTo>
                    <a:pt x="1482" y="1336"/>
                  </a:moveTo>
                  <a:lnTo>
                    <a:pt x="1482" y="1448"/>
                  </a:lnTo>
                  <a:lnTo>
                    <a:pt x="782" y="1448"/>
                  </a:lnTo>
                  <a:lnTo>
                    <a:pt x="782" y="1336"/>
                  </a:lnTo>
                  <a:lnTo>
                    <a:pt x="1482" y="1336"/>
                  </a:lnTo>
                  <a:close/>
                  <a:moveTo>
                    <a:pt x="880" y="3024"/>
                  </a:moveTo>
                  <a:lnTo>
                    <a:pt x="880" y="3170"/>
                  </a:lnTo>
                  <a:lnTo>
                    <a:pt x="534" y="3170"/>
                  </a:lnTo>
                  <a:lnTo>
                    <a:pt x="534" y="3024"/>
                  </a:lnTo>
                  <a:lnTo>
                    <a:pt x="880" y="3024"/>
                  </a:lnTo>
                  <a:close/>
                  <a:moveTo>
                    <a:pt x="656" y="2916"/>
                  </a:moveTo>
                  <a:lnTo>
                    <a:pt x="656" y="2432"/>
                  </a:lnTo>
                  <a:lnTo>
                    <a:pt x="758" y="2432"/>
                  </a:lnTo>
                  <a:lnTo>
                    <a:pt x="758" y="2916"/>
                  </a:lnTo>
                  <a:lnTo>
                    <a:pt x="656" y="2916"/>
                  </a:lnTo>
                  <a:close/>
                  <a:moveTo>
                    <a:pt x="1730" y="3024"/>
                  </a:moveTo>
                  <a:lnTo>
                    <a:pt x="1730" y="3170"/>
                  </a:lnTo>
                  <a:lnTo>
                    <a:pt x="1384" y="3170"/>
                  </a:lnTo>
                  <a:lnTo>
                    <a:pt x="1384" y="3024"/>
                  </a:lnTo>
                  <a:lnTo>
                    <a:pt x="1730" y="3024"/>
                  </a:lnTo>
                  <a:close/>
                  <a:moveTo>
                    <a:pt x="1506" y="2916"/>
                  </a:moveTo>
                  <a:lnTo>
                    <a:pt x="1506" y="2432"/>
                  </a:lnTo>
                  <a:lnTo>
                    <a:pt x="1608" y="2432"/>
                  </a:lnTo>
                  <a:lnTo>
                    <a:pt x="1608" y="2916"/>
                  </a:lnTo>
                  <a:lnTo>
                    <a:pt x="1506" y="2916"/>
                  </a:lnTo>
                  <a:close/>
                  <a:moveTo>
                    <a:pt x="1758" y="2324"/>
                  </a:moveTo>
                  <a:lnTo>
                    <a:pt x="506" y="2324"/>
                  </a:lnTo>
                  <a:lnTo>
                    <a:pt x="506" y="1554"/>
                  </a:lnTo>
                  <a:lnTo>
                    <a:pt x="1758" y="1554"/>
                  </a:lnTo>
                  <a:lnTo>
                    <a:pt x="1758" y="2324"/>
                  </a:lnTo>
                  <a:lnTo>
                    <a:pt x="1758" y="2324"/>
                  </a:lnTo>
                  <a:close/>
                  <a:moveTo>
                    <a:pt x="1956" y="1834"/>
                  </a:moveTo>
                  <a:lnTo>
                    <a:pt x="1864" y="1834"/>
                  </a:lnTo>
                  <a:lnTo>
                    <a:pt x="1864" y="1720"/>
                  </a:lnTo>
                  <a:lnTo>
                    <a:pt x="1956" y="1720"/>
                  </a:lnTo>
                  <a:lnTo>
                    <a:pt x="1956" y="1834"/>
                  </a:lnTo>
                  <a:close/>
                  <a:moveTo>
                    <a:pt x="2156" y="2530"/>
                  </a:moveTo>
                  <a:lnTo>
                    <a:pt x="2064" y="2530"/>
                  </a:lnTo>
                  <a:lnTo>
                    <a:pt x="2064" y="1554"/>
                  </a:lnTo>
                  <a:lnTo>
                    <a:pt x="2156" y="1554"/>
                  </a:lnTo>
                  <a:lnTo>
                    <a:pt x="2156" y="2530"/>
                  </a:lnTo>
                  <a:close/>
                  <a:moveTo>
                    <a:pt x="2156" y="2530"/>
                  </a:moveTo>
                  <a:lnTo>
                    <a:pt x="2156" y="25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en-US" sz="1333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6" name="Chart Placeholder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232947"/>
              </p:ext>
            </p:extLst>
          </p:nvPr>
        </p:nvGraphicFramePr>
        <p:xfrm>
          <a:off x="3308987" y="1286497"/>
          <a:ext cx="2648479" cy="3499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" name="Group 913"/>
          <p:cNvGrpSpPr>
            <a:grpSpLocks noChangeAspect="1"/>
          </p:cNvGrpSpPr>
          <p:nvPr/>
        </p:nvGrpSpPr>
        <p:grpSpPr bwMode="auto">
          <a:xfrm>
            <a:off x="5928345" y="1730345"/>
            <a:ext cx="420000" cy="420000"/>
            <a:chOff x="4563" y="3912"/>
            <a:chExt cx="340" cy="340"/>
          </a:xfrm>
          <a:solidFill>
            <a:srgbClr val="5C8317"/>
          </a:solidFill>
        </p:grpSpPr>
        <p:sp>
          <p:nvSpPr>
            <p:cNvPr id="18" name="Freeform 914"/>
            <p:cNvSpPr>
              <a:spLocks noEditPoints="1"/>
            </p:cNvSpPr>
            <p:nvPr/>
          </p:nvSpPr>
          <p:spPr bwMode="auto">
            <a:xfrm>
              <a:off x="4563" y="3912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  <p:sp>
          <p:nvSpPr>
            <p:cNvPr id="19" name="Freeform 915"/>
            <p:cNvSpPr>
              <a:spLocks noEditPoints="1"/>
            </p:cNvSpPr>
            <p:nvPr/>
          </p:nvSpPr>
          <p:spPr bwMode="auto">
            <a:xfrm>
              <a:off x="4648" y="3966"/>
              <a:ext cx="170" cy="208"/>
            </a:xfrm>
            <a:custGeom>
              <a:avLst/>
              <a:gdLst>
                <a:gd name="T0" fmla="*/ 224 w 256"/>
                <a:gd name="T1" fmla="*/ 240 h 312"/>
                <a:gd name="T2" fmla="*/ 199 w 256"/>
                <a:gd name="T3" fmla="*/ 32 h 312"/>
                <a:gd name="T4" fmla="*/ 188 w 256"/>
                <a:gd name="T5" fmla="*/ 6 h 312"/>
                <a:gd name="T6" fmla="*/ 67 w 256"/>
                <a:gd name="T7" fmla="*/ 6 h 312"/>
                <a:gd name="T8" fmla="*/ 56 w 256"/>
                <a:gd name="T9" fmla="*/ 32 h 312"/>
                <a:gd name="T10" fmla="*/ 32 w 256"/>
                <a:gd name="T11" fmla="*/ 240 h 312"/>
                <a:gd name="T12" fmla="*/ 12 w 256"/>
                <a:gd name="T13" fmla="*/ 307 h 312"/>
                <a:gd name="T14" fmla="*/ 234 w 256"/>
                <a:gd name="T15" fmla="*/ 312 h 312"/>
                <a:gd name="T16" fmla="*/ 244 w 256"/>
                <a:gd name="T17" fmla="*/ 297 h 312"/>
                <a:gd name="T18" fmla="*/ 132 w 256"/>
                <a:gd name="T19" fmla="*/ 34 h 312"/>
                <a:gd name="T20" fmla="*/ 177 w 256"/>
                <a:gd name="T21" fmla="*/ 24 h 312"/>
                <a:gd name="T22" fmla="*/ 109 w 256"/>
                <a:gd name="T23" fmla="*/ 56 h 312"/>
                <a:gd name="T24" fmla="*/ 123 w 256"/>
                <a:gd name="T25" fmla="*/ 34 h 312"/>
                <a:gd name="T26" fmla="*/ 53 w 256"/>
                <a:gd name="T27" fmla="*/ 238 h 312"/>
                <a:gd name="T28" fmla="*/ 108 w 256"/>
                <a:gd name="T29" fmla="*/ 78 h 312"/>
                <a:gd name="T30" fmla="*/ 203 w 256"/>
                <a:gd name="T31" fmla="*/ 233 h 312"/>
                <a:gd name="T32" fmla="*/ 218 w 256"/>
                <a:gd name="T33" fmla="*/ 291 h 312"/>
                <a:gd name="T34" fmla="*/ 163 w 256"/>
                <a:gd name="T35" fmla="*/ 203 h 312"/>
                <a:gd name="T36" fmla="*/ 157 w 256"/>
                <a:gd name="T37" fmla="*/ 234 h 312"/>
                <a:gd name="T38" fmla="*/ 133 w 256"/>
                <a:gd name="T39" fmla="*/ 259 h 312"/>
                <a:gd name="T40" fmla="*/ 122 w 256"/>
                <a:gd name="T41" fmla="*/ 244 h 312"/>
                <a:gd name="T42" fmla="*/ 89 w 256"/>
                <a:gd name="T43" fmla="*/ 217 h 312"/>
                <a:gd name="T44" fmla="*/ 122 w 256"/>
                <a:gd name="T45" fmla="*/ 226 h 312"/>
                <a:gd name="T46" fmla="*/ 133 w 256"/>
                <a:gd name="T47" fmla="*/ 225 h 312"/>
                <a:gd name="T48" fmla="*/ 140 w 256"/>
                <a:gd name="T49" fmla="*/ 211 h 312"/>
                <a:gd name="T50" fmla="*/ 122 w 256"/>
                <a:gd name="T51" fmla="*/ 202 h 312"/>
                <a:gd name="T52" fmla="*/ 95 w 256"/>
                <a:gd name="T53" fmla="*/ 187 h 312"/>
                <a:gd name="T54" fmla="*/ 98 w 256"/>
                <a:gd name="T55" fmla="*/ 151 h 312"/>
                <a:gd name="T56" fmla="*/ 122 w 256"/>
                <a:gd name="T57" fmla="*/ 131 h 312"/>
                <a:gd name="T58" fmla="*/ 133 w 256"/>
                <a:gd name="T59" fmla="*/ 142 h 312"/>
                <a:gd name="T60" fmla="*/ 157 w 256"/>
                <a:gd name="T61" fmla="*/ 167 h 312"/>
                <a:gd name="T62" fmla="*/ 128 w 256"/>
                <a:gd name="T63" fmla="*/ 161 h 312"/>
                <a:gd name="T64" fmla="*/ 112 w 256"/>
                <a:gd name="T65" fmla="*/ 170 h 312"/>
                <a:gd name="T66" fmla="*/ 122 w 256"/>
                <a:gd name="T67" fmla="*/ 180 h 312"/>
                <a:gd name="T68" fmla="*/ 154 w 256"/>
                <a:gd name="T69" fmla="*/ 19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6" h="312">
                  <a:moveTo>
                    <a:pt x="244" y="297"/>
                  </a:moveTo>
                  <a:cubicBezTo>
                    <a:pt x="237" y="281"/>
                    <a:pt x="225" y="253"/>
                    <a:pt x="224" y="240"/>
                  </a:cubicBezTo>
                  <a:cubicBezTo>
                    <a:pt x="230" y="224"/>
                    <a:pt x="256" y="145"/>
                    <a:pt x="167" y="66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202" y="29"/>
                    <a:pt x="203" y="25"/>
                    <a:pt x="202" y="22"/>
                  </a:cubicBezTo>
                  <a:cubicBezTo>
                    <a:pt x="202" y="20"/>
                    <a:pt x="199" y="11"/>
                    <a:pt x="188" y="6"/>
                  </a:cubicBezTo>
                  <a:cubicBezTo>
                    <a:pt x="174" y="0"/>
                    <a:pt x="154" y="2"/>
                    <a:pt x="128" y="13"/>
                  </a:cubicBezTo>
                  <a:cubicBezTo>
                    <a:pt x="101" y="2"/>
                    <a:pt x="81" y="0"/>
                    <a:pt x="67" y="6"/>
                  </a:cubicBezTo>
                  <a:cubicBezTo>
                    <a:pt x="57" y="11"/>
                    <a:pt x="54" y="20"/>
                    <a:pt x="53" y="22"/>
                  </a:cubicBezTo>
                  <a:cubicBezTo>
                    <a:pt x="52" y="25"/>
                    <a:pt x="53" y="29"/>
                    <a:pt x="56" y="32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0" y="145"/>
                    <a:pt x="25" y="224"/>
                    <a:pt x="32" y="240"/>
                  </a:cubicBezTo>
                  <a:cubicBezTo>
                    <a:pt x="30" y="253"/>
                    <a:pt x="19" y="281"/>
                    <a:pt x="11" y="297"/>
                  </a:cubicBezTo>
                  <a:cubicBezTo>
                    <a:pt x="10" y="300"/>
                    <a:pt x="10" y="304"/>
                    <a:pt x="12" y="307"/>
                  </a:cubicBezTo>
                  <a:cubicBezTo>
                    <a:pt x="14" y="310"/>
                    <a:pt x="17" y="312"/>
                    <a:pt x="21" y="312"/>
                  </a:cubicBezTo>
                  <a:cubicBezTo>
                    <a:pt x="234" y="312"/>
                    <a:pt x="234" y="312"/>
                    <a:pt x="234" y="312"/>
                  </a:cubicBezTo>
                  <a:cubicBezTo>
                    <a:pt x="238" y="312"/>
                    <a:pt x="241" y="310"/>
                    <a:pt x="243" y="307"/>
                  </a:cubicBezTo>
                  <a:cubicBezTo>
                    <a:pt x="245" y="304"/>
                    <a:pt x="246" y="300"/>
                    <a:pt x="244" y="297"/>
                  </a:cubicBezTo>
                  <a:close/>
                  <a:moveTo>
                    <a:pt x="123" y="34"/>
                  </a:moveTo>
                  <a:cubicBezTo>
                    <a:pt x="126" y="35"/>
                    <a:pt x="129" y="35"/>
                    <a:pt x="132" y="34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57" y="23"/>
                    <a:pt x="171" y="23"/>
                    <a:pt x="177" y="24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84" y="23"/>
                    <a:pt x="97" y="22"/>
                    <a:pt x="123" y="34"/>
                  </a:cubicBezTo>
                  <a:close/>
                  <a:moveTo>
                    <a:pt x="37" y="291"/>
                  </a:moveTo>
                  <a:cubicBezTo>
                    <a:pt x="44" y="275"/>
                    <a:pt x="53" y="252"/>
                    <a:pt x="53" y="238"/>
                  </a:cubicBezTo>
                  <a:cubicBezTo>
                    <a:pt x="53" y="236"/>
                    <a:pt x="53" y="234"/>
                    <a:pt x="52" y="233"/>
                  </a:cubicBezTo>
                  <a:cubicBezTo>
                    <a:pt x="50" y="230"/>
                    <a:pt x="15" y="155"/>
                    <a:pt x="108" y="78"/>
                  </a:cubicBezTo>
                  <a:cubicBezTo>
                    <a:pt x="147" y="78"/>
                    <a:pt x="147" y="78"/>
                    <a:pt x="147" y="78"/>
                  </a:cubicBezTo>
                  <a:cubicBezTo>
                    <a:pt x="240" y="155"/>
                    <a:pt x="205" y="230"/>
                    <a:pt x="203" y="233"/>
                  </a:cubicBezTo>
                  <a:cubicBezTo>
                    <a:pt x="203" y="234"/>
                    <a:pt x="202" y="236"/>
                    <a:pt x="202" y="238"/>
                  </a:cubicBezTo>
                  <a:cubicBezTo>
                    <a:pt x="202" y="252"/>
                    <a:pt x="211" y="275"/>
                    <a:pt x="218" y="291"/>
                  </a:cubicBezTo>
                  <a:lnTo>
                    <a:pt x="37" y="291"/>
                  </a:lnTo>
                  <a:close/>
                  <a:moveTo>
                    <a:pt x="163" y="203"/>
                  </a:moveTo>
                  <a:cubicBezTo>
                    <a:pt x="165" y="207"/>
                    <a:pt x="166" y="210"/>
                    <a:pt x="166" y="215"/>
                  </a:cubicBezTo>
                  <a:cubicBezTo>
                    <a:pt x="166" y="223"/>
                    <a:pt x="163" y="230"/>
                    <a:pt x="157" y="234"/>
                  </a:cubicBezTo>
                  <a:cubicBezTo>
                    <a:pt x="151" y="239"/>
                    <a:pt x="143" y="242"/>
                    <a:pt x="133" y="243"/>
                  </a:cubicBezTo>
                  <a:cubicBezTo>
                    <a:pt x="133" y="259"/>
                    <a:pt x="133" y="259"/>
                    <a:pt x="133" y="259"/>
                  </a:cubicBezTo>
                  <a:cubicBezTo>
                    <a:pt x="122" y="259"/>
                    <a:pt x="122" y="259"/>
                    <a:pt x="122" y="259"/>
                  </a:cubicBezTo>
                  <a:cubicBezTo>
                    <a:pt x="122" y="244"/>
                    <a:pt x="122" y="244"/>
                    <a:pt x="122" y="244"/>
                  </a:cubicBezTo>
                  <a:cubicBezTo>
                    <a:pt x="110" y="243"/>
                    <a:pt x="99" y="241"/>
                    <a:pt x="89" y="237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94" y="219"/>
                    <a:pt x="99" y="221"/>
                    <a:pt x="105" y="223"/>
                  </a:cubicBezTo>
                  <a:cubicBezTo>
                    <a:pt x="112" y="224"/>
                    <a:pt x="117" y="225"/>
                    <a:pt x="122" y="226"/>
                  </a:cubicBezTo>
                  <a:cubicBezTo>
                    <a:pt x="122" y="226"/>
                    <a:pt x="125" y="226"/>
                    <a:pt x="128" y="226"/>
                  </a:cubicBezTo>
                  <a:cubicBezTo>
                    <a:pt x="130" y="226"/>
                    <a:pt x="133" y="225"/>
                    <a:pt x="133" y="225"/>
                  </a:cubicBezTo>
                  <a:cubicBezTo>
                    <a:pt x="140" y="224"/>
                    <a:pt x="143" y="221"/>
                    <a:pt x="143" y="216"/>
                  </a:cubicBezTo>
                  <a:cubicBezTo>
                    <a:pt x="143" y="214"/>
                    <a:pt x="142" y="212"/>
                    <a:pt x="140" y="211"/>
                  </a:cubicBezTo>
                  <a:cubicBezTo>
                    <a:pt x="139" y="209"/>
                    <a:pt x="136" y="208"/>
                    <a:pt x="133" y="206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17" y="200"/>
                    <a:pt x="117" y="200"/>
                    <a:pt x="117" y="200"/>
                  </a:cubicBezTo>
                  <a:cubicBezTo>
                    <a:pt x="107" y="196"/>
                    <a:pt x="100" y="192"/>
                    <a:pt x="95" y="187"/>
                  </a:cubicBezTo>
                  <a:cubicBezTo>
                    <a:pt x="91" y="182"/>
                    <a:pt x="89" y="177"/>
                    <a:pt x="89" y="170"/>
                  </a:cubicBezTo>
                  <a:cubicBezTo>
                    <a:pt x="89" y="162"/>
                    <a:pt x="92" y="156"/>
                    <a:pt x="98" y="151"/>
                  </a:cubicBezTo>
                  <a:cubicBezTo>
                    <a:pt x="104" y="147"/>
                    <a:pt x="112" y="144"/>
                    <a:pt x="122" y="143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33" y="131"/>
                    <a:pt x="133" y="131"/>
                    <a:pt x="133" y="131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44" y="143"/>
                    <a:pt x="155" y="145"/>
                    <a:pt x="164" y="149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49" y="164"/>
                    <a:pt x="141" y="162"/>
                    <a:pt x="133" y="161"/>
                  </a:cubicBezTo>
                  <a:cubicBezTo>
                    <a:pt x="133" y="161"/>
                    <a:pt x="131" y="161"/>
                    <a:pt x="128" y="161"/>
                  </a:cubicBezTo>
                  <a:cubicBezTo>
                    <a:pt x="125" y="161"/>
                    <a:pt x="122" y="162"/>
                    <a:pt x="122" y="162"/>
                  </a:cubicBezTo>
                  <a:cubicBezTo>
                    <a:pt x="116" y="163"/>
                    <a:pt x="112" y="165"/>
                    <a:pt x="112" y="170"/>
                  </a:cubicBezTo>
                  <a:cubicBezTo>
                    <a:pt x="112" y="172"/>
                    <a:pt x="113" y="174"/>
                    <a:pt x="115" y="175"/>
                  </a:cubicBezTo>
                  <a:cubicBezTo>
                    <a:pt x="116" y="177"/>
                    <a:pt x="119" y="178"/>
                    <a:pt x="122" y="180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43" y="188"/>
                    <a:pt x="150" y="191"/>
                    <a:pt x="154" y="194"/>
                  </a:cubicBezTo>
                  <a:cubicBezTo>
                    <a:pt x="158" y="197"/>
                    <a:pt x="161" y="200"/>
                    <a:pt x="163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</p:grpSp>
      <p:cxnSp>
        <p:nvCxnSpPr>
          <p:cNvPr id="20" name="Straight Connector 20"/>
          <p:cNvCxnSpPr/>
          <p:nvPr/>
        </p:nvCxnSpPr>
        <p:spPr>
          <a:xfrm flipV="1">
            <a:off x="5333710" y="1700980"/>
            <a:ext cx="390000" cy="390000"/>
          </a:xfrm>
          <a:prstGeom prst="line">
            <a:avLst/>
          </a:prstGeom>
          <a:ln w="12700">
            <a:solidFill>
              <a:srgbClr val="5C8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1"/>
          <p:cNvCxnSpPr/>
          <p:nvPr/>
        </p:nvCxnSpPr>
        <p:spPr>
          <a:xfrm>
            <a:off x="5721726" y="1700980"/>
            <a:ext cx="600000" cy="0"/>
          </a:xfrm>
          <a:prstGeom prst="line">
            <a:avLst/>
          </a:prstGeom>
          <a:ln w="12700">
            <a:solidFill>
              <a:srgbClr val="5C8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26"/>
          <p:cNvGrpSpPr>
            <a:grpSpLocks noChangeAspect="1"/>
          </p:cNvGrpSpPr>
          <p:nvPr/>
        </p:nvGrpSpPr>
        <p:grpSpPr bwMode="auto">
          <a:xfrm>
            <a:off x="5928345" y="2854155"/>
            <a:ext cx="420000" cy="420000"/>
            <a:chOff x="5048" y="783"/>
            <a:chExt cx="340" cy="340"/>
          </a:xfrm>
          <a:solidFill>
            <a:srgbClr val="435E13"/>
          </a:solidFill>
        </p:grpSpPr>
        <p:sp>
          <p:nvSpPr>
            <p:cNvPr id="23" name="Freeform 227"/>
            <p:cNvSpPr>
              <a:spLocks noEditPoints="1"/>
            </p:cNvSpPr>
            <p:nvPr/>
          </p:nvSpPr>
          <p:spPr bwMode="auto">
            <a:xfrm>
              <a:off x="5112" y="868"/>
              <a:ext cx="212" cy="127"/>
            </a:xfrm>
            <a:custGeom>
              <a:avLst/>
              <a:gdLst>
                <a:gd name="T0" fmla="*/ 282 w 320"/>
                <a:gd name="T1" fmla="*/ 56 h 192"/>
                <a:gd name="T2" fmla="*/ 296 w 320"/>
                <a:gd name="T3" fmla="*/ 38 h 192"/>
                <a:gd name="T4" fmla="*/ 295 w 320"/>
                <a:gd name="T5" fmla="*/ 24 h 192"/>
                <a:gd name="T6" fmla="*/ 281 w 320"/>
                <a:gd name="T7" fmla="*/ 23 h 192"/>
                <a:gd name="T8" fmla="*/ 263 w 320"/>
                <a:gd name="T9" fmla="*/ 37 h 192"/>
                <a:gd name="T10" fmla="*/ 160 w 320"/>
                <a:gd name="T11" fmla="*/ 0 h 192"/>
                <a:gd name="T12" fmla="*/ 0 w 320"/>
                <a:gd name="T13" fmla="*/ 160 h 192"/>
                <a:gd name="T14" fmla="*/ 10 w 320"/>
                <a:gd name="T15" fmla="*/ 170 h 192"/>
                <a:gd name="T16" fmla="*/ 21 w 320"/>
                <a:gd name="T17" fmla="*/ 160 h 192"/>
                <a:gd name="T18" fmla="*/ 160 w 320"/>
                <a:gd name="T19" fmla="*/ 21 h 192"/>
                <a:gd name="T20" fmla="*/ 245 w 320"/>
                <a:gd name="T21" fmla="*/ 51 h 192"/>
                <a:gd name="T22" fmla="*/ 137 w 320"/>
                <a:gd name="T23" fmla="*/ 133 h 192"/>
                <a:gd name="T24" fmla="*/ 136 w 320"/>
                <a:gd name="T25" fmla="*/ 134 h 192"/>
                <a:gd name="T26" fmla="*/ 126 w 320"/>
                <a:gd name="T27" fmla="*/ 158 h 192"/>
                <a:gd name="T28" fmla="*/ 136 w 320"/>
                <a:gd name="T29" fmla="*/ 182 h 192"/>
                <a:gd name="T30" fmla="*/ 160 w 320"/>
                <a:gd name="T31" fmla="*/ 192 h 192"/>
                <a:gd name="T32" fmla="*/ 160 w 320"/>
                <a:gd name="T33" fmla="*/ 192 h 192"/>
                <a:gd name="T34" fmla="*/ 183 w 320"/>
                <a:gd name="T35" fmla="*/ 182 h 192"/>
                <a:gd name="T36" fmla="*/ 184 w 320"/>
                <a:gd name="T37" fmla="*/ 181 h 192"/>
                <a:gd name="T38" fmla="*/ 268 w 320"/>
                <a:gd name="T39" fmla="*/ 74 h 192"/>
                <a:gd name="T40" fmla="*/ 298 w 320"/>
                <a:gd name="T41" fmla="*/ 160 h 192"/>
                <a:gd name="T42" fmla="*/ 309 w 320"/>
                <a:gd name="T43" fmla="*/ 170 h 192"/>
                <a:gd name="T44" fmla="*/ 320 w 320"/>
                <a:gd name="T45" fmla="*/ 160 h 192"/>
                <a:gd name="T46" fmla="*/ 282 w 320"/>
                <a:gd name="T47" fmla="*/ 56 h 192"/>
                <a:gd name="T48" fmla="*/ 168 w 320"/>
                <a:gd name="T49" fmla="*/ 167 h 192"/>
                <a:gd name="T50" fmla="*/ 160 w 320"/>
                <a:gd name="T51" fmla="*/ 170 h 192"/>
                <a:gd name="T52" fmla="*/ 160 w 320"/>
                <a:gd name="T53" fmla="*/ 170 h 192"/>
                <a:gd name="T54" fmla="*/ 151 w 320"/>
                <a:gd name="T55" fmla="*/ 167 h 192"/>
                <a:gd name="T56" fmla="*/ 147 w 320"/>
                <a:gd name="T57" fmla="*/ 158 h 192"/>
                <a:gd name="T58" fmla="*/ 151 w 320"/>
                <a:gd name="T59" fmla="*/ 150 h 192"/>
                <a:gd name="T60" fmla="*/ 227 w 320"/>
                <a:gd name="T61" fmla="*/ 91 h 192"/>
                <a:gd name="T62" fmla="*/ 168 w 320"/>
                <a:gd name="T63" fmla="*/ 16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0" h="192">
                  <a:moveTo>
                    <a:pt x="282" y="56"/>
                  </a:moveTo>
                  <a:cubicBezTo>
                    <a:pt x="296" y="38"/>
                    <a:pt x="296" y="38"/>
                    <a:pt x="296" y="38"/>
                  </a:cubicBezTo>
                  <a:cubicBezTo>
                    <a:pt x="299" y="34"/>
                    <a:pt x="299" y="28"/>
                    <a:pt x="295" y="24"/>
                  </a:cubicBezTo>
                  <a:cubicBezTo>
                    <a:pt x="291" y="20"/>
                    <a:pt x="285" y="20"/>
                    <a:pt x="281" y="23"/>
                  </a:cubicBezTo>
                  <a:cubicBezTo>
                    <a:pt x="263" y="37"/>
                    <a:pt x="263" y="37"/>
                    <a:pt x="263" y="37"/>
                  </a:cubicBezTo>
                  <a:cubicBezTo>
                    <a:pt x="235" y="14"/>
                    <a:pt x="199" y="0"/>
                    <a:pt x="160" y="0"/>
                  </a:cubicBezTo>
                  <a:cubicBezTo>
                    <a:pt x="71" y="0"/>
                    <a:pt x="0" y="71"/>
                    <a:pt x="0" y="160"/>
                  </a:cubicBezTo>
                  <a:cubicBezTo>
                    <a:pt x="0" y="166"/>
                    <a:pt x="4" y="170"/>
                    <a:pt x="10" y="170"/>
                  </a:cubicBezTo>
                  <a:cubicBezTo>
                    <a:pt x="16" y="170"/>
                    <a:pt x="21" y="166"/>
                    <a:pt x="21" y="160"/>
                  </a:cubicBezTo>
                  <a:cubicBezTo>
                    <a:pt x="21" y="83"/>
                    <a:pt x="83" y="21"/>
                    <a:pt x="160" y="21"/>
                  </a:cubicBezTo>
                  <a:cubicBezTo>
                    <a:pt x="192" y="21"/>
                    <a:pt x="222" y="32"/>
                    <a:pt x="245" y="51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7" y="134"/>
                    <a:pt x="136" y="134"/>
                    <a:pt x="136" y="134"/>
                  </a:cubicBezTo>
                  <a:cubicBezTo>
                    <a:pt x="130" y="141"/>
                    <a:pt x="126" y="149"/>
                    <a:pt x="126" y="158"/>
                  </a:cubicBezTo>
                  <a:cubicBezTo>
                    <a:pt x="126" y="167"/>
                    <a:pt x="130" y="175"/>
                    <a:pt x="136" y="182"/>
                  </a:cubicBezTo>
                  <a:cubicBezTo>
                    <a:pt x="142" y="188"/>
                    <a:pt x="151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9" y="192"/>
                    <a:pt x="177" y="188"/>
                    <a:pt x="183" y="182"/>
                  </a:cubicBezTo>
                  <a:cubicBezTo>
                    <a:pt x="184" y="182"/>
                    <a:pt x="184" y="181"/>
                    <a:pt x="184" y="181"/>
                  </a:cubicBezTo>
                  <a:cubicBezTo>
                    <a:pt x="268" y="74"/>
                    <a:pt x="268" y="74"/>
                    <a:pt x="268" y="74"/>
                  </a:cubicBezTo>
                  <a:cubicBezTo>
                    <a:pt x="287" y="97"/>
                    <a:pt x="298" y="127"/>
                    <a:pt x="298" y="160"/>
                  </a:cubicBezTo>
                  <a:cubicBezTo>
                    <a:pt x="298" y="166"/>
                    <a:pt x="303" y="170"/>
                    <a:pt x="309" y="170"/>
                  </a:cubicBezTo>
                  <a:cubicBezTo>
                    <a:pt x="315" y="170"/>
                    <a:pt x="320" y="166"/>
                    <a:pt x="320" y="160"/>
                  </a:cubicBezTo>
                  <a:cubicBezTo>
                    <a:pt x="320" y="120"/>
                    <a:pt x="305" y="84"/>
                    <a:pt x="282" y="56"/>
                  </a:cubicBezTo>
                  <a:close/>
                  <a:moveTo>
                    <a:pt x="168" y="167"/>
                  </a:moveTo>
                  <a:cubicBezTo>
                    <a:pt x="166" y="169"/>
                    <a:pt x="163" y="170"/>
                    <a:pt x="160" y="170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56" y="170"/>
                    <a:pt x="153" y="169"/>
                    <a:pt x="151" y="167"/>
                  </a:cubicBezTo>
                  <a:cubicBezTo>
                    <a:pt x="149" y="164"/>
                    <a:pt x="147" y="161"/>
                    <a:pt x="147" y="158"/>
                  </a:cubicBezTo>
                  <a:cubicBezTo>
                    <a:pt x="147" y="155"/>
                    <a:pt x="149" y="152"/>
                    <a:pt x="151" y="150"/>
                  </a:cubicBezTo>
                  <a:cubicBezTo>
                    <a:pt x="227" y="91"/>
                    <a:pt x="227" y="91"/>
                    <a:pt x="227" y="91"/>
                  </a:cubicBezTo>
                  <a:lnTo>
                    <a:pt x="168" y="1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  <p:sp>
          <p:nvSpPr>
            <p:cNvPr id="24" name="Freeform 228"/>
            <p:cNvSpPr>
              <a:spLocks noEditPoints="1"/>
            </p:cNvSpPr>
            <p:nvPr/>
          </p:nvSpPr>
          <p:spPr bwMode="auto">
            <a:xfrm>
              <a:off x="5048" y="783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</p:grpSp>
      <p:cxnSp>
        <p:nvCxnSpPr>
          <p:cNvPr id="25" name="Straight Connector 26"/>
          <p:cNvCxnSpPr/>
          <p:nvPr/>
        </p:nvCxnSpPr>
        <p:spPr>
          <a:xfrm>
            <a:off x="5698406" y="2828105"/>
            <a:ext cx="630000" cy="0"/>
          </a:xfrm>
          <a:prstGeom prst="line">
            <a:avLst/>
          </a:prstGeom>
          <a:ln w="12700">
            <a:solidFill>
              <a:srgbClr val="435E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8"/>
          <p:cNvCxnSpPr/>
          <p:nvPr/>
        </p:nvCxnSpPr>
        <p:spPr>
          <a:xfrm>
            <a:off x="5415906" y="3601560"/>
            <a:ext cx="282500" cy="280073"/>
          </a:xfrm>
          <a:prstGeom prst="line">
            <a:avLst/>
          </a:prstGeom>
          <a:ln w="12700">
            <a:solidFill>
              <a:srgbClr val="697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9"/>
          <p:cNvCxnSpPr/>
          <p:nvPr/>
        </p:nvCxnSpPr>
        <p:spPr>
          <a:xfrm>
            <a:off x="5698406" y="3881631"/>
            <a:ext cx="630000" cy="0"/>
          </a:xfrm>
          <a:prstGeom prst="line">
            <a:avLst/>
          </a:prstGeom>
          <a:ln w="12700">
            <a:solidFill>
              <a:srgbClr val="697E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669"/>
          <p:cNvGrpSpPr>
            <a:grpSpLocks noChangeAspect="1"/>
          </p:cNvGrpSpPr>
          <p:nvPr/>
        </p:nvGrpSpPr>
        <p:grpSpPr bwMode="auto">
          <a:xfrm>
            <a:off x="5928345" y="3903093"/>
            <a:ext cx="420000" cy="420000"/>
            <a:chOff x="1910" y="2326"/>
            <a:chExt cx="340" cy="340"/>
          </a:xfrm>
          <a:solidFill>
            <a:schemeClr val="accent1">
              <a:lumMod val="50000"/>
              <a:alpha val="80000"/>
            </a:schemeClr>
          </a:solidFill>
        </p:grpSpPr>
        <p:sp>
          <p:nvSpPr>
            <p:cNvPr id="29" name="Freeform 670"/>
            <p:cNvSpPr>
              <a:spLocks noEditPoints="1"/>
            </p:cNvSpPr>
            <p:nvPr/>
          </p:nvSpPr>
          <p:spPr bwMode="auto">
            <a:xfrm>
              <a:off x="1910" y="2326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  <p:sp>
          <p:nvSpPr>
            <p:cNvPr id="30" name="Freeform 671"/>
            <p:cNvSpPr>
              <a:spLocks noEditPoints="1"/>
            </p:cNvSpPr>
            <p:nvPr/>
          </p:nvSpPr>
          <p:spPr bwMode="auto">
            <a:xfrm>
              <a:off x="1973" y="2390"/>
              <a:ext cx="214" cy="212"/>
            </a:xfrm>
            <a:custGeom>
              <a:avLst/>
              <a:gdLst>
                <a:gd name="T0" fmla="*/ 298 w 322"/>
                <a:gd name="T1" fmla="*/ 67 h 320"/>
                <a:gd name="T2" fmla="*/ 246 w 322"/>
                <a:gd name="T3" fmla="*/ 55 h 320"/>
                <a:gd name="T4" fmla="*/ 246 w 322"/>
                <a:gd name="T5" fmla="*/ 10 h 320"/>
                <a:gd name="T6" fmla="*/ 235 w 322"/>
                <a:gd name="T7" fmla="*/ 0 h 320"/>
                <a:gd name="T8" fmla="*/ 86 w 322"/>
                <a:gd name="T9" fmla="*/ 0 h 320"/>
                <a:gd name="T10" fmla="*/ 75 w 322"/>
                <a:gd name="T11" fmla="*/ 10 h 320"/>
                <a:gd name="T12" fmla="*/ 76 w 322"/>
                <a:gd name="T13" fmla="*/ 55 h 320"/>
                <a:gd name="T14" fmla="*/ 23 w 322"/>
                <a:gd name="T15" fmla="*/ 67 h 320"/>
                <a:gd name="T16" fmla="*/ 52 w 322"/>
                <a:gd name="T17" fmla="*/ 177 h 320"/>
                <a:gd name="T18" fmla="*/ 104 w 322"/>
                <a:gd name="T19" fmla="*/ 213 h 320"/>
                <a:gd name="T20" fmla="*/ 107 w 322"/>
                <a:gd name="T21" fmla="*/ 213 h 320"/>
                <a:gd name="T22" fmla="*/ 109 w 322"/>
                <a:gd name="T23" fmla="*/ 213 h 320"/>
                <a:gd name="T24" fmla="*/ 121 w 322"/>
                <a:gd name="T25" fmla="*/ 227 h 320"/>
                <a:gd name="T26" fmla="*/ 146 w 322"/>
                <a:gd name="T27" fmla="*/ 243 h 320"/>
                <a:gd name="T28" fmla="*/ 119 w 322"/>
                <a:gd name="T29" fmla="*/ 305 h 320"/>
                <a:gd name="T30" fmla="*/ 120 w 322"/>
                <a:gd name="T31" fmla="*/ 315 h 320"/>
                <a:gd name="T32" fmla="*/ 129 w 322"/>
                <a:gd name="T33" fmla="*/ 320 h 320"/>
                <a:gd name="T34" fmla="*/ 193 w 322"/>
                <a:gd name="T35" fmla="*/ 320 h 320"/>
                <a:gd name="T36" fmla="*/ 202 w 322"/>
                <a:gd name="T37" fmla="*/ 315 h 320"/>
                <a:gd name="T38" fmla="*/ 202 w 322"/>
                <a:gd name="T39" fmla="*/ 305 h 320"/>
                <a:gd name="T40" fmla="*/ 176 w 322"/>
                <a:gd name="T41" fmla="*/ 243 h 320"/>
                <a:gd name="T42" fmla="*/ 201 w 322"/>
                <a:gd name="T43" fmla="*/ 227 h 320"/>
                <a:gd name="T44" fmla="*/ 212 w 322"/>
                <a:gd name="T45" fmla="*/ 213 h 320"/>
                <a:gd name="T46" fmla="*/ 214 w 322"/>
                <a:gd name="T47" fmla="*/ 213 h 320"/>
                <a:gd name="T48" fmla="*/ 217 w 322"/>
                <a:gd name="T49" fmla="*/ 213 h 320"/>
                <a:gd name="T50" fmla="*/ 270 w 322"/>
                <a:gd name="T51" fmla="*/ 177 h 320"/>
                <a:gd name="T52" fmla="*/ 298 w 322"/>
                <a:gd name="T53" fmla="*/ 67 h 320"/>
                <a:gd name="T54" fmla="*/ 66 w 322"/>
                <a:gd name="T55" fmla="*/ 161 h 320"/>
                <a:gd name="T56" fmla="*/ 39 w 322"/>
                <a:gd name="T57" fmla="*/ 81 h 320"/>
                <a:gd name="T58" fmla="*/ 77 w 322"/>
                <a:gd name="T59" fmla="*/ 77 h 320"/>
                <a:gd name="T60" fmla="*/ 97 w 322"/>
                <a:gd name="T61" fmla="*/ 186 h 320"/>
                <a:gd name="T62" fmla="*/ 66 w 322"/>
                <a:gd name="T63" fmla="*/ 161 h 320"/>
                <a:gd name="T64" fmla="*/ 145 w 322"/>
                <a:gd name="T65" fmla="*/ 298 h 320"/>
                <a:gd name="T66" fmla="*/ 161 w 322"/>
                <a:gd name="T67" fmla="*/ 262 h 320"/>
                <a:gd name="T68" fmla="*/ 176 w 322"/>
                <a:gd name="T69" fmla="*/ 298 h 320"/>
                <a:gd name="T70" fmla="*/ 145 w 322"/>
                <a:gd name="T71" fmla="*/ 298 h 320"/>
                <a:gd name="T72" fmla="*/ 185 w 322"/>
                <a:gd name="T73" fmla="*/ 213 h 320"/>
                <a:gd name="T74" fmla="*/ 161 w 322"/>
                <a:gd name="T75" fmla="*/ 224 h 320"/>
                <a:gd name="T76" fmla="*/ 136 w 322"/>
                <a:gd name="T77" fmla="*/ 213 h 320"/>
                <a:gd name="T78" fmla="*/ 96 w 322"/>
                <a:gd name="T79" fmla="*/ 21 h 320"/>
                <a:gd name="T80" fmla="*/ 225 w 322"/>
                <a:gd name="T81" fmla="*/ 21 h 320"/>
                <a:gd name="T82" fmla="*/ 185 w 322"/>
                <a:gd name="T83" fmla="*/ 213 h 320"/>
                <a:gd name="T84" fmla="*/ 255 w 322"/>
                <a:gd name="T85" fmla="*/ 161 h 320"/>
                <a:gd name="T86" fmla="*/ 225 w 322"/>
                <a:gd name="T87" fmla="*/ 186 h 320"/>
                <a:gd name="T88" fmla="*/ 245 w 322"/>
                <a:gd name="T89" fmla="*/ 77 h 320"/>
                <a:gd name="T90" fmla="*/ 283 w 322"/>
                <a:gd name="T91" fmla="*/ 81 h 320"/>
                <a:gd name="T92" fmla="*/ 255 w 322"/>
                <a:gd name="T93" fmla="*/ 161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20">
                  <a:moveTo>
                    <a:pt x="298" y="67"/>
                  </a:moveTo>
                  <a:cubicBezTo>
                    <a:pt x="286" y="54"/>
                    <a:pt x="268" y="50"/>
                    <a:pt x="246" y="55"/>
                  </a:cubicBezTo>
                  <a:cubicBezTo>
                    <a:pt x="247" y="30"/>
                    <a:pt x="246" y="12"/>
                    <a:pt x="246" y="10"/>
                  </a:cubicBezTo>
                  <a:cubicBezTo>
                    <a:pt x="246" y="4"/>
                    <a:pt x="241" y="0"/>
                    <a:pt x="235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0" y="0"/>
                    <a:pt x="76" y="4"/>
                    <a:pt x="75" y="10"/>
                  </a:cubicBezTo>
                  <a:cubicBezTo>
                    <a:pt x="75" y="12"/>
                    <a:pt x="75" y="30"/>
                    <a:pt x="76" y="55"/>
                  </a:cubicBezTo>
                  <a:cubicBezTo>
                    <a:pt x="54" y="50"/>
                    <a:pt x="35" y="54"/>
                    <a:pt x="23" y="67"/>
                  </a:cubicBezTo>
                  <a:cubicBezTo>
                    <a:pt x="0" y="92"/>
                    <a:pt x="12" y="140"/>
                    <a:pt x="52" y="177"/>
                  </a:cubicBezTo>
                  <a:cubicBezTo>
                    <a:pt x="67" y="191"/>
                    <a:pt x="85" y="207"/>
                    <a:pt x="104" y="213"/>
                  </a:cubicBezTo>
                  <a:cubicBezTo>
                    <a:pt x="105" y="213"/>
                    <a:pt x="106" y="213"/>
                    <a:pt x="107" y="213"/>
                  </a:cubicBezTo>
                  <a:cubicBezTo>
                    <a:pt x="108" y="213"/>
                    <a:pt x="109" y="213"/>
                    <a:pt x="109" y="213"/>
                  </a:cubicBezTo>
                  <a:cubicBezTo>
                    <a:pt x="113" y="218"/>
                    <a:pt x="117" y="223"/>
                    <a:pt x="121" y="227"/>
                  </a:cubicBezTo>
                  <a:cubicBezTo>
                    <a:pt x="128" y="235"/>
                    <a:pt x="136" y="240"/>
                    <a:pt x="146" y="243"/>
                  </a:cubicBezTo>
                  <a:cubicBezTo>
                    <a:pt x="119" y="305"/>
                    <a:pt x="119" y="305"/>
                    <a:pt x="119" y="305"/>
                  </a:cubicBezTo>
                  <a:cubicBezTo>
                    <a:pt x="117" y="308"/>
                    <a:pt x="118" y="312"/>
                    <a:pt x="120" y="315"/>
                  </a:cubicBezTo>
                  <a:cubicBezTo>
                    <a:pt x="122" y="318"/>
                    <a:pt x="125" y="320"/>
                    <a:pt x="129" y="320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6" y="320"/>
                    <a:pt x="200" y="318"/>
                    <a:pt x="202" y="315"/>
                  </a:cubicBezTo>
                  <a:cubicBezTo>
                    <a:pt x="204" y="312"/>
                    <a:pt x="204" y="308"/>
                    <a:pt x="202" y="305"/>
                  </a:cubicBezTo>
                  <a:cubicBezTo>
                    <a:pt x="176" y="243"/>
                    <a:pt x="176" y="243"/>
                    <a:pt x="176" y="243"/>
                  </a:cubicBezTo>
                  <a:cubicBezTo>
                    <a:pt x="185" y="240"/>
                    <a:pt x="193" y="235"/>
                    <a:pt x="201" y="227"/>
                  </a:cubicBezTo>
                  <a:cubicBezTo>
                    <a:pt x="205" y="223"/>
                    <a:pt x="209" y="218"/>
                    <a:pt x="212" y="213"/>
                  </a:cubicBezTo>
                  <a:cubicBezTo>
                    <a:pt x="213" y="213"/>
                    <a:pt x="213" y="213"/>
                    <a:pt x="214" y="213"/>
                  </a:cubicBezTo>
                  <a:cubicBezTo>
                    <a:pt x="215" y="213"/>
                    <a:pt x="216" y="213"/>
                    <a:pt x="217" y="213"/>
                  </a:cubicBezTo>
                  <a:cubicBezTo>
                    <a:pt x="236" y="207"/>
                    <a:pt x="254" y="191"/>
                    <a:pt x="270" y="177"/>
                  </a:cubicBezTo>
                  <a:cubicBezTo>
                    <a:pt x="309" y="140"/>
                    <a:pt x="322" y="92"/>
                    <a:pt x="298" y="67"/>
                  </a:cubicBezTo>
                  <a:close/>
                  <a:moveTo>
                    <a:pt x="66" y="161"/>
                  </a:moveTo>
                  <a:cubicBezTo>
                    <a:pt x="37" y="134"/>
                    <a:pt x="24" y="97"/>
                    <a:pt x="39" y="81"/>
                  </a:cubicBezTo>
                  <a:cubicBezTo>
                    <a:pt x="46" y="74"/>
                    <a:pt x="60" y="72"/>
                    <a:pt x="77" y="77"/>
                  </a:cubicBezTo>
                  <a:cubicBezTo>
                    <a:pt x="79" y="112"/>
                    <a:pt x="85" y="153"/>
                    <a:pt x="97" y="186"/>
                  </a:cubicBezTo>
                  <a:cubicBezTo>
                    <a:pt x="86" y="179"/>
                    <a:pt x="76" y="170"/>
                    <a:pt x="66" y="161"/>
                  </a:cubicBezTo>
                  <a:close/>
                  <a:moveTo>
                    <a:pt x="145" y="298"/>
                  </a:moveTo>
                  <a:cubicBezTo>
                    <a:pt x="161" y="262"/>
                    <a:pt x="161" y="262"/>
                    <a:pt x="161" y="262"/>
                  </a:cubicBezTo>
                  <a:cubicBezTo>
                    <a:pt x="176" y="298"/>
                    <a:pt x="176" y="298"/>
                    <a:pt x="176" y="298"/>
                  </a:cubicBezTo>
                  <a:lnTo>
                    <a:pt x="145" y="298"/>
                  </a:lnTo>
                  <a:close/>
                  <a:moveTo>
                    <a:pt x="185" y="213"/>
                  </a:moveTo>
                  <a:cubicBezTo>
                    <a:pt x="178" y="220"/>
                    <a:pt x="170" y="224"/>
                    <a:pt x="161" y="224"/>
                  </a:cubicBezTo>
                  <a:cubicBezTo>
                    <a:pt x="151" y="224"/>
                    <a:pt x="143" y="220"/>
                    <a:pt x="136" y="213"/>
                  </a:cubicBezTo>
                  <a:cubicBezTo>
                    <a:pt x="102" y="177"/>
                    <a:pt x="96" y="70"/>
                    <a:pt x="96" y="21"/>
                  </a:cubicBezTo>
                  <a:cubicBezTo>
                    <a:pt x="225" y="21"/>
                    <a:pt x="225" y="21"/>
                    <a:pt x="225" y="21"/>
                  </a:cubicBezTo>
                  <a:cubicBezTo>
                    <a:pt x="225" y="70"/>
                    <a:pt x="220" y="177"/>
                    <a:pt x="185" y="213"/>
                  </a:cubicBezTo>
                  <a:close/>
                  <a:moveTo>
                    <a:pt x="255" y="161"/>
                  </a:moveTo>
                  <a:cubicBezTo>
                    <a:pt x="246" y="170"/>
                    <a:pt x="235" y="179"/>
                    <a:pt x="225" y="186"/>
                  </a:cubicBezTo>
                  <a:cubicBezTo>
                    <a:pt x="237" y="153"/>
                    <a:pt x="242" y="112"/>
                    <a:pt x="245" y="77"/>
                  </a:cubicBezTo>
                  <a:cubicBezTo>
                    <a:pt x="261" y="72"/>
                    <a:pt x="275" y="74"/>
                    <a:pt x="283" y="81"/>
                  </a:cubicBezTo>
                  <a:cubicBezTo>
                    <a:pt x="297" y="97"/>
                    <a:pt x="284" y="134"/>
                    <a:pt x="255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</p:grpSp>
      <p:sp>
        <p:nvSpPr>
          <p:cNvPr id="31" name="Freeform 351"/>
          <p:cNvSpPr>
            <a:spLocks noChangeAspect="1" noEditPoints="1"/>
          </p:cNvSpPr>
          <p:nvPr/>
        </p:nvSpPr>
        <p:spPr bwMode="auto">
          <a:xfrm>
            <a:off x="4604783" y="1003800"/>
            <a:ext cx="420000" cy="420000"/>
          </a:xfrm>
          <a:custGeom>
            <a:avLst/>
            <a:gdLst>
              <a:gd name="T0" fmla="*/ 128 w 512"/>
              <a:gd name="T1" fmla="*/ 331 h 512"/>
              <a:gd name="T2" fmla="*/ 152 w 512"/>
              <a:gd name="T3" fmla="*/ 331 h 512"/>
              <a:gd name="T4" fmla="*/ 128 w 512"/>
              <a:gd name="T5" fmla="*/ 256 h 512"/>
              <a:gd name="T6" fmla="*/ 256 w 512"/>
              <a:gd name="T7" fmla="*/ 128 h 512"/>
              <a:gd name="T8" fmla="*/ 384 w 512"/>
              <a:gd name="T9" fmla="*/ 256 h 512"/>
              <a:gd name="T10" fmla="*/ 256 w 512"/>
              <a:gd name="T11" fmla="*/ 384 h 512"/>
              <a:gd name="T12" fmla="*/ 245 w 512"/>
              <a:gd name="T13" fmla="*/ 373 h 512"/>
              <a:gd name="T14" fmla="*/ 256 w 512"/>
              <a:gd name="T15" fmla="*/ 363 h 512"/>
              <a:gd name="T16" fmla="*/ 362 w 512"/>
              <a:gd name="T17" fmla="*/ 256 h 512"/>
              <a:gd name="T18" fmla="*/ 256 w 512"/>
              <a:gd name="T19" fmla="*/ 149 h 512"/>
              <a:gd name="T20" fmla="*/ 149 w 512"/>
              <a:gd name="T21" fmla="*/ 256 h 512"/>
              <a:gd name="T22" fmla="*/ 170 w 512"/>
              <a:gd name="T23" fmla="*/ 320 h 512"/>
              <a:gd name="T24" fmla="*/ 170 w 512"/>
              <a:gd name="T25" fmla="*/ 288 h 512"/>
              <a:gd name="T26" fmla="*/ 180 w 512"/>
              <a:gd name="T27" fmla="*/ 277 h 512"/>
              <a:gd name="T28" fmla="*/ 191 w 512"/>
              <a:gd name="T29" fmla="*/ 288 h 512"/>
              <a:gd name="T30" fmla="*/ 191 w 512"/>
              <a:gd name="T31" fmla="*/ 341 h 512"/>
              <a:gd name="T32" fmla="*/ 181 w 512"/>
              <a:gd name="T33" fmla="*/ 353 h 512"/>
              <a:gd name="T34" fmla="*/ 128 w 512"/>
              <a:gd name="T35" fmla="*/ 353 h 512"/>
              <a:gd name="T36" fmla="*/ 117 w 512"/>
              <a:gd name="T37" fmla="*/ 342 h 512"/>
              <a:gd name="T38" fmla="*/ 128 w 512"/>
              <a:gd name="T39" fmla="*/ 331 h 512"/>
              <a:gd name="T40" fmla="*/ 280 w 512"/>
              <a:gd name="T41" fmla="*/ 227 h 512"/>
              <a:gd name="T42" fmla="*/ 256 w 512"/>
              <a:gd name="T43" fmla="*/ 252 h 512"/>
              <a:gd name="T44" fmla="*/ 213 w 512"/>
              <a:gd name="T45" fmla="*/ 208 h 512"/>
              <a:gd name="T46" fmla="*/ 197 w 512"/>
              <a:gd name="T47" fmla="*/ 208 h 512"/>
              <a:gd name="T48" fmla="*/ 197 w 512"/>
              <a:gd name="T49" fmla="*/ 224 h 512"/>
              <a:gd name="T50" fmla="*/ 248 w 512"/>
              <a:gd name="T51" fmla="*/ 274 h 512"/>
              <a:gd name="T52" fmla="*/ 256 w 512"/>
              <a:gd name="T53" fmla="*/ 277 h 512"/>
              <a:gd name="T54" fmla="*/ 263 w 512"/>
              <a:gd name="T55" fmla="*/ 274 h 512"/>
              <a:gd name="T56" fmla="*/ 295 w 512"/>
              <a:gd name="T57" fmla="*/ 242 h 512"/>
              <a:gd name="T58" fmla="*/ 295 w 512"/>
              <a:gd name="T59" fmla="*/ 227 h 512"/>
              <a:gd name="T60" fmla="*/ 280 w 512"/>
              <a:gd name="T61" fmla="*/ 227 h 512"/>
              <a:gd name="T62" fmla="*/ 256 w 512"/>
              <a:gd name="T63" fmla="*/ 21 h 512"/>
              <a:gd name="T64" fmla="*/ 490 w 512"/>
              <a:gd name="T65" fmla="*/ 256 h 512"/>
              <a:gd name="T66" fmla="*/ 256 w 512"/>
              <a:gd name="T67" fmla="*/ 491 h 512"/>
              <a:gd name="T68" fmla="*/ 21 w 512"/>
              <a:gd name="T69" fmla="*/ 256 h 512"/>
              <a:gd name="T70" fmla="*/ 256 w 512"/>
              <a:gd name="T71" fmla="*/ 21 h 512"/>
              <a:gd name="T72" fmla="*/ 256 w 512"/>
              <a:gd name="T73" fmla="*/ 0 h 512"/>
              <a:gd name="T74" fmla="*/ 0 w 512"/>
              <a:gd name="T75" fmla="*/ 256 h 512"/>
              <a:gd name="T76" fmla="*/ 256 w 512"/>
              <a:gd name="T77" fmla="*/ 512 h 512"/>
              <a:gd name="T78" fmla="*/ 512 w 512"/>
              <a:gd name="T79" fmla="*/ 256 h 512"/>
              <a:gd name="T80" fmla="*/ 256 w 512"/>
              <a:gd name="T81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2" h="512">
                <a:moveTo>
                  <a:pt x="128" y="331"/>
                </a:moveTo>
                <a:cubicBezTo>
                  <a:pt x="152" y="331"/>
                  <a:pt x="152" y="331"/>
                  <a:pt x="152" y="331"/>
                </a:cubicBezTo>
                <a:cubicBezTo>
                  <a:pt x="136" y="310"/>
                  <a:pt x="128" y="283"/>
                  <a:pt x="128" y="256"/>
                </a:cubicBezTo>
                <a:cubicBezTo>
                  <a:pt x="128" y="186"/>
                  <a:pt x="185" y="128"/>
                  <a:pt x="256" y="128"/>
                </a:cubicBezTo>
                <a:cubicBezTo>
                  <a:pt x="326" y="128"/>
                  <a:pt x="384" y="186"/>
                  <a:pt x="384" y="256"/>
                </a:cubicBezTo>
                <a:cubicBezTo>
                  <a:pt x="384" y="327"/>
                  <a:pt x="326" y="384"/>
                  <a:pt x="256" y="384"/>
                </a:cubicBezTo>
                <a:cubicBezTo>
                  <a:pt x="250" y="384"/>
                  <a:pt x="245" y="379"/>
                  <a:pt x="245" y="373"/>
                </a:cubicBezTo>
                <a:cubicBezTo>
                  <a:pt x="245" y="367"/>
                  <a:pt x="250" y="363"/>
                  <a:pt x="256" y="363"/>
                </a:cubicBezTo>
                <a:cubicBezTo>
                  <a:pt x="314" y="363"/>
                  <a:pt x="362" y="315"/>
                  <a:pt x="362" y="256"/>
                </a:cubicBezTo>
                <a:cubicBezTo>
                  <a:pt x="362" y="197"/>
                  <a:pt x="314" y="149"/>
                  <a:pt x="256" y="149"/>
                </a:cubicBezTo>
                <a:cubicBezTo>
                  <a:pt x="197" y="149"/>
                  <a:pt x="149" y="197"/>
                  <a:pt x="149" y="256"/>
                </a:cubicBezTo>
                <a:cubicBezTo>
                  <a:pt x="149" y="279"/>
                  <a:pt x="156" y="302"/>
                  <a:pt x="170" y="320"/>
                </a:cubicBezTo>
                <a:cubicBezTo>
                  <a:pt x="170" y="288"/>
                  <a:pt x="170" y="288"/>
                  <a:pt x="170" y="288"/>
                </a:cubicBezTo>
                <a:cubicBezTo>
                  <a:pt x="170" y="282"/>
                  <a:pt x="174" y="277"/>
                  <a:pt x="180" y="277"/>
                </a:cubicBezTo>
                <a:cubicBezTo>
                  <a:pt x="186" y="277"/>
                  <a:pt x="191" y="282"/>
                  <a:pt x="191" y="288"/>
                </a:cubicBezTo>
                <a:cubicBezTo>
                  <a:pt x="191" y="341"/>
                  <a:pt x="191" y="341"/>
                  <a:pt x="191" y="341"/>
                </a:cubicBezTo>
                <a:cubicBezTo>
                  <a:pt x="191" y="347"/>
                  <a:pt x="187" y="353"/>
                  <a:pt x="181" y="353"/>
                </a:cubicBezTo>
                <a:cubicBezTo>
                  <a:pt x="128" y="353"/>
                  <a:pt x="128" y="353"/>
                  <a:pt x="128" y="353"/>
                </a:cubicBezTo>
                <a:cubicBezTo>
                  <a:pt x="122" y="353"/>
                  <a:pt x="117" y="348"/>
                  <a:pt x="117" y="342"/>
                </a:cubicBezTo>
                <a:cubicBezTo>
                  <a:pt x="117" y="336"/>
                  <a:pt x="122" y="331"/>
                  <a:pt x="128" y="331"/>
                </a:cubicBezTo>
                <a:close/>
                <a:moveTo>
                  <a:pt x="280" y="227"/>
                </a:moveTo>
                <a:cubicBezTo>
                  <a:pt x="256" y="252"/>
                  <a:pt x="256" y="252"/>
                  <a:pt x="256" y="252"/>
                </a:cubicBezTo>
                <a:cubicBezTo>
                  <a:pt x="213" y="208"/>
                  <a:pt x="213" y="208"/>
                  <a:pt x="213" y="208"/>
                </a:cubicBezTo>
                <a:cubicBezTo>
                  <a:pt x="208" y="204"/>
                  <a:pt x="202" y="204"/>
                  <a:pt x="197" y="208"/>
                </a:cubicBezTo>
                <a:cubicBezTo>
                  <a:pt x="193" y="213"/>
                  <a:pt x="193" y="219"/>
                  <a:pt x="197" y="224"/>
                </a:cubicBezTo>
                <a:cubicBezTo>
                  <a:pt x="248" y="274"/>
                  <a:pt x="248" y="274"/>
                  <a:pt x="248" y="274"/>
                </a:cubicBezTo>
                <a:cubicBezTo>
                  <a:pt x="250" y="276"/>
                  <a:pt x="253" y="277"/>
                  <a:pt x="256" y="277"/>
                </a:cubicBezTo>
                <a:cubicBezTo>
                  <a:pt x="258" y="277"/>
                  <a:pt x="261" y="276"/>
                  <a:pt x="263" y="274"/>
                </a:cubicBezTo>
                <a:cubicBezTo>
                  <a:pt x="295" y="242"/>
                  <a:pt x="295" y="242"/>
                  <a:pt x="295" y="242"/>
                </a:cubicBezTo>
                <a:cubicBezTo>
                  <a:pt x="299" y="238"/>
                  <a:pt x="299" y="231"/>
                  <a:pt x="295" y="227"/>
                </a:cubicBezTo>
                <a:cubicBezTo>
                  <a:pt x="291" y="223"/>
                  <a:pt x="284" y="223"/>
                  <a:pt x="280" y="227"/>
                </a:cubicBezTo>
                <a:close/>
                <a:moveTo>
                  <a:pt x="256" y="21"/>
                </a:moveTo>
                <a:cubicBezTo>
                  <a:pt x="385" y="21"/>
                  <a:pt x="490" y="127"/>
                  <a:pt x="490" y="256"/>
                </a:cubicBezTo>
                <a:cubicBezTo>
                  <a:pt x="490" y="385"/>
                  <a:pt x="385" y="491"/>
                  <a:pt x="256" y="491"/>
                </a:cubicBezTo>
                <a:cubicBezTo>
                  <a:pt x="126" y="491"/>
                  <a:pt x="21" y="385"/>
                  <a:pt x="21" y="256"/>
                </a:cubicBezTo>
                <a:cubicBezTo>
                  <a:pt x="21" y="127"/>
                  <a:pt x="126" y="21"/>
                  <a:pt x="256" y="21"/>
                </a:cubicBezTo>
                <a:moveTo>
                  <a:pt x="256" y="0"/>
                </a:moveTo>
                <a:cubicBezTo>
                  <a:pt x="114" y="0"/>
                  <a:pt x="0" y="115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5"/>
                  <a:pt x="397" y="0"/>
                  <a:pt x="256" y="0"/>
                </a:cubicBezTo>
                <a:close/>
              </a:path>
            </a:pathLst>
          </a:custGeom>
          <a:solidFill>
            <a:srgbClr val="6A961C"/>
          </a:solidFill>
          <a:ln>
            <a:noFill/>
          </a:ln>
          <a:extLst/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endParaRPr lang="nb-NO" sz="1333" dirty="0">
              <a:latin typeface="+mj-lt"/>
            </a:endParaRPr>
          </a:p>
        </p:txBody>
      </p:sp>
      <p:cxnSp>
        <p:nvCxnSpPr>
          <p:cNvPr id="32" name="Straight Connector 35"/>
          <p:cNvCxnSpPr/>
          <p:nvPr/>
        </p:nvCxnSpPr>
        <p:spPr>
          <a:xfrm flipV="1">
            <a:off x="4563111" y="997293"/>
            <a:ext cx="0" cy="810000"/>
          </a:xfrm>
          <a:prstGeom prst="line">
            <a:avLst/>
          </a:prstGeom>
          <a:ln w="12700">
            <a:solidFill>
              <a:srgbClr val="6A9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226"/>
          <p:cNvGrpSpPr>
            <a:grpSpLocks noChangeAspect="1"/>
          </p:cNvGrpSpPr>
          <p:nvPr/>
        </p:nvGrpSpPr>
        <p:grpSpPr bwMode="auto">
          <a:xfrm>
            <a:off x="4706538" y="4364463"/>
            <a:ext cx="420000" cy="420000"/>
            <a:chOff x="2710" y="770"/>
            <a:chExt cx="340" cy="340"/>
          </a:xfrm>
          <a:solidFill>
            <a:srgbClr val="ACCE88"/>
          </a:solidFill>
        </p:grpSpPr>
        <p:sp>
          <p:nvSpPr>
            <p:cNvPr id="34" name="Freeform 227"/>
            <p:cNvSpPr>
              <a:spLocks noEditPoints="1"/>
            </p:cNvSpPr>
            <p:nvPr/>
          </p:nvSpPr>
          <p:spPr bwMode="auto">
            <a:xfrm>
              <a:off x="2710" y="770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  <p:sp>
          <p:nvSpPr>
            <p:cNvPr id="35" name="Freeform 228"/>
            <p:cNvSpPr>
              <a:spLocks noEditPoints="1"/>
            </p:cNvSpPr>
            <p:nvPr/>
          </p:nvSpPr>
          <p:spPr bwMode="auto">
            <a:xfrm>
              <a:off x="2773" y="869"/>
              <a:ext cx="214" cy="177"/>
            </a:xfrm>
            <a:custGeom>
              <a:avLst/>
              <a:gdLst>
                <a:gd name="T0" fmla="*/ 320 w 322"/>
                <a:gd name="T1" fmla="*/ 91 h 267"/>
                <a:gd name="T2" fmla="*/ 277 w 322"/>
                <a:gd name="T3" fmla="*/ 6 h 267"/>
                <a:gd name="T4" fmla="*/ 267 w 322"/>
                <a:gd name="T5" fmla="*/ 0 h 267"/>
                <a:gd name="T6" fmla="*/ 54 w 322"/>
                <a:gd name="T7" fmla="*/ 0 h 267"/>
                <a:gd name="T8" fmla="*/ 44 w 322"/>
                <a:gd name="T9" fmla="*/ 6 h 267"/>
                <a:gd name="T10" fmla="*/ 2 w 322"/>
                <a:gd name="T11" fmla="*/ 91 h 267"/>
                <a:gd name="T12" fmla="*/ 4 w 322"/>
                <a:gd name="T13" fmla="*/ 103 h 267"/>
                <a:gd name="T14" fmla="*/ 153 w 322"/>
                <a:gd name="T15" fmla="*/ 263 h 267"/>
                <a:gd name="T16" fmla="*/ 161 w 322"/>
                <a:gd name="T17" fmla="*/ 267 h 267"/>
                <a:gd name="T18" fmla="*/ 168 w 322"/>
                <a:gd name="T19" fmla="*/ 263 h 267"/>
                <a:gd name="T20" fmla="*/ 318 w 322"/>
                <a:gd name="T21" fmla="*/ 103 h 267"/>
                <a:gd name="T22" fmla="*/ 320 w 322"/>
                <a:gd name="T23" fmla="*/ 91 h 267"/>
                <a:gd name="T24" fmla="*/ 214 w 322"/>
                <a:gd name="T25" fmla="*/ 107 h 267"/>
                <a:gd name="T26" fmla="*/ 161 w 322"/>
                <a:gd name="T27" fmla="*/ 229 h 267"/>
                <a:gd name="T28" fmla="*/ 108 w 322"/>
                <a:gd name="T29" fmla="*/ 107 h 267"/>
                <a:gd name="T30" fmla="*/ 214 w 322"/>
                <a:gd name="T31" fmla="*/ 107 h 267"/>
                <a:gd name="T32" fmla="*/ 118 w 322"/>
                <a:gd name="T33" fmla="*/ 85 h 267"/>
                <a:gd name="T34" fmla="*/ 161 w 322"/>
                <a:gd name="T35" fmla="*/ 28 h 267"/>
                <a:gd name="T36" fmla="*/ 203 w 322"/>
                <a:gd name="T37" fmla="*/ 85 h 267"/>
                <a:gd name="T38" fmla="*/ 118 w 322"/>
                <a:gd name="T39" fmla="*/ 85 h 267"/>
                <a:gd name="T40" fmla="*/ 185 w 322"/>
                <a:gd name="T41" fmla="*/ 21 h 267"/>
                <a:gd name="T42" fmla="*/ 251 w 322"/>
                <a:gd name="T43" fmla="*/ 21 h 267"/>
                <a:gd name="T44" fmla="*/ 226 w 322"/>
                <a:gd name="T45" fmla="*/ 78 h 267"/>
                <a:gd name="T46" fmla="*/ 185 w 322"/>
                <a:gd name="T47" fmla="*/ 21 h 267"/>
                <a:gd name="T48" fmla="*/ 95 w 322"/>
                <a:gd name="T49" fmla="*/ 78 h 267"/>
                <a:gd name="T50" fmla="*/ 71 w 322"/>
                <a:gd name="T51" fmla="*/ 21 h 267"/>
                <a:gd name="T52" fmla="*/ 137 w 322"/>
                <a:gd name="T53" fmla="*/ 21 h 267"/>
                <a:gd name="T54" fmla="*/ 95 w 322"/>
                <a:gd name="T55" fmla="*/ 78 h 267"/>
                <a:gd name="T56" fmla="*/ 76 w 322"/>
                <a:gd name="T57" fmla="*/ 85 h 267"/>
                <a:gd name="T58" fmla="*/ 29 w 322"/>
                <a:gd name="T59" fmla="*/ 85 h 267"/>
                <a:gd name="T60" fmla="*/ 54 w 322"/>
                <a:gd name="T61" fmla="*/ 35 h 267"/>
                <a:gd name="T62" fmla="*/ 76 w 322"/>
                <a:gd name="T63" fmla="*/ 85 h 267"/>
                <a:gd name="T64" fmla="*/ 85 w 322"/>
                <a:gd name="T65" fmla="*/ 107 h 267"/>
                <a:gd name="T66" fmla="*/ 129 w 322"/>
                <a:gd name="T67" fmla="*/ 207 h 267"/>
                <a:gd name="T68" fmla="*/ 36 w 322"/>
                <a:gd name="T69" fmla="*/ 107 h 267"/>
                <a:gd name="T70" fmla="*/ 85 w 322"/>
                <a:gd name="T71" fmla="*/ 107 h 267"/>
                <a:gd name="T72" fmla="*/ 236 w 322"/>
                <a:gd name="T73" fmla="*/ 107 h 267"/>
                <a:gd name="T74" fmla="*/ 285 w 322"/>
                <a:gd name="T75" fmla="*/ 107 h 267"/>
                <a:gd name="T76" fmla="*/ 192 w 322"/>
                <a:gd name="T77" fmla="*/ 207 h 267"/>
                <a:gd name="T78" fmla="*/ 236 w 322"/>
                <a:gd name="T79" fmla="*/ 107 h 267"/>
                <a:gd name="T80" fmla="*/ 245 w 322"/>
                <a:gd name="T81" fmla="*/ 85 h 267"/>
                <a:gd name="T82" fmla="*/ 267 w 322"/>
                <a:gd name="T83" fmla="*/ 35 h 267"/>
                <a:gd name="T84" fmla="*/ 293 w 322"/>
                <a:gd name="T85" fmla="*/ 85 h 267"/>
                <a:gd name="T86" fmla="*/ 245 w 322"/>
                <a:gd name="T87" fmla="*/ 85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2" h="267">
                  <a:moveTo>
                    <a:pt x="320" y="91"/>
                  </a:moveTo>
                  <a:cubicBezTo>
                    <a:pt x="277" y="6"/>
                    <a:pt x="277" y="6"/>
                    <a:pt x="277" y="6"/>
                  </a:cubicBezTo>
                  <a:cubicBezTo>
                    <a:pt x="275" y="2"/>
                    <a:pt x="271" y="0"/>
                    <a:pt x="26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6" y="2"/>
                    <a:pt x="44" y="6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0" y="95"/>
                    <a:pt x="0" y="100"/>
                    <a:pt x="4" y="103"/>
                  </a:cubicBezTo>
                  <a:cubicBezTo>
                    <a:pt x="153" y="263"/>
                    <a:pt x="153" y="263"/>
                    <a:pt x="153" y="263"/>
                  </a:cubicBezTo>
                  <a:cubicBezTo>
                    <a:pt x="155" y="265"/>
                    <a:pt x="158" y="267"/>
                    <a:pt x="161" y="267"/>
                  </a:cubicBezTo>
                  <a:cubicBezTo>
                    <a:pt x="164" y="267"/>
                    <a:pt x="166" y="265"/>
                    <a:pt x="168" y="263"/>
                  </a:cubicBezTo>
                  <a:cubicBezTo>
                    <a:pt x="318" y="103"/>
                    <a:pt x="318" y="103"/>
                    <a:pt x="318" y="103"/>
                  </a:cubicBezTo>
                  <a:cubicBezTo>
                    <a:pt x="321" y="100"/>
                    <a:pt x="322" y="95"/>
                    <a:pt x="320" y="91"/>
                  </a:cubicBezTo>
                  <a:close/>
                  <a:moveTo>
                    <a:pt x="214" y="107"/>
                  </a:moveTo>
                  <a:cubicBezTo>
                    <a:pt x="161" y="229"/>
                    <a:pt x="161" y="229"/>
                    <a:pt x="161" y="229"/>
                  </a:cubicBezTo>
                  <a:cubicBezTo>
                    <a:pt x="108" y="107"/>
                    <a:pt x="108" y="107"/>
                    <a:pt x="108" y="107"/>
                  </a:cubicBezTo>
                  <a:lnTo>
                    <a:pt x="214" y="107"/>
                  </a:lnTo>
                  <a:close/>
                  <a:moveTo>
                    <a:pt x="118" y="85"/>
                  </a:moveTo>
                  <a:cubicBezTo>
                    <a:pt x="161" y="28"/>
                    <a:pt x="161" y="28"/>
                    <a:pt x="161" y="28"/>
                  </a:cubicBezTo>
                  <a:cubicBezTo>
                    <a:pt x="203" y="85"/>
                    <a:pt x="203" y="85"/>
                    <a:pt x="203" y="85"/>
                  </a:cubicBezTo>
                  <a:lnTo>
                    <a:pt x="118" y="85"/>
                  </a:lnTo>
                  <a:close/>
                  <a:moveTo>
                    <a:pt x="185" y="21"/>
                  </a:moveTo>
                  <a:cubicBezTo>
                    <a:pt x="251" y="21"/>
                    <a:pt x="251" y="21"/>
                    <a:pt x="251" y="21"/>
                  </a:cubicBezTo>
                  <a:cubicBezTo>
                    <a:pt x="226" y="78"/>
                    <a:pt x="226" y="78"/>
                    <a:pt x="226" y="78"/>
                  </a:cubicBezTo>
                  <a:lnTo>
                    <a:pt x="185" y="21"/>
                  </a:lnTo>
                  <a:close/>
                  <a:moveTo>
                    <a:pt x="95" y="78"/>
                  </a:moveTo>
                  <a:cubicBezTo>
                    <a:pt x="71" y="21"/>
                    <a:pt x="71" y="21"/>
                    <a:pt x="71" y="21"/>
                  </a:cubicBezTo>
                  <a:cubicBezTo>
                    <a:pt x="137" y="21"/>
                    <a:pt x="137" y="21"/>
                    <a:pt x="137" y="21"/>
                  </a:cubicBezTo>
                  <a:lnTo>
                    <a:pt x="95" y="78"/>
                  </a:lnTo>
                  <a:close/>
                  <a:moveTo>
                    <a:pt x="76" y="85"/>
                  </a:moveTo>
                  <a:cubicBezTo>
                    <a:pt x="29" y="85"/>
                    <a:pt x="29" y="85"/>
                    <a:pt x="29" y="85"/>
                  </a:cubicBezTo>
                  <a:cubicBezTo>
                    <a:pt x="54" y="35"/>
                    <a:pt x="54" y="35"/>
                    <a:pt x="54" y="35"/>
                  </a:cubicBezTo>
                  <a:lnTo>
                    <a:pt x="76" y="85"/>
                  </a:lnTo>
                  <a:close/>
                  <a:moveTo>
                    <a:pt x="85" y="107"/>
                  </a:moveTo>
                  <a:cubicBezTo>
                    <a:pt x="129" y="207"/>
                    <a:pt x="129" y="207"/>
                    <a:pt x="129" y="207"/>
                  </a:cubicBezTo>
                  <a:cubicBezTo>
                    <a:pt x="36" y="107"/>
                    <a:pt x="36" y="107"/>
                    <a:pt x="36" y="107"/>
                  </a:cubicBezTo>
                  <a:lnTo>
                    <a:pt x="85" y="107"/>
                  </a:lnTo>
                  <a:close/>
                  <a:moveTo>
                    <a:pt x="236" y="107"/>
                  </a:moveTo>
                  <a:cubicBezTo>
                    <a:pt x="285" y="107"/>
                    <a:pt x="285" y="107"/>
                    <a:pt x="285" y="107"/>
                  </a:cubicBezTo>
                  <a:cubicBezTo>
                    <a:pt x="192" y="207"/>
                    <a:pt x="192" y="207"/>
                    <a:pt x="192" y="207"/>
                  </a:cubicBezTo>
                  <a:lnTo>
                    <a:pt x="236" y="107"/>
                  </a:lnTo>
                  <a:close/>
                  <a:moveTo>
                    <a:pt x="245" y="85"/>
                  </a:moveTo>
                  <a:cubicBezTo>
                    <a:pt x="267" y="35"/>
                    <a:pt x="267" y="35"/>
                    <a:pt x="267" y="35"/>
                  </a:cubicBezTo>
                  <a:cubicBezTo>
                    <a:pt x="293" y="85"/>
                    <a:pt x="293" y="85"/>
                    <a:pt x="293" y="85"/>
                  </a:cubicBezTo>
                  <a:lnTo>
                    <a:pt x="24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</p:grpSp>
      <p:cxnSp>
        <p:nvCxnSpPr>
          <p:cNvPr id="36" name="Straight Connector 40"/>
          <p:cNvCxnSpPr/>
          <p:nvPr/>
        </p:nvCxnSpPr>
        <p:spPr>
          <a:xfrm flipV="1">
            <a:off x="4674236" y="3946937"/>
            <a:ext cx="0" cy="810000"/>
          </a:xfrm>
          <a:prstGeom prst="line">
            <a:avLst/>
          </a:prstGeom>
          <a:ln w="12700">
            <a:solidFill>
              <a:srgbClr val="ACC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42"/>
          <p:cNvCxnSpPr/>
          <p:nvPr/>
        </p:nvCxnSpPr>
        <p:spPr>
          <a:xfrm flipH="1">
            <a:off x="3515361" y="3677902"/>
            <a:ext cx="390000" cy="390000"/>
          </a:xfrm>
          <a:prstGeom prst="line">
            <a:avLst/>
          </a:prstGeom>
          <a:ln w="12700">
            <a:solidFill>
              <a:srgbClr val="93C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43"/>
          <p:cNvCxnSpPr/>
          <p:nvPr/>
        </p:nvCxnSpPr>
        <p:spPr>
          <a:xfrm>
            <a:off x="2919534" y="4062734"/>
            <a:ext cx="600000" cy="0"/>
          </a:xfrm>
          <a:prstGeom prst="line">
            <a:avLst/>
          </a:prstGeom>
          <a:ln w="12700">
            <a:solidFill>
              <a:srgbClr val="93C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45"/>
          <p:cNvCxnSpPr/>
          <p:nvPr/>
        </p:nvCxnSpPr>
        <p:spPr>
          <a:xfrm>
            <a:off x="2918299" y="2943280"/>
            <a:ext cx="630000" cy="0"/>
          </a:xfrm>
          <a:prstGeom prst="line">
            <a:avLst/>
          </a:prstGeom>
          <a:ln w="12700">
            <a:solidFill>
              <a:srgbClr val="81B5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76"/>
          <p:cNvGrpSpPr>
            <a:grpSpLocks noChangeAspect="1"/>
          </p:cNvGrpSpPr>
          <p:nvPr/>
        </p:nvGrpSpPr>
        <p:grpSpPr bwMode="auto">
          <a:xfrm>
            <a:off x="2917543" y="2969620"/>
            <a:ext cx="420000" cy="420000"/>
            <a:chOff x="3466" y="2823"/>
            <a:chExt cx="340" cy="340"/>
          </a:xfrm>
          <a:solidFill>
            <a:srgbClr val="81B523"/>
          </a:solidFill>
        </p:grpSpPr>
        <p:sp>
          <p:nvSpPr>
            <p:cNvPr id="41" name="Freeform 377"/>
            <p:cNvSpPr>
              <a:spLocks noEditPoints="1"/>
            </p:cNvSpPr>
            <p:nvPr/>
          </p:nvSpPr>
          <p:spPr bwMode="auto">
            <a:xfrm>
              <a:off x="3530" y="2915"/>
              <a:ext cx="212" cy="156"/>
            </a:xfrm>
            <a:custGeom>
              <a:avLst/>
              <a:gdLst>
                <a:gd name="T0" fmla="*/ 320 w 320"/>
                <a:gd name="T1" fmla="*/ 224 h 235"/>
                <a:gd name="T2" fmla="*/ 309 w 320"/>
                <a:gd name="T3" fmla="*/ 235 h 235"/>
                <a:gd name="T4" fmla="*/ 10 w 320"/>
                <a:gd name="T5" fmla="*/ 235 h 235"/>
                <a:gd name="T6" fmla="*/ 0 w 320"/>
                <a:gd name="T7" fmla="*/ 224 h 235"/>
                <a:gd name="T8" fmla="*/ 0 w 320"/>
                <a:gd name="T9" fmla="*/ 11 h 235"/>
                <a:gd name="T10" fmla="*/ 10 w 320"/>
                <a:gd name="T11" fmla="*/ 0 h 235"/>
                <a:gd name="T12" fmla="*/ 21 w 320"/>
                <a:gd name="T13" fmla="*/ 11 h 235"/>
                <a:gd name="T14" fmla="*/ 21 w 320"/>
                <a:gd name="T15" fmla="*/ 214 h 235"/>
                <a:gd name="T16" fmla="*/ 309 w 320"/>
                <a:gd name="T17" fmla="*/ 214 h 235"/>
                <a:gd name="T18" fmla="*/ 320 w 320"/>
                <a:gd name="T19" fmla="*/ 224 h 235"/>
                <a:gd name="T20" fmla="*/ 53 w 320"/>
                <a:gd name="T21" fmla="*/ 192 h 235"/>
                <a:gd name="T22" fmla="*/ 64 w 320"/>
                <a:gd name="T23" fmla="*/ 182 h 235"/>
                <a:gd name="T24" fmla="*/ 64 w 320"/>
                <a:gd name="T25" fmla="*/ 139 h 235"/>
                <a:gd name="T26" fmla="*/ 53 w 320"/>
                <a:gd name="T27" fmla="*/ 128 h 235"/>
                <a:gd name="T28" fmla="*/ 42 w 320"/>
                <a:gd name="T29" fmla="*/ 139 h 235"/>
                <a:gd name="T30" fmla="*/ 42 w 320"/>
                <a:gd name="T31" fmla="*/ 182 h 235"/>
                <a:gd name="T32" fmla="*/ 53 w 320"/>
                <a:gd name="T33" fmla="*/ 192 h 235"/>
                <a:gd name="T34" fmla="*/ 96 w 320"/>
                <a:gd name="T35" fmla="*/ 192 h 235"/>
                <a:gd name="T36" fmla="*/ 106 w 320"/>
                <a:gd name="T37" fmla="*/ 182 h 235"/>
                <a:gd name="T38" fmla="*/ 106 w 320"/>
                <a:gd name="T39" fmla="*/ 107 h 235"/>
                <a:gd name="T40" fmla="*/ 96 w 320"/>
                <a:gd name="T41" fmla="*/ 96 h 235"/>
                <a:gd name="T42" fmla="*/ 85 w 320"/>
                <a:gd name="T43" fmla="*/ 107 h 235"/>
                <a:gd name="T44" fmla="*/ 85 w 320"/>
                <a:gd name="T45" fmla="*/ 182 h 235"/>
                <a:gd name="T46" fmla="*/ 96 w 320"/>
                <a:gd name="T47" fmla="*/ 192 h 235"/>
                <a:gd name="T48" fmla="*/ 138 w 320"/>
                <a:gd name="T49" fmla="*/ 192 h 235"/>
                <a:gd name="T50" fmla="*/ 149 w 320"/>
                <a:gd name="T51" fmla="*/ 182 h 235"/>
                <a:gd name="T52" fmla="*/ 149 w 320"/>
                <a:gd name="T53" fmla="*/ 11 h 235"/>
                <a:gd name="T54" fmla="*/ 138 w 320"/>
                <a:gd name="T55" fmla="*/ 0 h 235"/>
                <a:gd name="T56" fmla="*/ 128 w 320"/>
                <a:gd name="T57" fmla="*/ 11 h 235"/>
                <a:gd name="T58" fmla="*/ 128 w 320"/>
                <a:gd name="T59" fmla="*/ 182 h 235"/>
                <a:gd name="T60" fmla="*/ 138 w 320"/>
                <a:gd name="T61" fmla="*/ 192 h 235"/>
                <a:gd name="T62" fmla="*/ 181 w 320"/>
                <a:gd name="T63" fmla="*/ 192 h 235"/>
                <a:gd name="T64" fmla="*/ 192 w 320"/>
                <a:gd name="T65" fmla="*/ 182 h 235"/>
                <a:gd name="T66" fmla="*/ 192 w 320"/>
                <a:gd name="T67" fmla="*/ 64 h 235"/>
                <a:gd name="T68" fmla="*/ 181 w 320"/>
                <a:gd name="T69" fmla="*/ 54 h 235"/>
                <a:gd name="T70" fmla="*/ 170 w 320"/>
                <a:gd name="T71" fmla="*/ 64 h 235"/>
                <a:gd name="T72" fmla="*/ 170 w 320"/>
                <a:gd name="T73" fmla="*/ 182 h 235"/>
                <a:gd name="T74" fmla="*/ 181 w 320"/>
                <a:gd name="T75" fmla="*/ 192 h 235"/>
                <a:gd name="T76" fmla="*/ 224 w 320"/>
                <a:gd name="T77" fmla="*/ 192 h 235"/>
                <a:gd name="T78" fmla="*/ 234 w 320"/>
                <a:gd name="T79" fmla="*/ 182 h 235"/>
                <a:gd name="T80" fmla="*/ 234 w 320"/>
                <a:gd name="T81" fmla="*/ 32 h 235"/>
                <a:gd name="T82" fmla="*/ 224 w 320"/>
                <a:gd name="T83" fmla="*/ 22 h 235"/>
                <a:gd name="T84" fmla="*/ 213 w 320"/>
                <a:gd name="T85" fmla="*/ 32 h 235"/>
                <a:gd name="T86" fmla="*/ 213 w 320"/>
                <a:gd name="T87" fmla="*/ 182 h 235"/>
                <a:gd name="T88" fmla="*/ 224 w 320"/>
                <a:gd name="T89" fmla="*/ 192 h 235"/>
                <a:gd name="T90" fmla="*/ 266 w 320"/>
                <a:gd name="T91" fmla="*/ 192 h 235"/>
                <a:gd name="T92" fmla="*/ 277 w 320"/>
                <a:gd name="T93" fmla="*/ 182 h 235"/>
                <a:gd name="T94" fmla="*/ 277 w 320"/>
                <a:gd name="T95" fmla="*/ 118 h 235"/>
                <a:gd name="T96" fmla="*/ 266 w 320"/>
                <a:gd name="T97" fmla="*/ 107 h 235"/>
                <a:gd name="T98" fmla="*/ 256 w 320"/>
                <a:gd name="T99" fmla="*/ 118 h 235"/>
                <a:gd name="T100" fmla="*/ 256 w 320"/>
                <a:gd name="T101" fmla="*/ 182 h 235"/>
                <a:gd name="T102" fmla="*/ 266 w 320"/>
                <a:gd name="T103" fmla="*/ 19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0" h="235">
                  <a:moveTo>
                    <a:pt x="320" y="224"/>
                  </a:moveTo>
                  <a:cubicBezTo>
                    <a:pt x="320" y="230"/>
                    <a:pt x="315" y="235"/>
                    <a:pt x="309" y="235"/>
                  </a:cubicBezTo>
                  <a:cubicBezTo>
                    <a:pt x="10" y="235"/>
                    <a:pt x="10" y="235"/>
                    <a:pt x="10" y="235"/>
                  </a:cubicBezTo>
                  <a:cubicBezTo>
                    <a:pt x="4" y="235"/>
                    <a:pt x="0" y="230"/>
                    <a:pt x="0" y="2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6" y="0"/>
                    <a:pt x="21" y="5"/>
                    <a:pt x="21" y="11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15" y="214"/>
                    <a:pt x="320" y="218"/>
                    <a:pt x="320" y="224"/>
                  </a:cubicBezTo>
                  <a:close/>
                  <a:moveTo>
                    <a:pt x="53" y="192"/>
                  </a:moveTo>
                  <a:cubicBezTo>
                    <a:pt x="59" y="192"/>
                    <a:pt x="64" y="188"/>
                    <a:pt x="64" y="182"/>
                  </a:cubicBezTo>
                  <a:cubicBezTo>
                    <a:pt x="64" y="139"/>
                    <a:pt x="64" y="139"/>
                    <a:pt x="64" y="139"/>
                  </a:cubicBezTo>
                  <a:cubicBezTo>
                    <a:pt x="64" y="133"/>
                    <a:pt x="59" y="128"/>
                    <a:pt x="53" y="128"/>
                  </a:cubicBezTo>
                  <a:cubicBezTo>
                    <a:pt x="47" y="128"/>
                    <a:pt x="42" y="133"/>
                    <a:pt x="42" y="139"/>
                  </a:cubicBezTo>
                  <a:cubicBezTo>
                    <a:pt x="42" y="182"/>
                    <a:pt x="42" y="182"/>
                    <a:pt x="42" y="182"/>
                  </a:cubicBezTo>
                  <a:cubicBezTo>
                    <a:pt x="42" y="188"/>
                    <a:pt x="47" y="192"/>
                    <a:pt x="53" y="192"/>
                  </a:cubicBezTo>
                  <a:close/>
                  <a:moveTo>
                    <a:pt x="96" y="192"/>
                  </a:moveTo>
                  <a:cubicBezTo>
                    <a:pt x="102" y="192"/>
                    <a:pt x="106" y="188"/>
                    <a:pt x="106" y="182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6" y="101"/>
                    <a:pt x="102" y="96"/>
                    <a:pt x="96" y="96"/>
                  </a:cubicBezTo>
                  <a:cubicBezTo>
                    <a:pt x="90" y="96"/>
                    <a:pt x="85" y="101"/>
                    <a:pt x="85" y="107"/>
                  </a:cubicBezTo>
                  <a:cubicBezTo>
                    <a:pt x="85" y="182"/>
                    <a:pt x="85" y="182"/>
                    <a:pt x="85" y="182"/>
                  </a:cubicBezTo>
                  <a:cubicBezTo>
                    <a:pt x="85" y="188"/>
                    <a:pt x="90" y="192"/>
                    <a:pt x="96" y="192"/>
                  </a:cubicBezTo>
                  <a:close/>
                  <a:moveTo>
                    <a:pt x="138" y="192"/>
                  </a:moveTo>
                  <a:cubicBezTo>
                    <a:pt x="144" y="192"/>
                    <a:pt x="149" y="188"/>
                    <a:pt x="149" y="182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49" y="5"/>
                    <a:pt x="144" y="0"/>
                    <a:pt x="138" y="0"/>
                  </a:cubicBezTo>
                  <a:cubicBezTo>
                    <a:pt x="132" y="0"/>
                    <a:pt x="128" y="5"/>
                    <a:pt x="128" y="11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8"/>
                    <a:pt x="132" y="192"/>
                    <a:pt x="138" y="192"/>
                  </a:cubicBezTo>
                  <a:close/>
                  <a:moveTo>
                    <a:pt x="181" y="192"/>
                  </a:moveTo>
                  <a:cubicBezTo>
                    <a:pt x="187" y="192"/>
                    <a:pt x="192" y="188"/>
                    <a:pt x="192" y="182"/>
                  </a:cubicBezTo>
                  <a:cubicBezTo>
                    <a:pt x="192" y="64"/>
                    <a:pt x="192" y="64"/>
                    <a:pt x="192" y="64"/>
                  </a:cubicBezTo>
                  <a:cubicBezTo>
                    <a:pt x="192" y="58"/>
                    <a:pt x="187" y="54"/>
                    <a:pt x="181" y="54"/>
                  </a:cubicBezTo>
                  <a:cubicBezTo>
                    <a:pt x="175" y="54"/>
                    <a:pt x="170" y="58"/>
                    <a:pt x="170" y="64"/>
                  </a:cubicBezTo>
                  <a:cubicBezTo>
                    <a:pt x="170" y="182"/>
                    <a:pt x="170" y="182"/>
                    <a:pt x="170" y="182"/>
                  </a:cubicBezTo>
                  <a:cubicBezTo>
                    <a:pt x="170" y="188"/>
                    <a:pt x="175" y="192"/>
                    <a:pt x="181" y="192"/>
                  </a:cubicBezTo>
                  <a:close/>
                  <a:moveTo>
                    <a:pt x="224" y="192"/>
                  </a:moveTo>
                  <a:cubicBezTo>
                    <a:pt x="230" y="192"/>
                    <a:pt x="234" y="188"/>
                    <a:pt x="234" y="182"/>
                  </a:cubicBezTo>
                  <a:cubicBezTo>
                    <a:pt x="234" y="32"/>
                    <a:pt x="234" y="32"/>
                    <a:pt x="234" y="32"/>
                  </a:cubicBezTo>
                  <a:cubicBezTo>
                    <a:pt x="234" y="26"/>
                    <a:pt x="230" y="22"/>
                    <a:pt x="224" y="22"/>
                  </a:cubicBezTo>
                  <a:cubicBezTo>
                    <a:pt x="218" y="22"/>
                    <a:pt x="213" y="26"/>
                    <a:pt x="213" y="32"/>
                  </a:cubicBezTo>
                  <a:cubicBezTo>
                    <a:pt x="213" y="182"/>
                    <a:pt x="213" y="182"/>
                    <a:pt x="213" y="182"/>
                  </a:cubicBezTo>
                  <a:cubicBezTo>
                    <a:pt x="213" y="188"/>
                    <a:pt x="218" y="192"/>
                    <a:pt x="224" y="192"/>
                  </a:cubicBezTo>
                  <a:close/>
                  <a:moveTo>
                    <a:pt x="266" y="192"/>
                  </a:moveTo>
                  <a:cubicBezTo>
                    <a:pt x="272" y="192"/>
                    <a:pt x="277" y="188"/>
                    <a:pt x="277" y="182"/>
                  </a:cubicBezTo>
                  <a:cubicBezTo>
                    <a:pt x="277" y="118"/>
                    <a:pt x="277" y="118"/>
                    <a:pt x="277" y="118"/>
                  </a:cubicBezTo>
                  <a:cubicBezTo>
                    <a:pt x="277" y="112"/>
                    <a:pt x="272" y="107"/>
                    <a:pt x="266" y="107"/>
                  </a:cubicBezTo>
                  <a:cubicBezTo>
                    <a:pt x="260" y="107"/>
                    <a:pt x="256" y="112"/>
                    <a:pt x="256" y="118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6" y="188"/>
                    <a:pt x="260" y="192"/>
                    <a:pt x="266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  <p:sp>
          <p:nvSpPr>
            <p:cNvPr id="42" name="Freeform 378"/>
            <p:cNvSpPr>
              <a:spLocks noEditPoints="1"/>
            </p:cNvSpPr>
            <p:nvPr/>
          </p:nvSpPr>
          <p:spPr bwMode="auto">
            <a:xfrm>
              <a:off x="3466" y="2823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</p:grpSp>
      <p:cxnSp>
        <p:nvCxnSpPr>
          <p:cNvPr id="43" name="Straight Connector 50"/>
          <p:cNvCxnSpPr/>
          <p:nvPr/>
        </p:nvCxnSpPr>
        <p:spPr>
          <a:xfrm flipH="1" flipV="1">
            <a:off x="3435062" y="1779354"/>
            <a:ext cx="390000" cy="390000"/>
          </a:xfrm>
          <a:prstGeom prst="line">
            <a:avLst/>
          </a:prstGeom>
          <a:ln w="12700">
            <a:solidFill>
              <a:srgbClr val="76A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51"/>
          <p:cNvCxnSpPr/>
          <p:nvPr/>
        </p:nvCxnSpPr>
        <p:spPr>
          <a:xfrm>
            <a:off x="2894906" y="1779354"/>
            <a:ext cx="540000" cy="0"/>
          </a:xfrm>
          <a:prstGeom prst="line">
            <a:avLst/>
          </a:prstGeom>
          <a:ln w="12700">
            <a:solidFill>
              <a:srgbClr val="76A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853"/>
          <p:cNvGrpSpPr>
            <a:grpSpLocks noChangeAspect="1"/>
          </p:cNvGrpSpPr>
          <p:nvPr/>
        </p:nvGrpSpPr>
        <p:grpSpPr bwMode="auto">
          <a:xfrm>
            <a:off x="2917543" y="1804053"/>
            <a:ext cx="420000" cy="420000"/>
            <a:chOff x="7360" y="3435"/>
            <a:chExt cx="340" cy="340"/>
          </a:xfrm>
          <a:solidFill>
            <a:srgbClr val="76A61F"/>
          </a:solidFill>
        </p:grpSpPr>
        <p:sp>
          <p:nvSpPr>
            <p:cNvPr id="46" name="Freeform 854"/>
            <p:cNvSpPr>
              <a:spLocks noEditPoints="1"/>
            </p:cNvSpPr>
            <p:nvPr/>
          </p:nvSpPr>
          <p:spPr bwMode="auto">
            <a:xfrm>
              <a:off x="7423" y="3512"/>
              <a:ext cx="213" cy="199"/>
            </a:xfrm>
            <a:custGeom>
              <a:avLst/>
              <a:gdLst>
                <a:gd name="T0" fmla="*/ 299 w 321"/>
                <a:gd name="T1" fmla="*/ 32 h 300"/>
                <a:gd name="T2" fmla="*/ 293 w 321"/>
                <a:gd name="T3" fmla="*/ 23 h 300"/>
                <a:gd name="T4" fmla="*/ 283 w 321"/>
                <a:gd name="T5" fmla="*/ 24 h 300"/>
                <a:gd name="T6" fmla="*/ 168 w 321"/>
                <a:gd name="T7" fmla="*/ 4 h 300"/>
                <a:gd name="T8" fmla="*/ 153 w 321"/>
                <a:gd name="T9" fmla="*/ 4 h 300"/>
                <a:gd name="T10" fmla="*/ 38 w 321"/>
                <a:gd name="T11" fmla="*/ 24 h 300"/>
                <a:gd name="T12" fmla="*/ 28 w 321"/>
                <a:gd name="T13" fmla="*/ 23 h 300"/>
                <a:gd name="T14" fmla="*/ 22 w 321"/>
                <a:gd name="T15" fmla="*/ 32 h 300"/>
                <a:gd name="T16" fmla="*/ 156 w 321"/>
                <a:gd name="T17" fmla="*/ 298 h 300"/>
                <a:gd name="T18" fmla="*/ 157 w 321"/>
                <a:gd name="T19" fmla="*/ 299 h 300"/>
                <a:gd name="T20" fmla="*/ 158 w 321"/>
                <a:gd name="T21" fmla="*/ 299 h 300"/>
                <a:gd name="T22" fmla="*/ 161 w 321"/>
                <a:gd name="T23" fmla="*/ 300 h 300"/>
                <a:gd name="T24" fmla="*/ 161 w 321"/>
                <a:gd name="T25" fmla="*/ 300 h 300"/>
                <a:gd name="T26" fmla="*/ 161 w 321"/>
                <a:gd name="T27" fmla="*/ 300 h 300"/>
                <a:gd name="T28" fmla="*/ 163 w 321"/>
                <a:gd name="T29" fmla="*/ 299 h 300"/>
                <a:gd name="T30" fmla="*/ 164 w 321"/>
                <a:gd name="T31" fmla="*/ 299 h 300"/>
                <a:gd name="T32" fmla="*/ 166 w 321"/>
                <a:gd name="T33" fmla="*/ 298 h 300"/>
                <a:gd name="T34" fmla="*/ 299 w 321"/>
                <a:gd name="T35" fmla="*/ 32 h 300"/>
                <a:gd name="T36" fmla="*/ 252 w 321"/>
                <a:gd name="T37" fmla="*/ 55 h 300"/>
                <a:gd name="T38" fmla="*/ 92 w 321"/>
                <a:gd name="T39" fmla="*/ 215 h 300"/>
                <a:gd name="T40" fmla="*/ 82 w 321"/>
                <a:gd name="T41" fmla="*/ 201 h 300"/>
                <a:gd name="T42" fmla="*/ 228 w 321"/>
                <a:gd name="T43" fmla="*/ 55 h 300"/>
                <a:gd name="T44" fmla="*/ 252 w 321"/>
                <a:gd name="T45" fmla="*/ 55 h 300"/>
                <a:gd name="T46" fmla="*/ 42 w 321"/>
                <a:gd name="T47" fmla="*/ 49 h 300"/>
                <a:gd name="T48" fmla="*/ 161 w 321"/>
                <a:gd name="T49" fmla="*/ 26 h 300"/>
                <a:gd name="T50" fmla="*/ 203 w 321"/>
                <a:gd name="T51" fmla="*/ 50 h 300"/>
                <a:gd name="T52" fmla="*/ 71 w 321"/>
                <a:gd name="T53" fmla="*/ 183 h 300"/>
                <a:gd name="T54" fmla="*/ 42 w 321"/>
                <a:gd name="T55" fmla="*/ 49 h 300"/>
                <a:gd name="T56" fmla="*/ 161 w 321"/>
                <a:gd name="T57" fmla="*/ 277 h 300"/>
                <a:gd name="T58" fmla="*/ 106 w 321"/>
                <a:gd name="T59" fmla="*/ 231 h 300"/>
                <a:gd name="T60" fmla="*/ 280 w 321"/>
                <a:gd name="T61" fmla="*/ 57 h 300"/>
                <a:gd name="T62" fmla="*/ 161 w 321"/>
                <a:gd name="T63" fmla="*/ 27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1" h="300">
                  <a:moveTo>
                    <a:pt x="299" y="32"/>
                  </a:moveTo>
                  <a:cubicBezTo>
                    <a:pt x="299" y="28"/>
                    <a:pt x="297" y="25"/>
                    <a:pt x="293" y="23"/>
                  </a:cubicBezTo>
                  <a:cubicBezTo>
                    <a:pt x="290" y="22"/>
                    <a:pt x="286" y="22"/>
                    <a:pt x="283" y="24"/>
                  </a:cubicBezTo>
                  <a:cubicBezTo>
                    <a:pt x="283" y="24"/>
                    <a:pt x="222" y="58"/>
                    <a:pt x="168" y="4"/>
                  </a:cubicBezTo>
                  <a:cubicBezTo>
                    <a:pt x="164" y="0"/>
                    <a:pt x="157" y="0"/>
                    <a:pt x="153" y="4"/>
                  </a:cubicBezTo>
                  <a:cubicBezTo>
                    <a:pt x="100" y="58"/>
                    <a:pt x="40" y="25"/>
                    <a:pt x="38" y="24"/>
                  </a:cubicBezTo>
                  <a:cubicBezTo>
                    <a:pt x="35" y="22"/>
                    <a:pt x="31" y="22"/>
                    <a:pt x="28" y="23"/>
                  </a:cubicBezTo>
                  <a:cubicBezTo>
                    <a:pt x="25" y="25"/>
                    <a:pt x="22" y="28"/>
                    <a:pt x="22" y="32"/>
                  </a:cubicBezTo>
                  <a:cubicBezTo>
                    <a:pt x="0" y="216"/>
                    <a:pt x="154" y="298"/>
                    <a:pt x="156" y="298"/>
                  </a:cubicBezTo>
                  <a:cubicBezTo>
                    <a:pt x="156" y="299"/>
                    <a:pt x="157" y="299"/>
                    <a:pt x="157" y="299"/>
                  </a:cubicBezTo>
                  <a:cubicBezTo>
                    <a:pt x="157" y="299"/>
                    <a:pt x="158" y="299"/>
                    <a:pt x="158" y="299"/>
                  </a:cubicBezTo>
                  <a:cubicBezTo>
                    <a:pt x="159" y="300"/>
                    <a:pt x="160" y="300"/>
                    <a:pt x="161" y="300"/>
                  </a:cubicBezTo>
                  <a:cubicBezTo>
                    <a:pt x="161" y="300"/>
                    <a:pt x="161" y="300"/>
                    <a:pt x="161" y="300"/>
                  </a:cubicBezTo>
                  <a:cubicBezTo>
                    <a:pt x="161" y="300"/>
                    <a:pt x="161" y="300"/>
                    <a:pt x="161" y="300"/>
                  </a:cubicBezTo>
                  <a:cubicBezTo>
                    <a:pt x="162" y="300"/>
                    <a:pt x="162" y="300"/>
                    <a:pt x="163" y="299"/>
                  </a:cubicBezTo>
                  <a:cubicBezTo>
                    <a:pt x="164" y="299"/>
                    <a:pt x="164" y="299"/>
                    <a:pt x="164" y="299"/>
                  </a:cubicBezTo>
                  <a:cubicBezTo>
                    <a:pt x="165" y="299"/>
                    <a:pt x="165" y="299"/>
                    <a:pt x="166" y="298"/>
                  </a:cubicBezTo>
                  <a:cubicBezTo>
                    <a:pt x="167" y="298"/>
                    <a:pt x="321" y="216"/>
                    <a:pt x="299" y="32"/>
                  </a:cubicBezTo>
                  <a:close/>
                  <a:moveTo>
                    <a:pt x="252" y="55"/>
                  </a:moveTo>
                  <a:cubicBezTo>
                    <a:pt x="92" y="215"/>
                    <a:pt x="92" y="215"/>
                    <a:pt x="92" y="215"/>
                  </a:cubicBezTo>
                  <a:cubicBezTo>
                    <a:pt x="89" y="210"/>
                    <a:pt x="85" y="206"/>
                    <a:pt x="82" y="201"/>
                  </a:cubicBezTo>
                  <a:cubicBezTo>
                    <a:pt x="228" y="55"/>
                    <a:pt x="228" y="55"/>
                    <a:pt x="228" y="55"/>
                  </a:cubicBezTo>
                  <a:cubicBezTo>
                    <a:pt x="236" y="56"/>
                    <a:pt x="244" y="56"/>
                    <a:pt x="252" y="55"/>
                  </a:cubicBezTo>
                  <a:close/>
                  <a:moveTo>
                    <a:pt x="42" y="49"/>
                  </a:moveTo>
                  <a:cubicBezTo>
                    <a:pt x="66" y="57"/>
                    <a:pt x="115" y="66"/>
                    <a:pt x="161" y="26"/>
                  </a:cubicBezTo>
                  <a:cubicBezTo>
                    <a:pt x="175" y="38"/>
                    <a:pt x="189" y="46"/>
                    <a:pt x="203" y="50"/>
                  </a:cubicBezTo>
                  <a:cubicBezTo>
                    <a:pt x="71" y="183"/>
                    <a:pt x="71" y="183"/>
                    <a:pt x="71" y="183"/>
                  </a:cubicBezTo>
                  <a:cubicBezTo>
                    <a:pt x="51" y="148"/>
                    <a:pt x="38" y="104"/>
                    <a:pt x="42" y="49"/>
                  </a:cubicBezTo>
                  <a:close/>
                  <a:moveTo>
                    <a:pt x="161" y="277"/>
                  </a:moveTo>
                  <a:cubicBezTo>
                    <a:pt x="151" y="271"/>
                    <a:pt x="129" y="256"/>
                    <a:pt x="106" y="231"/>
                  </a:cubicBezTo>
                  <a:cubicBezTo>
                    <a:pt x="280" y="57"/>
                    <a:pt x="280" y="57"/>
                    <a:pt x="280" y="57"/>
                  </a:cubicBezTo>
                  <a:cubicBezTo>
                    <a:pt x="285" y="195"/>
                    <a:pt x="185" y="263"/>
                    <a:pt x="161" y="2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  <p:sp>
          <p:nvSpPr>
            <p:cNvPr id="47" name="Freeform 855"/>
            <p:cNvSpPr>
              <a:spLocks noEditPoints="1"/>
            </p:cNvSpPr>
            <p:nvPr/>
          </p:nvSpPr>
          <p:spPr bwMode="auto">
            <a:xfrm>
              <a:off x="7360" y="3435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</p:grpSp>
      <p:grpSp>
        <p:nvGrpSpPr>
          <p:cNvPr id="48" name="Group 56"/>
          <p:cNvGrpSpPr/>
          <p:nvPr/>
        </p:nvGrpSpPr>
        <p:grpSpPr>
          <a:xfrm>
            <a:off x="2922334" y="4089133"/>
            <a:ext cx="420000" cy="420000"/>
            <a:chOff x="1471420" y="4132204"/>
            <a:chExt cx="324000" cy="324000"/>
          </a:xfrm>
        </p:grpSpPr>
        <p:sp>
          <p:nvSpPr>
            <p:cNvPr id="49" name="Freeform 218"/>
            <p:cNvSpPr>
              <a:spLocks noEditPoints="1"/>
            </p:cNvSpPr>
            <p:nvPr/>
          </p:nvSpPr>
          <p:spPr bwMode="gray">
            <a:xfrm>
              <a:off x="1525261" y="4186045"/>
              <a:ext cx="216318" cy="216318"/>
            </a:xfrm>
            <a:custGeom>
              <a:avLst/>
              <a:gdLst>
                <a:gd name="T0" fmla="*/ 256 w 256"/>
                <a:gd name="T1" fmla="*/ 138 h 277"/>
                <a:gd name="T2" fmla="*/ 128 w 256"/>
                <a:gd name="T3" fmla="*/ 266 h 277"/>
                <a:gd name="T4" fmla="*/ 53 w 256"/>
                <a:gd name="T5" fmla="*/ 242 h 277"/>
                <a:gd name="T6" fmla="*/ 53 w 256"/>
                <a:gd name="T7" fmla="*/ 266 h 277"/>
                <a:gd name="T8" fmla="*/ 43 w 256"/>
                <a:gd name="T9" fmla="*/ 277 h 277"/>
                <a:gd name="T10" fmla="*/ 32 w 256"/>
                <a:gd name="T11" fmla="*/ 266 h 277"/>
                <a:gd name="T12" fmla="*/ 32 w 256"/>
                <a:gd name="T13" fmla="*/ 213 h 277"/>
                <a:gd name="T14" fmla="*/ 43 w 256"/>
                <a:gd name="T15" fmla="*/ 202 h 277"/>
                <a:gd name="T16" fmla="*/ 96 w 256"/>
                <a:gd name="T17" fmla="*/ 202 h 277"/>
                <a:gd name="T18" fmla="*/ 107 w 256"/>
                <a:gd name="T19" fmla="*/ 213 h 277"/>
                <a:gd name="T20" fmla="*/ 96 w 256"/>
                <a:gd name="T21" fmla="*/ 224 h 277"/>
                <a:gd name="T22" fmla="*/ 64 w 256"/>
                <a:gd name="T23" fmla="*/ 224 h 277"/>
                <a:gd name="T24" fmla="*/ 128 w 256"/>
                <a:gd name="T25" fmla="*/ 245 h 277"/>
                <a:gd name="T26" fmla="*/ 235 w 256"/>
                <a:gd name="T27" fmla="*/ 138 h 277"/>
                <a:gd name="T28" fmla="*/ 245 w 256"/>
                <a:gd name="T29" fmla="*/ 128 h 277"/>
                <a:gd name="T30" fmla="*/ 256 w 256"/>
                <a:gd name="T31" fmla="*/ 138 h 277"/>
                <a:gd name="T32" fmla="*/ 128 w 256"/>
                <a:gd name="T33" fmla="*/ 32 h 277"/>
                <a:gd name="T34" fmla="*/ 192 w 256"/>
                <a:gd name="T35" fmla="*/ 53 h 277"/>
                <a:gd name="T36" fmla="*/ 160 w 256"/>
                <a:gd name="T37" fmla="*/ 53 h 277"/>
                <a:gd name="T38" fmla="*/ 149 w 256"/>
                <a:gd name="T39" fmla="*/ 64 h 277"/>
                <a:gd name="T40" fmla="*/ 160 w 256"/>
                <a:gd name="T41" fmla="*/ 74 h 277"/>
                <a:gd name="T42" fmla="*/ 213 w 256"/>
                <a:gd name="T43" fmla="*/ 74 h 277"/>
                <a:gd name="T44" fmla="*/ 224 w 256"/>
                <a:gd name="T45" fmla="*/ 64 h 277"/>
                <a:gd name="T46" fmla="*/ 224 w 256"/>
                <a:gd name="T47" fmla="*/ 10 h 277"/>
                <a:gd name="T48" fmla="*/ 213 w 256"/>
                <a:gd name="T49" fmla="*/ 0 h 277"/>
                <a:gd name="T50" fmla="*/ 203 w 256"/>
                <a:gd name="T51" fmla="*/ 10 h 277"/>
                <a:gd name="T52" fmla="*/ 203 w 256"/>
                <a:gd name="T53" fmla="*/ 35 h 277"/>
                <a:gd name="T54" fmla="*/ 128 w 256"/>
                <a:gd name="T55" fmla="*/ 10 h 277"/>
                <a:gd name="T56" fmla="*/ 0 w 256"/>
                <a:gd name="T57" fmla="*/ 138 h 277"/>
                <a:gd name="T58" fmla="*/ 11 w 256"/>
                <a:gd name="T59" fmla="*/ 149 h 277"/>
                <a:gd name="T60" fmla="*/ 21 w 256"/>
                <a:gd name="T61" fmla="*/ 138 h 277"/>
                <a:gd name="T62" fmla="*/ 128 w 256"/>
                <a:gd name="T63" fmla="*/ 32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6" h="277">
                  <a:moveTo>
                    <a:pt x="256" y="138"/>
                  </a:moveTo>
                  <a:cubicBezTo>
                    <a:pt x="256" y="209"/>
                    <a:pt x="199" y="266"/>
                    <a:pt x="128" y="266"/>
                  </a:cubicBezTo>
                  <a:cubicBezTo>
                    <a:pt x="101" y="266"/>
                    <a:pt x="75" y="258"/>
                    <a:pt x="53" y="242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53" y="272"/>
                    <a:pt x="49" y="277"/>
                    <a:pt x="43" y="277"/>
                  </a:cubicBezTo>
                  <a:cubicBezTo>
                    <a:pt x="37" y="277"/>
                    <a:pt x="32" y="272"/>
                    <a:pt x="32" y="266"/>
                  </a:cubicBezTo>
                  <a:cubicBezTo>
                    <a:pt x="32" y="213"/>
                    <a:pt x="32" y="213"/>
                    <a:pt x="32" y="213"/>
                  </a:cubicBezTo>
                  <a:cubicBezTo>
                    <a:pt x="32" y="207"/>
                    <a:pt x="37" y="202"/>
                    <a:pt x="43" y="202"/>
                  </a:cubicBezTo>
                  <a:cubicBezTo>
                    <a:pt x="96" y="202"/>
                    <a:pt x="96" y="202"/>
                    <a:pt x="96" y="202"/>
                  </a:cubicBezTo>
                  <a:cubicBezTo>
                    <a:pt x="102" y="202"/>
                    <a:pt x="107" y="207"/>
                    <a:pt x="107" y="213"/>
                  </a:cubicBezTo>
                  <a:cubicBezTo>
                    <a:pt x="107" y="219"/>
                    <a:pt x="102" y="224"/>
                    <a:pt x="96" y="224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82" y="237"/>
                    <a:pt x="105" y="245"/>
                    <a:pt x="128" y="245"/>
                  </a:cubicBezTo>
                  <a:cubicBezTo>
                    <a:pt x="187" y="245"/>
                    <a:pt x="235" y="197"/>
                    <a:pt x="235" y="138"/>
                  </a:cubicBezTo>
                  <a:cubicBezTo>
                    <a:pt x="235" y="132"/>
                    <a:pt x="239" y="128"/>
                    <a:pt x="245" y="128"/>
                  </a:cubicBezTo>
                  <a:cubicBezTo>
                    <a:pt x="251" y="128"/>
                    <a:pt x="256" y="132"/>
                    <a:pt x="256" y="138"/>
                  </a:cubicBezTo>
                  <a:close/>
                  <a:moveTo>
                    <a:pt x="128" y="32"/>
                  </a:moveTo>
                  <a:cubicBezTo>
                    <a:pt x="151" y="32"/>
                    <a:pt x="174" y="39"/>
                    <a:pt x="192" y="53"/>
                  </a:cubicBezTo>
                  <a:cubicBezTo>
                    <a:pt x="160" y="53"/>
                    <a:pt x="160" y="53"/>
                    <a:pt x="160" y="53"/>
                  </a:cubicBezTo>
                  <a:cubicBezTo>
                    <a:pt x="154" y="53"/>
                    <a:pt x="149" y="58"/>
                    <a:pt x="149" y="64"/>
                  </a:cubicBezTo>
                  <a:cubicBezTo>
                    <a:pt x="149" y="70"/>
                    <a:pt x="154" y="74"/>
                    <a:pt x="160" y="74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4"/>
                    <a:pt x="224" y="70"/>
                    <a:pt x="224" y="64"/>
                  </a:cubicBezTo>
                  <a:cubicBezTo>
                    <a:pt x="224" y="10"/>
                    <a:pt x="224" y="10"/>
                    <a:pt x="224" y="10"/>
                  </a:cubicBezTo>
                  <a:cubicBezTo>
                    <a:pt x="224" y="4"/>
                    <a:pt x="219" y="0"/>
                    <a:pt x="213" y="0"/>
                  </a:cubicBezTo>
                  <a:cubicBezTo>
                    <a:pt x="207" y="0"/>
                    <a:pt x="203" y="4"/>
                    <a:pt x="203" y="10"/>
                  </a:cubicBezTo>
                  <a:cubicBezTo>
                    <a:pt x="203" y="35"/>
                    <a:pt x="203" y="35"/>
                    <a:pt x="203" y="35"/>
                  </a:cubicBezTo>
                  <a:cubicBezTo>
                    <a:pt x="181" y="19"/>
                    <a:pt x="155" y="10"/>
                    <a:pt x="128" y="10"/>
                  </a:cubicBezTo>
                  <a:cubicBezTo>
                    <a:pt x="57" y="10"/>
                    <a:pt x="0" y="68"/>
                    <a:pt x="0" y="138"/>
                  </a:cubicBezTo>
                  <a:cubicBezTo>
                    <a:pt x="0" y="144"/>
                    <a:pt x="5" y="149"/>
                    <a:pt x="11" y="149"/>
                  </a:cubicBezTo>
                  <a:cubicBezTo>
                    <a:pt x="17" y="149"/>
                    <a:pt x="21" y="144"/>
                    <a:pt x="21" y="138"/>
                  </a:cubicBezTo>
                  <a:cubicBezTo>
                    <a:pt x="21" y="80"/>
                    <a:pt x="69" y="32"/>
                    <a:pt x="128" y="32"/>
                  </a:cubicBezTo>
                  <a:close/>
                </a:path>
              </a:pathLst>
            </a:custGeom>
            <a:solidFill>
              <a:srgbClr val="93C253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endParaRPr lang="nb-NO" sz="1333" dirty="0">
                <a:latin typeface="+mj-lt"/>
              </a:endParaRPr>
            </a:p>
          </p:txBody>
        </p:sp>
        <p:sp>
          <p:nvSpPr>
            <p:cNvPr id="50" name="Freeform 219"/>
            <p:cNvSpPr>
              <a:spLocks noEditPoints="1"/>
            </p:cNvSpPr>
            <p:nvPr/>
          </p:nvSpPr>
          <p:spPr bwMode="gray">
            <a:xfrm>
              <a:off x="1471420" y="4132204"/>
              <a:ext cx="324000" cy="324000"/>
            </a:xfrm>
            <a:custGeom>
              <a:avLst/>
              <a:gdLst>
                <a:gd name="T0" fmla="*/ 256 w 512"/>
                <a:gd name="T1" fmla="*/ 22 h 512"/>
                <a:gd name="T2" fmla="*/ 491 w 512"/>
                <a:gd name="T3" fmla="*/ 256 h 512"/>
                <a:gd name="T4" fmla="*/ 256 w 512"/>
                <a:gd name="T5" fmla="*/ 491 h 512"/>
                <a:gd name="T6" fmla="*/ 21 w 512"/>
                <a:gd name="T7" fmla="*/ 256 h 512"/>
                <a:gd name="T8" fmla="*/ 256 w 512"/>
                <a:gd name="T9" fmla="*/ 22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2"/>
                  </a:moveTo>
                  <a:cubicBezTo>
                    <a:pt x="385" y="22"/>
                    <a:pt x="491" y="127"/>
                    <a:pt x="491" y="256"/>
                  </a:cubicBezTo>
                  <a:cubicBezTo>
                    <a:pt x="491" y="386"/>
                    <a:pt x="385" y="491"/>
                    <a:pt x="256" y="491"/>
                  </a:cubicBezTo>
                  <a:cubicBezTo>
                    <a:pt x="127" y="491"/>
                    <a:pt x="21" y="386"/>
                    <a:pt x="21" y="256"/>
                  </a:cubicBezTo>
                  <a:cubicBezTo>
                    <a:pt x="21" y="127"/>
                    <a:pt x="127" y="22"/>
                    <a:pt x="256" y="22"/>
                  </a:cubicBezTo>
                  <a:moveTo>
                    <a:pt x="256" y="0"/>
                  </a:moveTo>
                  <a:cubicBezTo>
                    <a:pt x="115" y="0"/>
                    <a:pt x="0" y="115"/>
                    <a:pt x="0" y="256"/>
                  </a:cubicBezTo>
                  <a:cubicBezTo>
                    <a:pt x="0" y="398"/>
                    <a:pt x="115" y="512"/>
                    <a:pt x="256" y="512"/>
                  </a:cubicBezTo>
                  <a:cubicBezTo>
                    <a:pt x="397" y="512"/>
                    <a:pt x="512" y="398"/>
                    <a:pt x="512" y="256"/>
                  </a:cubicBezTo>
                  <a:cubicBezTo>
                    <a:pt x="512" y="115"/>
                    <a:pt x="397" y="0"/>
                    <a:pt x="256" y="0"/>
                  </a:cubicBezTo>
                  <a:close/>
                </a:path>
              </a:pathLst>
            </a:custGeom>
            <a:solidFill>
              <a:srgbClr val="93C253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76200" tIns="38100" rIns="76200" bIns="3810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nb-NO" sz="1333" dirty="0">
                <a:latin typeface="+mj-lt"/>
              </a:endParaRPr>
            </a:p>
          </p:txBody>
        </p:sp>
        <p:sp>
          <p:nvSpPr>
            <p:cNvPr id="51" name="TextBox 59"/>
            <p:cNvSpPr txBox="1"/>
            <p:nvPr/>
          </p:nvSpPr>
          <p:spPr>
            <a:xfrm>
              <a:off x="1579420" y="4235903"/>
              <a:ext cx="108000" cy="10887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>
                <a:spcBef>
                  <a:spcPts val="500"/>
                </a:spcBef>
                <a:buSzPct val="100000"/>
              </a:pPr>
              <a:r>
                <a:rPr lang="nb-NO" sz="917" b="1" dirty="0">
                  <a:solidFill>
                    <a:srgbClr val="93C253"/>
                  </a:solidFill>
                  <a:latin typeface="+mj-lt"/>
                </a:rPr>
                <a:t>$</a:t>
              </a:r>
            </a:p>
          </p:txBody>
        </p:sp>
      </p:grpSp>
      <p:sp>
        <p:nvSpPr>
          <p:cNvPr id="52" name="Rectangle 36"/>
          <p:cNvSpPr/>
          <p:nvPr/>
        </p:nvSpPr>
        <p:spPr bwMode="gray">
          <a:xfrm>
            <a:off x="5063432" y="944229"/>
            <a:ext cx="1687500" cy="42338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nb-NO" sz="917" b="1" dirty="0">
                <a:solidFill>
                  <a:srgbClr val="313131"/>
                </a:solidFill>
                <a:latin typeface="+mj-lt"/>
              </a:rPr>
              <a:t>24/7-drift</a:t>
            </a:r>
          </a:p>
          <a:p>
            <a:r>
              <a:rPr lang="nb-NO" sz="917" dirty="0">
                <a:solidFill>
                  <a:srgbClr val="313131"/>
                </a:solidFill>
                <a:latin typeface="+mj-lt"/>
              </a:rPr>
              <a:t>Uavbrutt ytelse</a:t>
            </a:r>
            <a:br>
              <a:rPr lang="nb-NO" sz="917" dirty="0">
                <a:solidFill>
                  <a:srgbClr val="313131"/>
                </a:solidFill>
                <a:latin typeface="+mj-lt"/>
              </a:rPr>
            </a:br>
            <a:r>
              <a:rPr lang="nb-NO" sz="917" dirty="0">
                <a:solidFill>
                  <a:srgbClr val="313131"/>
                </a:solidFill>
                <a:latin typeface="+mj-lt"/>
              </a:rPr>
              <a:t>– ingen køer ved topper</a:t>
            </a:r>
          </a:p>
        </p:txBody>
      </p:sp>
      <p:sp>
        <p:nvSpPr>
          <p:cNvPr id="53" name="Rectangle 22"/>
          <p:cNvSpPr/>
          <p:nvPr/>
        </p:nvSpPr>
        <p:spPr bwMode="gray">
          <a:xfrm>
            <a:off x="6388608" y="1714227"/>
            <a:ext cx="1993392" cy="42338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nb-NO" sz="917" b="1" dirty="0">
                <a:solidFill>
                  <a:srgbClr val="313131"/>
                </a:solidFill>
                <a:latin typeface="+mj-lt"/>
              </a:rPr>
              <a:t>Kostnadsreduksjon</a:t>
            </a:r>
            <a:r>
              <a:rPr lang="nb-NO" sz="917" b="1" dirty="0">
                <a:solidFill>
                  <a:srgbClr val="53565A"/>
                </a:solidFill>
                <a:latin typeface="+mj-lt"/>
              </a:rPr>
              <a:t/>
            </a:r>
            <a:br>
              <a:rPr lang="nb-NO" sz="917" b="1" dirty="0">
                <a:solidFill>
                  <a:srgbClr val="53565A"/>
                </a:solidFill>
                <a:latin typeface="+mj-lt"/>
              </a:rPr>
            </a:br>
            <a:r>
              <a:rPr lang="nb-NO" sz="917" dirty="0">
                <a:solidFill>
                  <a:srgbClr val="313131"/>
                </a:solidFill>
                <a:latin typeface="+mj-lt"/>
              </a:rPr>
              <a:t>Netto reduksjon for hver automatisert prosess er typisk </a:t>
            </a:r>
            <a:r>
              <a:rPr lang="nb-NO" sz="917" dirty="0">
                <a:solidFill>
                  <a:srgbClr val="313131"/>
                </a:solidFill>
              </a:rPr>
              <a:t>30-60%</a:t>
            </a:r>
            <a:endParaRPr lang="nb-NO" sz="917" dirty="0">
              <a:solidFill>
                <a:srgbClr val="313131"/>
              </a:solidFill>
              <a:latin typeface="+mj-lt"/>
            </a:endParaRPr>
          </a:p>
        </p:txBody>
      </p:sp>
      <p:sp>
        <p:nvSpPr>
          <p:cNvPr id="54" name="Rektangel 2"/>
          <p:cNvSpPr/>
          <p:nvPr/>
        </p:nvSpPr>
        <p:spPr>
          <a:xfrm>
            <a:off x="6351336" y="2777410"/>
            <a:ext cx="2001084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17" b="1" dirty="0">
                <a:solidFill>
                  <a:srgbClr val="313131"/>
                </a:solidFill>
              </a:rPr>
              <a:t>Økt hastighet</a:t>
            </a:r>
            <a:br>
              <a:rPr lang="nb-NO" sz="917" b="1" dirty="0">
                <a:solidFill>
                  <a:srgbClr val="313131"/>
                </a:solidFill>
              </a:rPr>
            </a:br>
            <a:r>
              <a:rPr lang="nb-NO" sz="917" dirty="0">
                <a:solidFill>
                  <a:srgbClr val="313131"/>
                </a:solidFill>
              </a:rPr>
              <a:t>Gjennomløpstid reduseres med typisk opp til 80%</a:t>
            </a:r>
          </a:p>
        </p:txBody>
      </p:sp>
      <p:sp>
        <p:nvSpPr>
          <p:cNvPr id="55" name="Rektangel 66"/>
          <p:cNvSpPr/>
          <p:nvPr/>
        </p:nvSpPr>
        <p:spPr>
          <a:xfrm>
            <a:off x="6371547" y="3805170"/>
            <a:ext cx="1979843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17" b="1" dirty="0">
                <a:solidFill>
                  <a:srgbClr val="313131"/>
                </a:solidFill>
              </a:rPr>
              <a:t>Kvalitetsforbedring</a:t>
            </a:r>
            <a:r>
              <a:rPr lang="nb-NO" sz="917" b="1" dirty="0">
                <a:solidFill>
                  <a:srgbClr val="53565A"/>
                </a:solidFill>
              </a:rPr>
              <a:t/>
            </a:r>
            <a:br>
              <a:rPr lang="nb-NO" sz="917" b="1" dirty="0">
                <a:solidFill>
                  <a:srgbClr val="53565A"/>
                </a:solidFill>
              </a:rPr>
            </a:br>
            <a:r>
              <a:rPr lang="nb-NO" sz="917" dirty="0">
                <a:solidFill>
                  <a:srgbClr val="313131"/>
                </a:solidFill>
              </a:rPr>
              <a:t>Unngår menneskelige feil og fokusere på avvik</a:t>
            </a:r>
          </a:p>
        </p:txBody>
      </p:sp>
      <p:sp>
        <p:nvSpPr>
          <p:cNvPr id="56" name="Rectangle 41"/>
          <p:cNvSpPr/>
          <p:nvPr/>
        </p:nvSpPr>
        <p:spPr bwMode="gray">
          <a:xfrm>
            <a:off x="5228038" y="4473007"/>
            <a:ext cx="1687500" cy="42338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nb-NO" sz="917" b="1" dirty="0">
                <a:solidFill>
                  <a:srgbClr val="313131"/>
                </a:solidFill>
                <a:latin typeface="+mj-lt"/>
              </a:rPr>
              <a:t>Verdifullt arbeid</a:t>
            </a:r>
          </a:p>
          <a:p>
            <a:r>
              <a:rPr lang="nb-NO" sz="917" dirty="0">
                <a:solidFill>
                  <a:srgbClr val="313131"/>
                </a:solidFill>
                <a:latin typeface="+mj-lt"/>
              </a:rPr>
              <a:t>Medarbeidere kaster ikke bort tiden på rutineoppgaver</a:t>
            </a:r>
          </a:p>
        </p:txBody>
      </p:sp>
      <p:sp>
        <p:nvSpPr>
          <p:cNvPr id="57" name="Rektangel 69"/>
          <p:cNvSpPr/>
          <p:nvPr/>
        </p:nvSpPr>
        <p:spPr>
          <a:xfrm>
            <a:off x="757641" y="3996205"/>
            <a:ext cx="2159903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917" b="1" dirty="0">
                <a:solidFill>
                  <a:srgbClr val="313131"/>
                </a:solidFill>
              </a:rPr>
              <a:t>Kort tilbakebetalingstid</a:t>
            </a:r>
            <a:r>
              <a:rPr lang="nb-NO" sz="917" b="1" dirty="0">
                <a:solidFill>
                  <a:srgbClr val="53565A"/>
                </a:solidFill>
              </a:rPr>
              <a:t/>
            </a:r>
            <a:br>
              <a:rPr lang="nb-NO" sz="917" b="1" dirty="0">
                <a:solidFill>
                  <a:srgbClr val="53565A"/>
                </a:solidFill>
              </a:rPr>
            </a:br>
            <a:r>
              <a:rPr lang="nb-NO" sz="917" dirty="0">
                <a:solidFill>
                  <a:srgbClr val="313131"/>
                </a:solidFill>
              </a:rPr>
              <a:t>Implementeringskostnader for RPA betales ofte tilbake på &lt; 12 måneder</a:t>
            </a:r>
          </a:p>
        </p:txBody>
      </p:sp>
      <p:sp>
        <p:nvSpPr>
          <p:cNvPr id="58" name="Rektangel 70"/>
          <p:cNvSpPr/>
          <p:nvPr/>
        </p:nvSpPr>
        <p:spPr>
          <a:xfrm>
            <a:off x="1091614" y="2856801"/>
            <a:ext cx="1786231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917" b="1" dirty="0" err="1">
                <a:solidFill>
                  <a:srgbClr val="313131"/>
                </a:solidFill>
              </a:rPr>
              <a:t>Skalerbarhet</a:t>
            </a:r>
            <a:endParaRPr lang="nb-NO" sz="917" b="1" dirty="0">
              <a:solidFill>
                <a:srgbClr val="313131"/>
              </a:solidFill>
            </a:endParaRPr>
          </a:p>
          <a:p>
            <a:pPr algn="r"/>
            <a:r>
              <a:rPr lang="nb-NO" sz="917" dirty="0">
                <a:solidFill>
                  <a:srgbClr val="313131"/>
                </a:solidFill>
              </a:rPr>
              <a:t>Kapasitet kan økes uten lang oppbyggingsfase</a:t>
            </a:r>
          </a:p>
        </p:txBody>
      </p:sp>
      <p:sp>
        <p:nvSpPr>
          <p:cNvPr id="59" name="Rektangel 71"/>
          <p:cNvSpPr/>
          <p:nvPr/>
        </p:nvSpPr>
        <p:spPr>
          <a:xfrm>
            <a:off x="671567" y="1689138"/>
            <a:ext cx="224355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917" b="1" dirty="0">
                <a:solidFill>
                  <a:srgbClr val="313131"/>
                </a:solidFill>
              </a:rPr>
              <a:t>Forbedret internkontroll</a:t>
            </a:r>
          </a:p>
          <a:p>
            <a:pPr algn="r"/>
            <a:r>
              <a:rPr lang="nb-NO" sz="917" dirty="0">
                <a:solidFill>
                  <a:srgbClr val="313131"/>
                </a:solidFill>
              </a:rPr>
              <a:t>Unngår menneskelig svindel, og enkelt å gjennomføre kontroll- og etterlevelsessjekker</a:t>
            </a:r>
          </a:p>
        </p:txBody>
      </p:sp>
    </p:spTree>
    <p:extLst>
      <p:ext uri="{BB962C8B-B14F-4D97-AF65-F5344CB8AC3E}">
        <p14:creationId xmlns:p14="http://schemas.microsoft.com/office/powerpoint/2010/main" val="417691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12.03.2018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/>
              <a:t>Interaksjon mellom robot og menneske</a:t>
            </a:r>
            <a:endParaRPr lang="nb-NO" altLang="nb-NO" dirty="0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La </a:t>
            </a:r>
            <a:r>
              <a:rPr lang="nb-NO" dirty="0"/>
              <a:t>roboten gjøre rutineoppgavene</a:t>
            </a:r>
          </a:p>
          <a:p>
            <a:r>
              <a:rPr lang="nb-NO" dirty="0"/>
              <a:t>La mennesker gjøre verdiskapende oppgaver</a:t>
            </a:r>
          </a:p>
          <a:p>
            <a:r>
              <a:rPr lang="nb-NO" dirty="0"/>
              <a:t>Kommunisere </a:t>
            </a:r>
            <a:r>
              <a:rPr lang="nb-NO" dirty="0" smtClean="0"/>
              <a:t>via </a:t>
            </a:r>
            <a:r>
              <a:rPr lang="nb-NO" dirty="0"/>
              <a:t>epost, filområder, oppgavelister</a:t>
            </a:r>
          </a:p>
        </p:txBody>
      </p:sp>
      <p:pic>
        <p:nvPicPr>
          <p:cNvPr id="6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3217540"/>
            <a:ext cx="2695732" cy="139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7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12.03.2018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/>
              <a:t>Hva kan automatiseres?</a:t>
            </a:r>
            <a:endParaRPr lang="nb-NO" altLang="nb-NO" dirty="0" smtClean="0"/>
          </a:p>
        </p:txBody>
      </p:sp>
      <p:graphicFrame>
        <p:nvGraphicFramePr>
          <p:cNvPr id="16" name="Chart Placeholder 15"/>
          <p:cNvGraphicFramePr>
            <a:graphicFrameLocks/>
          </p:cNvGraphicFramePr>
          <p:nvPr>
            <p:extLst/>
          </p:nvPr>
        </p:nvGraphicFramePr>
        <p:xfrm>
          <a:off x="3308987" y="1286497"/>
          <a:ext cx="2648479" cy="3499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0" name="Gruppe 4"/>
          <p:cNvGrpSpPr/>
          <p:nvPr/>
        </p:nvGrpSpPr>
        <p:grpSpPr>
          <a:xfrm>
            <a:off x="1528517" y="1621085"/>
            <a:ext cx="1902177" cy="1141306"/>
            <a:chOff x="0" y="735064"/>
            <a:chExt cx="2282612" cy="1369567"/>
          </a:xfrm>
        </p:grpSpPr>
        <p:sp>
          <p:nvSpPr>
            <p:cNvPr id="61" name="Rektangel 20"/>
            <p:cNvSpPr/>
            <p:nvPr/>
          </p:nvSpPr>
          <p:spPr>
            <a:xfrm>
              <a:off x="0" y="735064"/>
              <a:ext cx="2282612" cy="136956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TekstSylinder 21"/>
            <p:cNvSpPr txBox="1"/>
            <p:nvPr/>
          </p:nvSpPr>
          <p:spPr>
            <a:xfrm>
              <a:off x="0" y="735064"/>
              <a:ext cx="2282612" cy="13695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0" tIns="69850" rIns="69850" bIns="69850" numCol="1" spcCol="1270" anchor="ctr" anchorCtr="0">
              <a:noAutofit/>
            </a:bodyPr>
            <a:lstStyle/>
            <a:p>
              <a:pPr algn="ctr" defTabSz="814884">
                <a:lnSpc>
                  <a:spcPct val="90000"/>
                </a:lnSpc>
                <a:spcAft>
                  <a:spcPct val="35000"/>
                </a:spcAft>
              </a:pPr>
              <a:r>
                <a:rPr lang="nb-NO" sz="1833" b="1" dirty="0">
                  <a:solidFill>
                    <a:srgbClr val="000000"/>
                  </a:solidFill>
                </a:rPr>
                <a:t>Er prosessen regelbasert?</a:t>
              </a:r>
              <a:endParaRPr lang="nb-NO" sz="1833" dirty="0"/>
            </a:p>
          </p:txBody>
        </p:sp>
      </p:grpSp>
      <p:grpSp>
        <p:nvGrpSpPr>
          <p:cNvPr id="63" name="Gruppe 5"/>
          <p:cNvGrpSpPr/>
          <p:nvPr/>
        </p:nvGrpSpPr>
        <p:grpSpPr>
          <a:xfrm>
            <a:off x="3620911" y="1621085"/>
            <a:ext cx="1902177" cy="1141306"/>
            <a:chOff x="2510873" y="735064"/>
            <a:chExt cx="2282612" cy="1369567"/>
          </a:xfrm>
        </p:grpSpPr>
        <p:sp>
          <p:nvSpPr>
            <p:cNvPr id="64" name="Rektangel 18"/>
            <p:cNvSpPr/>
            <p:nvPr/>
          </p:nvSpPr>
          <p:spPr>
            <a:xfrm>
              <a:off x="2510873" y="735064"/>
              <a:ext cx="2282612" cy="136956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TekstSylinder 19"/>
            <p:cNvSpPr txBox="1"/>
            <p:nvPr/>
          </p:nvSpPr>
          <p:spPr>
            <a:xfrm>
              <a:off x="2510873" y="735064"/>
              <a:ext cx="2282612" cy="13695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0" tIns="69850" rIns="69850" bIns="69850" numCol="1" spcCol="1270" anchor="ctr" anchorCtr="0">
              <a:noAutofit/>
            </a:bodyPr>
            <a:lstStyle/>
            <a:p>
              <a:pPr algn="ctr" defTabSz="814884">
                <a:lnSpc>
                  <a:spcPct val="90000"/>
                </a:lnSpc>
                <a:spcAft>
                  <a:spcPct val="35000"/>
                </a:spcAft>
              </a:pPr>
              <a:r>
                <a:rPr lang="nb-NO" sz="1833" b="1" dirty="0">
                  <a:solidFill>
                    <a:srgbClr val="000000"/>
                  </a:solidFill>
                </a:rPr>
                <a:t>Er prosessen standardisert og klart definert?</a:t>
              </a:r>
              <a:endParaRPr lang="nb-NO" sz="1833" dirty="0"/>
            </a:p>
          </p:txBody>
        </p:sp>
      </p:grpSp>
      <p:grpSp>
        <p:nvGrpSpPr>
          <p:cNvPr id="66" name="Gruppe 6"/>
          <p:cNvGrpSpPr/>
          <p:nvPr/>
        </p:nvGrpSpPr>
        <p:grpSpPr>
          <a:xfrm>
            <a:off x="5713306" y="1621085"/>
            <a:ext cx="1902177" cy="1141306"/>
            <a:chOff x="5021747" y="735064"/>
            <a:chExt cx="2282612" cy="1369567"/>
          </a:xfrm>
        </p:grpSpPr>
        <p:sp>
          <p:nvSpPr>
            <p:cNvPr id="67" name="Rektangel 16"/>
            <p:cNvSpPr/>
            <p:nvPr/>
          </p:nvSpPr>
          <p:spPr>
            <a:xfrm>
              <a:off x="5021747" y="735064"/>
              <a:ext cx="2282612" cy="136956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TekstSylinder 17"/>
            <p:cNvSpPr txBox="1"/>
            <p:nvPr/>
          </p:nvSpPr>
          <p:spPr>
            <a:xfrm>
              <a:off x="5021747" y="735064"/>
              <a:ext cx="2282612" cy="13695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0" tIns="69850" rIns="69850" bIns="69850" numCol="1" spcCol="1270" anchor="ctr" anchorCtr="0">
              <a:noAutofit/>
            </a:bodyPr>
            <a:lstStyle/>
            <a:p>
              <a:pPr algn="ctr" defTabSz="814884">
                <a:lnSpc>
                  <a:spcPct val="90000"/>
                </a:lnSpc>
                <a:spcAft>
                  <a:spcPct val="35000"/>
                </a:spcAft>
              </a:pPr>
              <a:r>
                <a:rPr lang="nb-NO" sz="1833" b="1" dirty="0">
                  <a:solidFill>
                    <a:srgbClr val="000000"/>
                  </a:solidFill>
                </a:rPr>
                <a:t>Har prosessen digital og strukturert input?</a:t>
              </a:r>
            </a:p>
          </p:txBody>
        </p:sp>
      </p:grpSp>
      <p:grpSp>
        <p:nvGrpSpPr>
          <p:cNvPr id="69" name="Gruppe 7"/>
          <p:cNvGrpSpPr/>
          <p:nvPr/>
        </p:nvGrpSpPr>
        <p:grpSpPr>
          <a:xfrm>
            <a:off x="1528517" y="3551497"/>
            <a:ext cx="1903357" cy="1166210"/>
            <a:chOff x="0" y="2332893"/>
            <a:chExt cx="2284028" cy="1399452"/>
          </a:xfrm>
        </p:grpSpPr>
        <p:sp>
          <p:nvSpPr>
            <p:cNvPr id="70" name="Rektangel 14"/>
            <p:cNvSpPr/>
            <p:nvPr/>
          </p:nvSpPr>
          <p:spPr>
            <a:xfrm>
              <a:off x="0" y="2332893"/>
              <a:ext cx="2282612" cy="136956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TekstSylinder 15"/>
            <p:cNvSpPr txBox="1"/>
            <p:nvPr/>
          </p:nvSpPr>
          <p:spPr>
            <a:xfrm>
              <a:off x="1416" y="2362778"/>
              <a:ext cx="2282612" cy="13695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0" tIns="69850" rIns="69850" bIns="69850" numCol="1" spcCol="1270" anchor="ctr" anchorCtr="0">
              <a:noAutofit/>
            </a:bodyPr>
            <a:lstStyle/>
            <a:p>
              <a:pPr algn="ctr" defTabSz="814884">
                <a:lnSpc>
                  <a:spcPct val="90000"/>
                </a:lnSpc>
                <a:spcAft>
                  <a:spcPct val="35000"/>
                </a:spcAft>
              </a:pPr>
              <a:r>
                <a:rPr lang="nb-NO" sz="1833" b="1" dirty="0">
                  <a:solidFill>
                    <a:srgbClr val="000000"/>
                  </a:solidFill>
                </a:rPr>
                <a:t>Gjøres mange (manuelle) feil?</a:t>
              </a:r>
            </a:p>
          </p:txBody>
        </p:sp>
      </p:grpSp>
      <p:grpSp>
        <p:nvGrpSpPr>
          <p:cNvPr id="72" name="Gruppe 8"/>
          <p:cNvGrpSpPr/>
          <p:nvPr/>
        </p:nvGrpSpPr>
        <p:grpSpPr>
          <a:xfrm>
            <a:off x="3620911" y="3551497"/>
            <a:ext cx="1902177" cy="1166210"/>
            <a:chOff x="2510873" y="2332893"/>
            <a:chExt cx="2282612" cy="1399452"/>
          </a:xfrm>
        </p:grpSpPr>
        <p:sp>
          <p:nvSpPr>
            <p:cNvPr id="73" name="Rektangel 12"/>
            <p:cNvSpPr/>
            <p:nvPr/>
          </p:nvSpPr>
          <p:spPr>
            <a:xfrm>
              <a:off x="2510873" y="2332893"/>
              <a:ext cx="2282612" cy="136956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TekstSylinder 13"/>
            <p:cNvSpPr txBox="1"/>
            <p:nvPr/>
          </p:nvSpPr>
          <p:spPr>
            <a:xfrm>
              <a:off x="2510873" y="2362778"/>
              <a:ext cx="2282612" cy="13695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0" tIns="69850" rIns="69850" bIns="69850" numCol="1" spcCol="1270" anchor="ctr" anchorCtr="0">
              <a:noAutofit/>
            </a:bodyPr>
            <a:lstStyle/>
            <a:p>
              <a:pPr algn="ctr" defTabSz="814884">
                <a:lnSpc>
                  <a:spcPct val="90000"/>
                </a:lnSpc>
                <a:spcAft>
                  <a:spcPct val="35000"/>
                </a:spcAft>
              </a:pPr>
              <a:r>
                <a:rPr lang="nb-NO" sz="1833" b="1" dirty="0">
                  <a:solidFill>
                    <a:srgbClr val="000000"/>
                  </a:solidFill>
                </a:rPr>
                <a:t>Er det stort volum?</a:t>
              </a:r>
              <a:endParaRPr lang="nb-NO" sz="1833" dirty="0"/>
            </a:p>
          </p:txBody>
        </p:sp>
      </p:grpSp>
      <p:grpSp>
        <p:nvGrpSpPr>
          <p:cNvPr id="75" name="Gruppe 9"/>
          <p:cNvGrpSpPr/>
          <p:nvPr/>
        </p:nvGrpSpPr>
        <p:grpSpPr>
          <a:xfrm>
            <a:off x="5713306" y="3551497"/>
            <a:ext cx="1902177" cy="1141306"/>
            <a:chOff x="5021747" y="2332893"/>
            <a:chExt cx="2282612" cy="1369567"/>
          </a:xfrm>
        </p:grpSpPr>
        <p:sp>
          <p:nvSpPr>
            <p:cNvPr id="76" name="Rektangel 10"/>
            <p:cNvSpPr/>
            <p:nvPr/>
          </p:nvSpPr>
          <p:spPr>
            <a:xfrm>
              <a:off x="5021747" y="2332893"/>
              <a:ext cx="2282612" cy="136956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7" name="TekstSylinder 11"/>
            <p:cNvSpPr txBox="1"/>
            <p:nvPr/>
          </p:nvSpPr>
          <p:spPr>
            <a:xfrm>
              <a:off x="5021747" y="2332893"/>
              <a:ext cx="2282612" cy="13695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0" tIns="69850" rIns="69850" bIns="69850" numCol="1" spcCol="1270" anchor="ctr" anchorCtr="0">
              <a:noAutofit/>
            </a:bodyPr>
            <a:lstStyle/>
            <a:p>
              <a:pPr algn="ctr" defTabSz="814884">
                <a:lnSpc>
                  <a:spcPct val="90000"/>
                </a:lnSpc>
                <a:spcAft>
                  <a:spcPct val="35000"/>
                </a:spcAft>
              </a:pPr>
              <a:r>
                <a:rPr lang="nb-NO" sz="1833" b="1" dirty="0">
                  <a:solidFill>
                    <a:srgbClr val="000000"/>
                  </a:solidFill>
                </a:rPr>
                <a:t>Er det en tidkrevende prosess?</a:t>
              </a:r>
              <a:endParaRPr lang="nb-NO" sz="1833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7295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12.03.2018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/>
              <a:t>Hva </a:t>
            </a:r>
            <a:r>
              <a:rPr lang="nb-NO" sz="2800" dirty="0" err="1"/>
              <a:t>roboter</a:t>
            </a:r>
            <a:r>
              <a:rPr lang="nb-NO" sz="2800" dirty="0"/>
              <a:t> gjør best</a:t>
            </a:r>
            <a:endParaRPr lang="nb-NO" altLang="nb-NO" dirty="0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201" y="1573357"/>
            <a:ext cx="6402150" cy="366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53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12.03.2018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/>
              <a:t>Kartlegging av prosesser</a:t>
            </a:r>
            <a:endParaRPr lang="nb-NO" altLang="nb-NO" dirty="0" smtClean="0"/>
          </a:p>
        </p:txBody>
      </p:sp>
      <p:graphicFrame>
        <p:nvGraphicFramePr>
          <p:cNvPr id="16" name="Chart Placeholder 15"/>
          <p:cNvGraphicFramePr>
            <a:graphicFrameLocks/>
          </p:cNvGraphicFramePr>
          <p:nvPr>
            <p:extLst/>
          </p:nvPr>
        </p:nvGraphicFramePr>
        <p:xfrm>
          <a:off x="3308987" y="1286497"/>
          <a:ext cx="2648479" cy="3499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4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80" y="1561356"/>
            <a:ext cx="6156684" cy="38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3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Prosess og drift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33" y="1651000"/>
            <a:ext cx="7302333" cy="34290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sp>
        <p:nvSpPr>
          <p:cNvPr id="7" name="Rectangle 6"/>
          <p:cNvSpPr/>
          <p:nvPr/>
        </p:nvSpPr>
        <p:spPr>
          <a:xfrm>
            <a:off x="4159932" y="2688223"/>
            <a:ext cx="824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err="1"/>
              <a:t>Vortex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380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USIT/BNT </a:t>
            </a:r>
            <a:r>
              <a:rPr lang="nb-NO" dirty="0"/>
              <a:t>ønsker å levere RPA </a:t>
            </a:r>
            <a:r>
              <a:rPr lang="nb-NO" dirty="0" smtClean="0"/>
              <a:t>tjenester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Dette skal vi gjøre ved å:</a:t>
            </a:r>
          </a:p>
          <a:p>
            <a:pPr lvl="1"/>
            <a:r>
              <a:rPr lang="nb-NO" sz="2100" dirty="0" err="1" smtClean="0"/>
              <a:t>Fasilitere</a:t>
            </a:r>
            <a:r>
              <a:rPr lang="nb-NO" sz="2100" dirty="0" smtClean="0"/>
              <a:t> </a:t>
            </a:r>
            <a:r>
              <a:rPr lang="nb-NO" sz="2100" dirty="0"/>
              <a:t>workshops hvor vi i samarbeid med prosesseier identifiserer de prosessene som passer for </a:t>
            </a:r>
            <a:r>
              <a:rPr lang="nb-NO" sz="2100" dirty="0" smtClean="0"/>
              <a:t>RPA-automatisering</a:t>
            </a:r>
            <a:endParaRPr lang="nb-NO" sz="2100" dirty="0"/>
          </a:p>
          <a:p>
            <a:pPr lvl="1"/>
            <a:r>
              <a:rPr lang="nb-NO" sz="2100" dirty="0" smtClean="0"/>
              <a:t>Tilby </a:t>
            </a:r>
            <a:r>
              <a:rPr lang="nb-NO" sz="2100" dirty="0"/>
              <a:t>robotutviklere og serverinfrastruktur for produksjonssetting </a:t>
            </a:r>
          </a:p>
          <a:p>
            <a:pPr lvl="1"/>
            <a:r>
              <a:rPr lang="nb-NO" sz="2100" dirty="0"/>
              <a:t>Tilby </a:t>
            </a:r>
            <a:r>
              <a:rPr lang="nb-NO" sz="2100" dirty="0" smtClean="0"/>
              <a:t>vedlikehold og endringer </a:t>
            </a:r>
            <a:r>
              <a:rPr lang="nb-NO" sz="2100" dirty="0"/>
              <a:t>over </a:t>
            </a:r>
            <a:r>
              <a:rPr lang="nb-NO" sz="2100" dirty="0" smtClean="0"/>
              <a:t>tid</a:t>
            </a:r>
            <a:endParaRPr lang="nb-NO" sz="2100" dirty="0"/>
          </a:p>
          <a:p>
            <a:pPr lvl="1"/>
            <a:r>
              <a:rPr lang="nb-NO" sz="2100" dirty="0" smtClean="0"/>
              <a:t>Tilby </a:t>
            </a:r>
            <a:r>
              <a:rPr lang="nb-NO" sz="2100" dirty="0"/>
              <a:t>rapportering slik at prosesseierne beholder oversikt, eierskap og styring over sine </a:t>
            </a:r>
            <a:r>
              <a:rPr lang="nb-NO" sz="2100" dirty="0" smtClean="0"/>
              <a:t>prosesser</a:t>
            </a:r>
            <a:endParaRPr lang="nb-NO" sz="2100" dirty="0"/>
          </a:p>
          <a:p>
            <a:endParaRPr lang="nb-NO" sz="2000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0162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Valg av teknologi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76" y="1675618"/>
            <a:ext cx="4812447" cy="337976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12.03.2018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0262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2. UiO-norsk-symboler-med-rod-bakgrunn.potx" id="{9AFB11AA-5FED-465A-B8C4-9ED024FCFED1}" vid="{584F309A-6D50-4AC2-9E38-ABE5A24AF17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2144</TotalTime>
  <Words>272</Words>
  <Application>Microsoft Office PowerPoint</Application>
  <PresentationFormat>On-screen Show (16:10)</PresentationFormat>
  <Paragraphs>77</Paragraphs>
  <Slides>11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ヒラギノ角ゴ Pro W3</vt:lpstr>
      <vt:lpstr>UIONorsk16-10</vt:lpstr>
      <vt:lpstr>Robotic Process Automation (RPA) – SKAIT – UiO </vt:lpstr>
      <vt:lpstr>Robotic Process Automation (RPA)</vt:lpstr>
      <vt:lpstr>RPA automatiserer mye som aldri ville blitt automatisert</vt:lpstr>
      <vt:lpstr>Fordeler med RPA</vt:lpstr>
      <vt:lpstr>Interaksjon mellom robot og menneske</vt:lpstr>
      <vt:lpstr>Hva kan automatiseres?</vt:lpstr>
      <vt:lpstr>Hva roboter gjør best</vt:lpstr>
      <vt:lpstr>Kartlegging av prosesser</vt:lpstr>
      <vt:lpstr>Prosess og drift</vt:lpstr>
      <vt:lpstr>USIT/BNT ønsker å levere RPA tjenester</vt:lpstr>
      <vt:lpstr>Valg av teknologi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Hanne Baadsgaard Utigard</dc:creator>
  <cp:lastModifiedBy>Ivar Holm</cp:lastModifiedBy>
  <cp:revision>24</cp:revision>
  <dcterms:created xsi:type="dcterms:W3CDTF">2013-09-09T08:30:39Z</dcterms:created>
  <dcterms:modified xsi:type="dcterms:W3CDTF">2018-03-12T13:45:54Z</dcterms:modified>
</cp:coreProperties>
</file>