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1" r:id="rId3"/>
    <p:sldId id="258" r:id="rId4"/>
    <p:sldId id="259" r:id="rId5"/>
    <p:sldId id="263" r:id="rId6"/>
    <p:sldId id="266" r:id="rId7"/>
    <p:sldId id="267" r:id="rId8"/>
    <p:sldId id="278" r:id="rId9"/>
    <p:sldId id="260" r:id="rId10"/>
    <p:sldId id="262" r:id="rId11"/>
    <p:sldId id="277" r:id="rId12"/>
    <p:sldId id="268" r:id="rId13"/>
    <p:sldId id="272" r:id="rId14"/>
    <p:sldId id="274" r:id="rId15"/>
    <p:sldId id="271" r:id="rId16"/>
    <p:sldId id="276" r:id="rId17"/>
    <p:sldId id="265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0233" autoAdjust="0"/>
  </p:normalViewPr>
  <p:slideViewPr>
    <p:cSldViewPr>
      <p:cViewPr varScale="1">
        <p:scale>
          <a:sx n="118" d="100"/>
          <a:sy n="118" d="100"/>
        </p:scale>
        <p:origin x="384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A68B4-8F5A-4368-A1E5-128B3E568866}" type="doc">
      <dgm:prSet loTypeId="urn:microsoft.com/office/officeart/2005/8/layout/gear1" loCatId="relationship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947DFB89-ADC5-4923-AF86-F4487EAF6A9B}">
      <dgm:prSet phldrT="[Tekst]" custT="1"/>
      <dgm:spPr/>
      <dgm:t>
        <a:bodyPr/>
        <a:lstStyle/>
        <a:p>
          <a:r>
            <a:rPr lang="en-US" sz="1600" b="1" dirty="0" err="1"/>
            <a:t>Brukeren</a:t>
          </a:r>
          <a:r>
            <a:rPr lang="en-US" sz="1600" b="1" dirty="0"/>
            <a:t> </a:t>
          </a:r>
          <a:r>
            <a:rPr lang="en-US" sz="1600" b="1" dirty="0" err="1"/>
            <a:t>i</a:t>
          </a:r>
          <a:r>
            <a:rPr lang="en-US" sz="1600" b="1" dirty="0"/>
            <a:t> </a:t>
          </a:r>
          <a:r>
            <a:rPr lang="en-US" sz="1600" b="1" dirty="0" err="1"/>
            <a:t>sentrum</a:t>
          </a:r>
          <a:r>
            <a:rPr lang="en-US" sz="1600" b="1" dirty="0"/>
            <a:t>:</a:t>
          </a:r>
        </a:p>
        <a:p>
          <a:r>
            <a:rPr lang="en-US" sz="1600" dirty="0" err="1"/>
            <a:t>studenter</a:t>
          </a:r>
          <a:r>
            <a:rPr lang="en-US" sz="1600" dirty="0"/>
            <a:t> </a:t>
          </a:r>
          <a:r>
            <a:rPr lang="en-US" sz="1600" dirty="0" err="1"/>
            <a:t>og</a:t>
          </a:r>
          <a:r>
            <a:rPr lang="en-US" sz="1600" dirty="0"/>
            <a:t> </a:t>
          </a:r>
          <a:r>
            <a:rPr lang="en-US" sz="1600" dirty="0" err="1"/>
            <a:t>ansatte</a:t>
          </a:r>
          <a:r>
            <a:rPr lang="en-US" sz="1600" dirty="0"/>
            <a:t> </a:t>
          </a:r>
          <a:r>
            <a:rPr lang="en-US" sz="1600" dirty="0" err="1"/>
            <a:t>skal</a:t>
          </a:r>
          <a:r>
            <a:rPr lang="en-US" sz="1600" dirty="0"/>
            <a:t> </a:t>
          </a:r>
          <a:r>
            <a:rPr lang="en-US" sz="1600" dirty="0" err="1"/>
            <a:t>oppleve</a:t>
          </a:r>
          <a:r>
            <a:rPr lang="en-US" sz="1600" dirty="0"/>
            <a:t> </a:t>
          </a:r>
          <a:r>
            <a:rPr lang="en-US" sz="1600" dirty="0" err="1"/>
            <a:t>enkle</a:t>
          </a:r>
          <a:r>
            <a:rPr lang="en-US" sz="1600" dirty="0"/>
            <a:t>, </a:t>
          </a:r>
          <a:r>
            <a:rPr lang="en-US" sz="1600" dirty="0" err="1"/>
            <a:t>brukervennlige</a:t>
          </a:r>
          <a:r>
            <a:rPr lang="en-US" sz="1600" dirty="0"/>
            <a:t> </a:t>
          </a:r>
          <a:r>
            <a:rPr lang="en-US" sz="1600" dirty="0" err="1"/>
            <a:t>prosesser</a:t>
          </a:r>
          <a:r>
            <a:rPr lang="en-US" sz="1600" dirty="0"/>
            <a:t> </a:t>
          </a:r>
          <a:r>
            <a:rPr lang="en-US" sz="1600" dirty="0" err="1"/>
            <a:t>som</a:t>
          </a:r>
          <a:r>
            <a:rPr lang="en-US" sz="1600" dirty="0"/>
            <a:t> </a:t>
          </a:r>
          <a:r>
            <a:rPr lang="en-US" sz="1600" dirty="0" err="1"/>
            <a:t>er</a:t>
          </a:r>
          <a:r>
            <a:rPr lang="en-US" sz="1600" dirty="0"/>
            <a:t> </a:t>
          </a:r>
          <a:r>
            <a:rPr lang="en-US" sz="1600" dirty="0" err="1"/>
            <a:t>logiske</a:t>
          </a:r>
          <a:r>
            <a:rPr lang="en-US" sz="1600" dirty="0"/>
            <a:t> </a:t>
          </a:r>
          <a:r>
            <a:rPr lang="en-US" sz="1600" dirty="0" err="1"/>
            <a:t>og</a:t>
          </a:r>
          <a:r>
            <a:rPr lang="en-US" sz="1600" dirty="0"/>
            <a:t> </a:t>
          </a:r>
          <a:r>
            <a:rPr lang="en-US" sz="1600" dirty="0" err="1"/>
            <a:t>helhetlige</a:t>
          </a:r>
          <a:r>
            <a:rPr lang="en-US" sz="1600" dirty="0"/>
            <a:t> </a:t>
          </a:r>
          <a:endParaRPr lang="nb-NO" sz="1600" dirty="0"/>
        </a:p>
      </dgm:t>
    </dgm:pt>
    <dgm:pt modelId="{567DBF28-B9BE-4904-96E7-310D4F078762}" type="parTrans" cxnId="{FC1D02C0-84A3-4F62-8C2B-95D7ED759BDC}">
      <dgm:prSet/>
      <dgm:spPr/>
      <dgm:t>
        <a:bodyPr/>
        <a:lstStyle/>
        <a:p>
          <a:endParaRPr lang="nb-NO"/>
        </a:p>
      </dgm:t>
    </dgm:pt>
    <dgm:pt modelId="{2B0E5211-CFB2-4E30-9D9B-C171C42BE55A}" type="sibTrans" cxnId="{FC1D02C0-84A3-4F62-8C2B-95D7ED759BDC}">
      <dgm:prSet/>
      <dgm:spPr/>
      <dgm:t>
        <a:bodyPr/>
        <a:lstStyle/>
        <a:p>
          <a:endParaRPr lang="nb-NO"/>
        </a:p>
      </dgm:t>
    </dgm:pt>
    <dgm:pt modelId="{D61A133E-7F83-4CBA-8E4E-D7D37A053B56}">
      <dgm:prSet phldrT="[Tekst]" custT="1"/>
      <dgm:spPr/>
      <dgm:t>
        <a:bodyPr/>
        <a:lstStyle/>
        <a:p>
          <a:r>
            <a:rPr lang="en-US" sz="1100" b="1" dirty="0" err="1"/>
            <a:t>Dokumentasjons</a:t>
          </a:r>
          <a:r>
            <a:rPr lang="en-US" sz="1100" b="1" dirty="0"/>
            <a:t>- </a:t>
          </a:r>
        </a:p>
        <a:p>
          <a:r>
            <a:rPr lang="en-US" sz="1100" b="1" dirty="0" err="1"/>
            <a:t>forvaltningen</a:t>
          </a:r>
          <a:endParaRPr lang="en-US" sz="1200" b="1" dirty="0"/>
        </a:p>
        <a:p>
          <a:r>
            <a:rPr lang="en-US" sz="1200" dirty="0" err="1"/>
            <a:t>skal</a:t>
          </a:r>
          <a:r>
            <a:rPr lang="en-US" sz="1200" dirty="0"/>
            <a:t> </a:t>
          </a:r>
          <a:r>
            <a:rPr lang="en-US" sz="1200" dirty="0" err="1"/>
            <a:t>være</a:t>
          </a:r>
          <a:r>
            <a:rPr lang="en-US" sz="1200" dirty="0"/>
            <a:t> </a:t>
          </a:r>
          <a:r>
            <a:rPr lang="en-US" sz="1200" dirty="0" err="1"/>
            <a:t>sikker</a:t>
          </a:r>
          <a:r>
            <a:rPr lang="en-US" sz="1200" dirty="0"/>
            <a:t>, </a:t>
          </a:r>
          <a:r>
            <a:rPr lang="en-US" sz="1200" dirty="0" err="1"/>
            <a:t>etterettelig</a:t>
          </a:r>
          <a:r>
            <a:rPr lang="en-US" sz="1200" dirty="0"/>
            <a:t> </a:t>
          </a:r>
          <a:r>
            <a:rPr lang="en-US" sz="1200" dirty="0" err="1"/>
            <a:t>og</a:t>
          </a:r>
          <a:r>
            <a:rPr lang="en-US" sz="1200" dirty="0"/>
            <a:t> </a:t>
          </a:r>
          <a:r>
            <a:rPr lang="en-US" sz="1200" dirty="0" err="1"/>
            <a:t>sporbar</a:t>
          </a:r>
          <a:r>
            <a:rPr lang="en-US" sz="1200" dirty="0"/>
            <a:t>. </a:t>
          </a:r>
          <a:endParaRPr lang="nb-NO" sz="1200" dirty="0"/>
        </a:p>
      </dgm:t>
    </dgm:pt>
    <dgm:pt modelId="{7B285A9F-0238-492D-AF3A-DB87F8A9F154}" type="parTrans" cxnId="{BB5A47A0-3911-4B64-A6EA-4DEFA0D662BA}">
      <dgm:prSet/>
      <dgm:spPr/>
      <dgm:t>
        <a:bodyPr/>
        <a:lstStyle/>
        <a:p>
          <a:endParaRPr lang="nb-NO"/>
        </a:p>
      </dgm:t>
    </dgm:pt>
    <dgm:pt modelId="{CAAD8422-C745-4D93-896B-3CC859091867}" type="sibTrans" cxnId="{BB5A47A0-3911-4B64-A6EA-4DEFA0D662BA}">
      <dgm:prSet/>
      <dgm:spPr/>
      <dgm:t>
        <a:bodyPr/>
        <a:lstStyle/>
        <a:p>
          <a:endParaRPr lang="nb-NO"/>
        </a:p>
      </dgm:t>
    </dgm:pt>
    <dgm:pt modelId="{DD9B2CF4-12F3-49C4-A206-A68A54EFB88C}">
      <dgm:prSet phldrT="[Tekst]" custT="1"/>
      <dgm:spPr/>
      <dgm:t>
        <a:bodyPr/>
        <a:lstStyle/>
        <a:p>
          <a:r>
            <a:rPr lang="en-US" sz="1200" b="1" dirty="0"/>
            <a:t>Saks-</a:t>
          </a:r>
          <a:r>
            <a:rPr lang="en-US" sz="1200" b="1" dirty="0" err="1"/>
            <a:t>behandlingen</a:t>
          </a:r>
          <a:r>
            <a:rPr lang="en-US" sz="1200" dirty="0"/>
            <a:t> </a:t>
          </a:r>
        </a:p>
        <a:p>
          <a:r>
            <a:rPr lang="en-US" sz="1200" dirty="0" err="1"/>
            <a:t>skal</a:t>
          </a:r>
          <a:r>
            <a:rPr lang="en-US" sz="1200" dirty="0"/>
            <a:t> </a:t>
          </a:r>
          <a:r>
            <a:rPr lang="en-US" sz="1200" dirty="0" err="1"/>
            <a:t>være</a:t>
          </a:r>
          <a:r>
            <a:rPr lang="en-US" sz="1200" dirty="0"/>
            <a:t> </a:t>
          </a:r>
          <a:r>
            <a:rPr lang="en-US" sz="1200" dirty="0" err="1"/>
            <a:t>digitalisert</a:t>
          </a:r>
          <a:r>
            <a:rPr lang="en-US" sz="1200" dirty="0"/>
            <a:t>, </a:t>
          </a:r>
          <a:r>
            <a:rPr lang="en-US" sz="1200" dirty="0" err="1"/>
            <a:t>effektiv</a:t>
          </a:r>
          <a:r>
            <a:rPr lang="en-US" sz="1200" dirty="0"/>
            <a:t> </a:t>
          </a:r>
          <a:r>
            <a:rPr lang="en-US" sz="1200" dirty="0" err="1"/>
            <a:t>og</a:t>
          </a:r>
          <a:r>
            <a:rPr lang="en-US" sz="1200" dirty="0"/>
            <a:t> </a:t>
          </a:r>
          <a:r>
            <a:rPr lang="en-US" sz="1200" dirty="0" err="1"/>
            <a:t>fleksibel</a:t>
          </a:r>
          <a:endParaRPr lang="en-US" sz="1200" dirty="0"/>
        </a:p>
      </dgm:t>
    </dgm:pt>
    <dgm:pt modelId="{790F4131-E6C3-4EC6-90D0-075A80ABB32D}" type="sibTrans" cxnId="{B905C498-A6A6-44F2-893D-623820DE4D9E}">
      <dgm:prSet/>
      <dgm:spPr/>
      <dgm:t>
        <a:bodyPr/>
        <a:lstStyle/>
        <a:p>
          <a:endParaRPr lang="nb-NO"/>
        </a:p>
      </dgm:t>
    </dgm:pt>
    <dgm:pt modelId="{878E2D82-90CC-4C73-A97F-2DD382985B70}" type="parTrans" cxnId="{B905C498-A6A6-44F2-893D-623820DE4D9E}">
      <dgm:prSet/>
      <dgm:spPr/>
      <dgm:t>
        <a:bodyPr/>
        <a:lstStyle/>
        <a:p>
          <a:endParaRPr lang="nb-NO"/>
        </a:p>
      </dgm:t>
    </dgm:pt>
    <dgm:pt modelId="{8E44E5BB-D584-4929-A7D6-F22F706E0545}" type="pres">
      <dgm:prSet presAssocID="{650A68B4-8F5A-4368-A1E5-128B3E568866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D9513313-2867-4D35-A24C-7AACC832B8FF}" type="pres">
      <dgm:prSet presAssocID="{947DFB89-ADC5-4923-AF86-F4487EAF6A9B}" presName="gear1" presStyleLbl="node1" presStyleIdx="0" presStyleCnt="3" custLinFactNeighborX="-35065" custLinFactNeighborY="-42773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A8FEBC6-D025-4C37-8DBE-A21A1783FCE5}" type="pres">
      <dgm:prSet presAssocID="{947DFB89-ADC5-4923-AF86-F4487EAF6A9B}" presName="gear1srcNode" presStyleLbl="node1" presStyleIdx="0" presStyleCnt="3"/>
      <dgm:spPr/>
      <dgm:t>
        <a:bodyPr/>
        <a:lstStyle/>
        <a:p>
          <a:endParaRPr lang="nb-NO"/>
        </a:p>
      </dgm:t>
    </dgm:pt>
    <dgm:pt modelId="{61C333B7-F702-4518-8710-32A001EDCFE2}" type="pres">
      <dgm:prSet presAssocID="{947DFB89-ADC5-4923-AF86-F4487EAF6A9B}" presName="gear1dstNode" presStyleLbl="node1" presStyleIdx="0" presStyleCnt="3"/>
      <dgm:spPr/>
      <dgm:t>
        <a:bodyPr/>
        <a:lstStyle/>
        <a:p>
          <a:endParaRPr lang="nb-NO"/>
        </a:p>
      </dgm:t>
    </dgm:pt>
    <dgm:pt modelId="{324004FD-8746-415D-A41B-1F964CC59832}" type="pres">
      <dgm:prSet presAssocID="{D61A133E-7F83-4CBA-8E4E-D7D37A053B56}" presName="gear2" presStyleLbl="node1" presStyleIdx="1" presStyleCnt="3" custScaleX="136428" custScaleY="126633" custLinFactNeighborX="-75000" custLinFactNeighborY="1290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BC4C1CD-C5BD-4245-A494-1353AE1E9BA0}" type="pres">
      <dgm:prSet presAssocID="{D61A133E-7F83-4CBA-8E4E-D7D37A053B56}" presName="gear2srcNode" presStyleLbl="node1" presStyleIdx="1" presStyleCnt="3"/>
      <dgm:spPr/>
      <dgm:t>
        <a:bodyPr/>
        <a:lstStyle/>
        <a:p>
          <a:endParaRPr lang="nb-NO"/>
        </a:p>
      </dgm:t>
    </dgm:pt>
    <dgm:pt modelId="{6863014F-76E5-495E-A7DE-D9ECD97B294A}" type="pres">
      <dgm:prSet presAssocID="{D61A133E-7F83-4CBA-8E4E-D7D37A053B56}" presName="gear2dstNode" presStyleLbl="node1" presStyleIdx="1" presStyleCnt="3"/>
      <dgm:spPr/>
      <dgm:t>
        <a:bodyPr/>
        <a:lstStyle/>
        <a:p>
          <a:endParaRPr lang="nb-NO"/>
        </a:p>
      </dgm:t>
    </dgm:pt>
    <dgm:pt modelId="{91106660-0D89-4394-8902-B40CB511A77E}" type="pres">
      <dgm:prSet presAssocID="{DD9B2CF4-12F3-49C4-A206-A68A54EFB88C}" presName="gear3" presStyleLbl="node1" presStyleIdx="2" presStyleCnt="3" custAng="21577989" custScaleX="122405" custScaleY="119510" custLinFactNeighborX="89691" custLinFactNeighborY="77612"/>
      <dgm:spPr/>
      <dgm:t>
        <a:bodyPr/>
        <a:lstStyle/>
        <a:p>
          <a:endParaRPr lang="nb-NO"/>
        </a:p>
      </dgm:t>
    </dgm:pt>
    <dgm:pt modelId="{D14C2AD8-D433-4F78-8BD0-C9EC64FA5AC3}" type="pres">
      <dgm:prSet presAssocID="{DD9B2CF4-12F3-49C4-A206-A68A54EFB88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F9C2E8D-46BB-4A77-ACF9-85DFD803969C}" type="pres">
      <dgm:prSet presAssocID="{DD9B2CF4-12F3-49C4-A206-A68A54EFB88C}" presName="gear3srcNode" presStyleLbl="node1" presStyleIdx="2" presStyleCnt="3"/>
      <dgm:spPr/>
      <dgm:t>
        <a:bodyPr/>
        <a:lstStyle/>
        <a:p>
          <a:endParaRPr lang="nb-NO"/>
        </a:p>
      </dgm:t>
    </dgm:pt>
    <dgm:pt modelId="{8F70CF4F-BE4F-44BD-A190-394BDD77D506}" type="pres">
      <dgm:prSet presAssocID="{DD9B2CF4-12F3-49C4-A206-A68A54EFB88C}" presName="gear3dstNode" presStyleLbl="node1" presStyleIdx="2" presStyleCnt="3"/>
      <dgm:spPr/>
      <dgm:t>
        <a:bodyPr/>
        <a:lstStyle/>
        <a:p>
          <a:endParaRPr lang="nb-NO"/>
        </a:p>
      </dgm:t>
    </dgm:pt>
    <dgm:pt modelId="{A9CF41E2-5184-4D76-8295-CFF5A9D75C5B}" type="pres">
      <dgm:prSet presAssocID="{2B0E5211-CFB2-4E30-9D9B-C171C42BE55A}" presName="connector1" presStyleLbl="sibTrans2D1" presStyleIdx="0" presStyleCnt="3" custAng="7145233" custScaleX="23764" custScaleY="31024" custLinFactNeighborX="-38116" custLinFactNeighborY="17471"/>
      <dgm:spPr/>
      <dgm:t>
        <a:bodyPr/>
        <a:lstStyle/>
        <a:p>
          <a:endParaRPr lang="nb-NO"/>
        </a:p>
      </dgm:t>
    </dgm:pt>
    <dgm:pt modelId="{EE3EC831-39E0-48AA-B47B-8BFC3727AA74}" type="pres">
      <dgm:prSet presAssocID="{CAAD8422-C745-4D93-896B-3CC859091867}" presName="connector2" presStyleLbl="sibTrans2D1" presStyleIdx="1" presStyleCnt="3" custAng="3395619" custScaleX="23739" custScaleY="16693" custLinFactNeighborX="-24704" custLinFactNeighborY="-58179"/>
      <dgm:spPr/>
      <dgm:t>
        <a:bodyPr/>
        <a:lstStyle/>
        <a:p>
          <a:endParaRPr lang="nb-NO"/>
        </a:p>
      </dgm:t>
    </dgm:pt>
    <dgm:pt modelId="{A811BC21-4AB4-4D26-94DE-7A757C28D91F}" type="pres">
      <dgm:prSet presAssocID="{790F4131-E6C3-4EC6-90D0-075A80ABB32D}" presName="connector3" presStyleLbl="sibTrans2D1" presStyleIdx="2" presStyleCnt="3" custAng="4364322" custScaleX="140277" custScaleY="139992" custLinFactNeighborX="39728" custLinFactNeighborY="38285"/>
      <dgm:spPr/>
      <dgm:t>
        <a:bodyPr/>
        <a:lstStyle/>
        <a:p>
          <a:endParaRPr lang="nb-NO"/>
        </a:p>
      </dgm:t>
    </dgm:pt>
  </dgm:ptLst>
  <dgm:cxnLst>
    <dgm:cxn modelId="{4B9C8106-45EB-4F45-AA54-6E4E9FD3AAF3}" type="presOf" srcId="{DD9B2CF4-12F3-49C4-A206-A68A54EFB88C}" destId="{8F70CF4F-BE4F-44BD-A190-394BDD77D506}" srcOrd="3" destOrd="0" presId="urn:microsoft.com/office/officeart/2005/8/layout/gear1"/>
    <dgm:cxn modelId="{FB772952-AA55-44B2-9D64-C8B4E6E40D08}" type="presOf" srcId="{947DFB89-ADC5-4923-AF86-F4487EAF6A9B}" destId="{0A8FEBC6-D025-4C37-8DBE-A21A1783FCE5}" srcOrd="1" destOrd="0" presId="urn:microsoft.com/office/officeart/2005/8/layout/gear1"/>
    <dgm:cxn modelId="{16057036-562E-4A2B-84E9-313A23816CFC}" type="presOf" srcId="{947DFB89-ADC5-4923-AF86-F4487EAF6A9B}" destId="{61C333B7-F702-4518-8710-32A001EDCFE2}" srcOrd="2" destOrd="0" presId="urn:microsoft.com/office/officeart/2005/8/layout/gear1"/>
    <dgm:cxn modelId="{D50D4B5D-855E-4EEB-82C9-ED24FCC5C2C0}" type="presOf" srcId="{DD9B2CF4-12F3-49C4-A206-A68A54EFB88C}" destId="{91106660-0D89-4394-8902-B40CB511A77E}" srcOrd="0" destOrd="0" presId="urn:microsoft.com/office/officeart/2005/8/layout/gear1"/>
    <dgm:cxn modelId="{36E52367-09F2-48C9-B066-0B0497F4D4D8}" type="presOf" srcId="{D61A133E-7F83-4CBA-8E4E-D7D37A053B56}" destId="{CBC4C1CD-C5BD-4245-A494-1353AE1E9BA0}" srcOrd="1" destOrd="0" presId="urn:microsoft.com/office/officeart/2005/8/layout/gear1"/>
    <dgm:cxn modelId="{BB5A47A0-3911-4B64-A6EA-4DEFA0D662BA}" srcId="{650A68B4-8F5A-4368-A1E5-128B3E568866}" destId="{D61A133E-7F83-4CBA-8E4E-D7D37A053B56}" srcOrd="1" destOrd="0" parTransId="{7B285A9F-0238-492D-AF3A-DB87F8A9F154}" sibTransId="{CAAD8422-C745-4D93-896B-3CC859091867}"/>
    <dgm:cxn modelId="{FC1D02C0-84A3-4F62-8C2B-95D7ED759BDC}" srcId="{650A68B4-8F5A-4368-A1E5-128B3E568866}" destId="{947DFB89-ADC5-4923-AF86-F4487EAF6A9B}" srcOrd="0" destOrd="0" parTransId="{567DBF28-B9BE-4904-96E7-310D4F078762}" sibTransId="{2B0E5211-CFB2-4E30-9D9B-C171C42BE55A}"/>
    <dgm:cxn modelId="{B905C498-A6A6-44F2-893D-623820DE4D9E}" srcId="{650A68B4-8F5A-4368-A1E5-128B3E568866}" destId="{DD9B2CF4-12F3-49C4-A206-A68A54EFB88C}" srcOrd="2" destOrd="0" parTransId="{878E2D82-90CC-4C73-A97F-2DD382985B70}" sibTransId="{790F4131-E6C3-4EC6-90D0-075A80ABB32D}"/>
    <dgm:cxn modelId="{C27FBA53-61B4-4AB5-8F37-0BA082DBE6ED}" type="presOf" srcId="{790F4131-E6C3-4EC6-90D0-075A80ABB32D}" destId="{A811BC21-4AB4-4D26-94DE-7A757C28D91F}" srcOrd="0" destOrd="0" presId="urn:microsoft.com/office/officeart/2005/8/layout/gear1"/>
    <dgm:cxn modelId="{736EB00E-0283-4061-B304-CBD9B6BDCDB7}" type="presOf" srcId="{2B0E5211-CFB2-4E30-9D9B-C171C42BE55A}" destId="{A9CF41E2-5184-4D76-8295-CFF5A9D75C5B}" srcOrd="0" destOrd="0" presId="urn:microsoft.com/office/officeart/2005/8/layout/gear1"/>
    <dgm:cxn modelId="{6E685155-E4CF-42E1-A0D8-6B82D1CC74A7}" type="presOf" srcId="{CAAD8422-C745-4D93-896B-3CC859091867}" destId="{EE3EC831-39E0-48AA-B47B-8BFC3727AA74}" srcOrd="0" destOrd="0" presId="urn:microsoft.com/office/officeart/2005/8/layout/gear1"/>
    <dgm:cxn modelId="{170B4464-93F8-4A91-8825-5699BEE27CB2}" type="presOf" srcId="{650A68B4-8F5A-4368-A1E5-128B3E568866}" destId="{8E44E5BB-D584-4929-A7D6-F22F706E0545}" srcOrd="0" destOrd="0" presId="urn:microsoft.com/office/officeart/2005/8/layout/gear1"/>
    <dgm:cxn modelId="{48D6F274-359F-4B31-82CD-11F5DE307075}" type="presOf" srcId="{DD9B2CF4-12F3-49C4-A206-A68A54EFB88C}" destId="{CF9C2E8D-46BB-4A77-ACF9-85DFD803969C}" srcOrd="2" destOrd="0" presId="urn:microsoft.com/office/officeart/2005/8/layout/gear1"/>
    <dgm:cxn modelId="{A883B259-1265-42C0-A4C6-A7DA1ACB758D}" type="presOf" srcId="{D61A133E-7F83-4CBA-8E4E-D7D37A053B56}" destId="{6863014F-76E5-495E-A7DE-D9ECD97B294A}" srcOrd="2" destOrd="0" presId="urn:microsoft.com/office/officeart/2005/8/layout/gear1"/>
    <dgm:cxn modelId="{832CFC10-D939-4F44-A32E-CE85C23C8E1D}" type="presOf" srcId="{DD9B2CF4-12F3-49C4-A206-A68A54EFB88C}" destId="{D14C2AD8-D433-4F78-8BD0-C9EC64FA5AC3}" srcOrd="1" destOrd="0" presId="urn:microsoft.com/office/officeart/2005/8/layout/gear1"/>
    <dgm:cxn modelId="{639BDB9C-DE89-4E8B-9B25-F5C133BE0F4D}" type="presOf" srcId="{D61A133E-7F83-4CBA-8E4E-D7D37A053B56}" destId="{324004FD-8746-415D-A41B-1F964CC59832}" srcOrd="0" destOrd="0" presId="urn:microsoft.com/office/officeart/2005/8/layout/gear1"/>
    <dgm:cxn modelId="{D84E705F-4D33-444E-9559-F2F7D0A22F59}" type="presOf" srcId="{947DFB89-ADC5-4923-AF86-F4487EAF6A9B}" destId="{D9513313-2867-4D35-A24C-7AACC832B8FF}" srcOrd="0" destOrd="0" presId="urn:microsoft.com/office/officeart/2005/8/layout/gear1"/>
    <dgm:cxn modelId="{8614BB3F-B40E-4CFE-8651-41A889E1CFFE}" type="presParOf" srcId="{8E44E5BB-D584-4929-A7D6-F22F706E0545}" destId="{D9513313-2867-4D35-A24C-7AACC832B8FF}" srcOrd="0" destOrd="0" presId="urn:microsoft.com/office/officeart/2005/8/layout/gear1"/>
    <dgm:cxn modelId="{D3FC5D38-26A4-451E-B45E-96B890820319}" type="presParOf" srcId="{8E44E5BB-D584-4929-A7D6-F22F706E0545}" destId="{0A8FEBC6-D025-4C37-8DBE-A21A1783FCE5}" srcOrd="1" destOrd="0" presId="urn:microsoft.com/office/officeart/2005/8/layout/gear1"/>
    <dgm:cxn modelId="{D910ABDE-2C3D-46C6-ACF2-92D334C9DBC3}" type="presParOf" srcId="{8E44E5BB-D584-4929-A7D6-F22F706E0545}" destId="{61C333B7-F702-4518-8710-32A001EDCFE2}" srcOrd="2" destOrd="0" presId="urn:microsoft.com/office/officeart/2005/8/layout/gear1"/>
    <dgm:cxn modelId="{786A9405-3649-4D2E-B823-6DE5B2DB0409}" type="presParOf" srcId="{8E44E5BB-D584-4929-A7D6-F22F706E0545}" destId="{324004FD-8746-415D-A41B-1F964CC59832}" srcOrd="3" destOrd="0" presId="urn:microsoft.com/office/officeart/2005/8/layout/gear1"/>
    <dgm:cxn modelId="{A9847CDC-AF4E-42AE-AAAF-70ADFDCBFD1F}" type="presParOf" srcId="{8E44E5BB-D584-4929-A7D6-F22F706E0545}" destId="{CBC4C1CD-C5BD-4245-A494-1353AE1E9BA0}" srcOrd="4" destOrd="0" presId="urn:microsoft.com/office/officeart/2005/8/layout/gear1"/>
    <dgm:cxn modelId="{1D24784C-79F9-43AD-AC71-88179EB70BB0}" type="presParOf" srcId="{8E44E5BB-D584-4929-A7D6-F22F706E0545}" destId="{6863014F-76E5-495E-A7DE-D9ECD97B294A}" srcOrd="5" destOrd="0" presId="urn:microsoft.com/office/officeart/2005/8/layout/gear1"/>
    <dgm:cxn modelId="{32DFD636-3064-4782-8487-F917E07FD47A}" type="presParOf" srcId="{8E44E5BB-D584-4929-A7D6-F22F706E0545}" destId="{91106660-0D89-4394-8902-B40CB511A77E}" srcOrd="6" destOrd="0" presId="urn:microsoft.com/office/officeart/2005/8/layout/gear1"/>
    <dgm:cxn modelId="{F84D4E9B-908C-4A94-B17D-1ED71CC67A26}" type="presParOf" srcId="{8E44E5BB-D584-4929-A7D6-F22F706E0545}" destId="{D14C2AD8-D433-4F78-8BD0-C9EC64FA5AC3}" srcOrd="7" destOrd="0" presId="urn:microsoft.com/office/officeart/2005/8/layout/gear1"/>
    <dgm:cxn modelId="{876799FF-E96E-4E97-B368-0A2545027043}" type="presParOf" srcId="{8E44E5BB-D584-4929-A7D6-F22F706E0545}" destId="{CF9C2E8D-46BB-4A77-ACF9-85DFD803969C}" srcOrd="8" destOrd="0" presId="urn:microsoft.com/office/officeart/2005/8/layout/gear1"/>
    <dgm:cxn modelId="{F0CA3987-919A-4686-B0B3-694D2129625A}" type="presParOf" srcId="{8E44E5BB-D584-4929-A7D6-F22F706E0545}" destId="{8F70CF4F-BE4F-44BD-A190-394BDD77D506}" srcOrd="9" destOrd="0" presId="urn:microsoft.com/office/officeart/2005/8/layout/gear1"/>
    <dgm:cxn modelId="{80884488-90C7-46D9-8ABA-5C09BEC9DDF4}" type="presParOf" srcId="{8E44E5BB-D584-4929-A7D6-F22F706E0545}" destId="{A9CF41E2-5184-4D76-8295-CFF5A9D75C5B}" srcOrd="10" destOrd="0" presId="urn:microsoft.com/office/officeart/2005/8/layout/gear1"/>
    <dgm:cxn modelId="{97413709-D013-4B58-977D-2B9A483EA084}" type="presParOf" srcId="{8E44E5BB-D584-4929-A7D6-F22F706E0545}" destId="{EE3EC831-39E0-48AA-B47B-8BFC3727AA74}" srcOrd="11" destOrd="0" presId="urn:microsoft.com/office/officeart/2005/8/layout/gear1"/>
    <dgm:cxn modelId="{A00F82BB-3BA1-41EE-8F25-DC36452C24D8}" type="presParOf" srcId="{8E44E5BB-D584-4929-A7D6-F22F706E0545}" destId="{A811BC21-4AB4-4D26-94DE-7A757C28D91F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13313-2867-4D35-A24C-7AACC832B8FF}">
      <dsp:nvSpPr>
        <dsp:cNvPr id="0" name=""/>
        <dsp:cNvSpPr/>
      </dsp:nvSpPr>
      <dsp:spPr>
        <a:xfrm>
          <a:off x="3347862" y="1200462"/>
          <a:ext cx="2772308" cy="2772308"/>
        </a:xfrm>
        <a:prstGeom prst="gear9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/>
            <a:t>Brukeren</a:t>
          </a:r>
          <a:r>
            <a:rPr lang="en-US" sz="1600" b="1" kern="1200" dirty="0"/>
            <a:t> </a:t>
          </a:r>
          <a:r>
            <a:rPr lang="en-US" sz="1600" b="1" kern="1200" dirty="0" err="1"/>
            <a:t>i</a:t>
          </a:r>
          <a:r>
            <a:rPr lang="en-US" sz="1600" b="1" kern="1200" dirty="0"/>
            <a:t> </a:t>
          </a:r>
          <a:r>
            <a:rPr lang="en-US" sz="1600" b="1" kern="1200" dirty="0" err="1"/>
            <a:t>sentrum</a:t>
          </a:r>
          <a:r>
            <a:rPr lang="en-US" sz="1600" b="1" kern="1200" dirty="0"/>
            <a:t>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/>
            <a:t>studenter</a:t>
          </a:r>
          <a:r>
            <a:rPr lang="en-US" sz="1600" kern="1200" dirty="0"/>
            <a:t> </a:t>
          </a:r>
          <a:r>
            <a:rPr lang="en-US" sz="1600" kern="1200" dirty="0" err="1"/>
            <a:t>og</a:t>
          </a:r>
          <a:r>
            <a:rPr lang="en-US" sz="1600" kern="1200" dirty="0"/>
            <a:t> </a:t>
          </a:r>
          <a:r>
            <a:rPr lang="en-US" sz="1600" kern="1200" dirty="0" err="1"/>
            <a:t>ansatte</a:t>
          </a:r>
          <a:r>
            <a:rPr lang="en-US" sz="1600" kern="1200" dirty="0"/>
            <a:t> </a:t>
          </a:r>
          <a:r>
            <a:rPr lang="en-US" sz="1600" kern="1200" dirty="0" err="1"/>
            <a:t>skal</a:t>
          </a:r>
          <a:r>
            <a:rPr lang="en-US" sz="1600" kern="1200" dirty="0"/>
            <a:t> </a:t>
          </a:r>
          <a:r>
            <a:rPr lang="en-US" sz="1600" kern="1200" dirty="0" err="1"/>
            <a:t>oppleve</a:t>
          </a:r>
          <a:r>
            <a:rPr lang="en-US" sz="1600" kern="1200" dirty="0"/>
            <a:t> </a:t>
          </a:r>
          <a:r>
            <a:rPr lang="en-US" sz="1600" kern="1200" dirty="0" err="1"/>
            <a:t>enkle</a:t>
          </a:r>
          <a:r>
            <a:rPr lang="en-US" sz="1600" kern="1200" dirty="0"/>
            <a:t>, </a:t>
          </a:r>
          <a:r>
            <a:rPr lang="en-US" sz="1600" kern="1200" dirty="0" err="1"/>
            <a:t>brukervennlige</a:t>
          </a:r>
          <a:r>
            <a:rPr lang="en-US" sz="1600" kern="1200" dirty="0"/>
            <a:t> </a:t>
          </a:r>
          <a:r>
            <a:rPr lang="en-US" sz="1600" kern="1200" dirty="0" err="1"/>
            <a:t>prosesser</a:t>
          </a:r>
          <a:r>
            <a:rPr lang="en-US" sz="1600" kern="1200" dirty="0"/>
            <a:t> </a:t>
          </a:r>
          <a:r>
            <a:rPr lang="en-US" sz="1600" kern="1200" dirty="0" err="1"/>
            <a:t>som</a:t>
          </a:r>
          <a:r>
            <a:rPr lang="en-US" sz="1600" kern="1200" dirty="0"/>
            <a:t> </a:t>
          </a:r>
          <a:r>
            <a:rPr lang="en-US" sz="1600" kern="1200" dirty="0" err="1"/>
            <a:t>er</a:t>
          </a:r>
          <a:r>
            <a:rPr lang="en-US" sz="1600" kern="1200" dirty="0"/>
            <a:t> </a:t>
          </a:r>
          <a:r>
            <a:rPr lang="en-US" sz="1600" kern="1200" dirty="0" err="1"/>
            <a:t>logiske</a:t>
          </a:r>
          <a:r>
            <a:rPr lang="en-US" sz="1600" kern="1200" dirty="0"/>
            <a:t> </a:t>
          </a:r>
          <a:r>
            <a:rPr lang="en-US" sz="1600" kern="1200" dirty="0" err="1"/>
            <a:t>og</a:t>
          </a:r>
          <a:r>
            <a:rPr lang="en-US" sz="1600" kern="1200" dirty="0"/>
            <a:t> </a:t>
          </a:r>
          <a:r>
            <a:rPr lang="en-US" sz="1600" kern="1200" dirty="0" err="1"/>
            <a:t>helhetlige</a:t>
          </a:r>
          <a:r>
            <a:rPr lang="en-US" sz="1600" kern="1200" dirty="0"/>
            <a:t> </a:t>
          </a:r>
          <a:endParaRPr lang="nb-NO" sz="1600" kern="1200" dirty="0"/>
        </a:p>
      </dsp:txBody>
      <dsp:txXfrm>
        <a:off x="3905219" y="1849862"/>
        <a:ext cx="1657594" cy="1425023"/>
      </dsp:txXfrm>
    </dsp:sp>
    <dsp:sp modelId="{324004FD-8746-415D-A41B-1F964CC59832}">
      <dsp:nvSpPr>
        <dsp:cNvPr id="0" name=""/>
        <dsp:cNvSpPr/>
      </dsp:nvSpPr>
      <dsp:spPr>
        <a:xfrm>
          <a:off x="827589" y="1488507"/>
          <a:ext cx="2750694" cy="2553204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Dokumentasjons</a:t>
          </a:r>
          <a:r>
            <a:rPr lang="en-US" sz="1100" b="1" kern="1200" dirty="0"/>
            <a:t>-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forvaltningen</a:t>
          </a:r>
          <a:endParaRPr lang="en-US" sz="1200" b="1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skal</a:t>
          </a:r>
          <a:r>
            <a:rPr lang="en-US" sz="1200" kern="1200" dirty="0"/>
            <a:t> </a:t>
          </a:r>
          <a:r>
            <a:rPr lang="en-US" sz="1200" kern="1200" dirty="0" err="1"/>
            <a:t>være</a:t>
          </a:r>
          <a:r>
            <a:rPr lang="en-US" sz="1200" kern="1200" dirty="0"/>
            <a:t> </a:t>
          </a:r>
          <a:r>
            <a:rPr lang="en-US" sz="1200" kern="1200" dirty="0" err="1"/>
            <a:t>sikker</a:t>
          </a:r>
          <a:r>
            <a:rPr lang="en-US" sz="1200" kern="1200" dirty="0"/>
            <a:t>, </a:t>
          </a:r>
          <a:r>
            <a:rPr lang="en-US" sz="1200" kern="1200" dirty="0" err="1"/>
            <a:t>etterettelig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sporbar</a:t>
          </a:r>
          <a:r>
            <a:rPr lang="en-US" sz="1200" kern="1200" dirty="0"/>
            <a:t>. </a:t>
          </a:r>
          <a:endParaRPr lang="nb-NO" sz="1200" kern="1200" dirty="0"/>
        </a:p>
      </dsp:txBody>
      <dsp:txXfrm>
        <a:off x="1499073" y="2135169"/>
        <a:ext cx="1407726" cy="1259880"/>
      </dsp:txXfrm>
    </dsp:sp>
    <dsp:sp modelId="{91106660-0D89-4394-8902-B40CB511A77E}">
      <dsp:nvSpPr>
        <dsp:cNvPr id="0" name=""/>
        <dsp:cNvSpPr/>
      </dsp:nvSpPr>
      <dsp:spPr>
        <a:xfrm rot="20677989">
          <a:off x="5774559" y="2035555"/>
          <a:ext cx="2439029" cy="2339972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/>
            <a:t>Saks-</a:t>
          </a:r>
          <a:r>
            <a:rPr lang="en-US" sz="1200" b="1" kern="1200" dirty="0" err="1"/>
            <a:t>behandlingen</a:t>
          </a:r>
          <a:r>
            <a:rPr lang="en-US" sz="1200" kern="1200" dirty="0"/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skal</a:t>
          </a:r>
          <a:r>
            <a:rPr lang="en-US" sz="1200" kern="1200" dirty="0"/>
            <a:t> </a:t>
          </a:r>
          <a:r>
            <a:rPr lang="en-US" sz="1200" kern="1200" dirty="0" err="1"/>
            <a:t>være</a:t>
          </a:r>
          <a:r>
            <a:rPr lang="en-US" sz="1200" kern="1200" dirty="0"/>
            <a:t> </a:t>
          </a:r>
          <a:r>
            <a:rPr lang="en-US" sz="1200" kern="1200" dirty="0" err="1"/>
            <a:t>digitalisert</a:t>
          </a:r>
          <a:r>
            <a:rPr lang="en-US" sz="1200" kern="1200" dirty="0"/>
            <a:t>, </a:t>
          </a:r>
          <a:r>
            <a:rPr lang="en-US" sz="1200" kern="1200" dirty="0" err="1"/>
            <a:t>effektiv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fleksibel</a:t>
          </a:r>
          <a:endParaRPr lang="en-US" sz="1200" kern="1200" dirty="0"/>
        </a:p>
      </dsp:txBody>
      <dsp:txXfrm rot="900000">
        <a:off x="6315385" y="2542905"/>
        <a:ext cx="1357377" cy="1325274"/>
      </dsp:txXfrm>
    </dsp:sp>
    <dsp:sp modelId="{A9CF41E2-5184-4D76-8295-CFF5A9D75C5B}">
      <dsp:nvSpPr>
        <dsp:cNvPr id="0" name=""/>
        <dsp:cNvSpPr/>
      </dsp:nvSpPr>
      <dsp:spPr>
        <a:xfrm rot="7145233">
          <a:off x="4116272" y="3806350"/>
          <a:ext cx="843278" cy="1100903"/>
        </a:xfrm>
        <a:prstGeom prst="circularArrow">
          <a:avLst>
            <a:gd name="adj1" fmla="val 4687"/>
            <a:gd name="adj2" fmla="val 299029"/>
            <a:gd name="adj3" fmla="val 2533241"/>
            <a:gd name="adj4" fmla="val 15824971"/>
            <a:gd name="adj5" fmla="val 5469"/>
          </a:avLst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3EC831-39E0-48AA-B47B-8BFC3727AA74}">
      <dsp:nvSpPr>
        <dsp:cNvPr id="0" name=""/>
        <dsp:cNvSpPr/>
      </dsp:nvSpPr>
      <dsp:spPr>
        <a:xfrm rot="3395619">
          <a:off x="2696091" y="855174"/>
          <a:ext cx="612049" cy="430386"/>
        </a:xfrm>
        <a:prstGeom prst="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11BC21-4AB4-4D26-94DE-7A757C28D91F}">
      <dsp:nvSpPr>
        <dsp:cNvPr id="0" name=""/>
        <dsp:cNvSpPr/>
      </dsp:nvSpPr>
      <dsp:spPr>
        <a:xfrm rot="4364322">
          <a:off x="3923895" y="412072"/>
          <a:ext cx="3899516" cy="38915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12.02.2018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24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59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Teknisk</a:t>
            </a:r>
            <a:r>
              <a:rPr lang="nb-NO" baseline="0" dirty="0"/>
              <a:t> utvikling: </a:t>
            </a:r>
          </a:p>
          <a:p>
            <a:r>
              <a:rPr lang="nb-NO" baseline="0" dirty="0"/>
              <a:t>DFØ og BOTT deler fremtidsbilde, mer et </a:t>
            </a:r>
            <a:r>
              <a:rPr lang="nb-NO" baseline="0" dirty="0" err="1"/>
              <a:t>spm</a:t>
            </a:r>
            <a:r>
              <a:rPr lang="nb-NO" baseline="0" dirty="0"/>
              <a:t> om hastighet</a:t>
            </a:r>
          </a:p>
          <a:p>
            <a:r>
              <a:rPr lang="nb-NO" baseline="0" dirty="0"/>
              <a:t>Sikkerhet, er ok.</a:t>
            </a:r>
          </a:p>
          <a:p>
            <a:endParaRPr lang="nb-NO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Hovedspor i retning av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hendelses-og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informasjonsdrevne integrasjoner</a:t>
            </a:r>
          </a:p>
          <a:p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 realistisk sett en mix mellom «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filbaserte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», periodiske overføringer og hendelsesdrevne sanntidsintegrasjoner (basert på Rest/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Api</a:t>
            </a:r>
            <a:endParaRPr lang="nb-NO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Ingen vesentlige uklarheter rundt eierskap til data og tilhørende metadata.</a:t>
            </a:r>
          </a:p>
          <a:p>
            <a:endParaRPr lang="nb-NO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baseline="0" dirty="0"/>
          </a:p>
          <a:p>
            <a:r>
              <a:rPr lang="nb-NO" dirty="0"/>
              <a:t>Funksjonell:</a:t>
            </a:r>
          </a:p>
          <a:p>
            <a:r>
              <a:rPr lang="nb-NO" dirty="0"/>
              <a:t>Mange</a:t>
            </a:r>
            <a:r>
              <a:rPr lang="nb-NO" baseline="0" dirty="0"/>
              <a:t> av </a:t>
            </a:r>
            <a:r>
              <a:rPr lang="nb-NO" baseline="0" dirty="0" err="1"/>
              <a:t>gap’ene</a:t>
            </a:r>
            <a:r>
              <a:rPr lang="nb-NO" baseline="0" dirty="0"/>
              <a:t> som vi ønsker å luke er der hvor DFØ har dårligere løsninger enn vi har i dag. Lukker vi de, vil dette komme alle </a:t>
            </a:r>
            <a:r>
              <a:rPr lang="nb-NO" baseline="0" dirty="0" err="1"/>
              <a:t>tilgode</a:t>
            </a:r>
            <a:r>
              <a:rPr lang="nb-NO" baseline="0" dirty="0"/>
              <a:t>.</a:t>
            </a:r>
          </a:p>
          <a:p>
            <a:r>
              <a:rPr lang="nb-NO" dirty="0"/>
              <a:t>Prosjektøkonomi og bilagslønnløsing </a:t>
            </a:r>
            <a:r>
              <a:rPr lang="nb-NO" baseline="0" dirty="0"/>
              <a:t>sektor spesifikt.</a:t>
            </a:r>
          </a:p>
          <a:p>
            <a:endParaRPr lang="nb-NO" baseline="0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34413-FA87-4C80-8325-0074F19D032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76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Omforente </a:t>
            </a:r>
            <a:r>
              <a:rPr lang="nb-NO" dirty="0" err="1"/>
              <a:t>finanserings</a:t>
            </a:r>
            <a:r>
              <a:rPr lang="nb-NO" baseline="0" dirty="0" err="1"/>
              <a:t>modell</a:t>
            </a:r>
            <a:r>
              <a:rPr lang="nb-NO" baseline="0" dirty="0"/>
              <a:t> .</a:t>
            </a:r>
          </a:p>
          <a:p>
            <a:endParaRPr lang="nb-NO" baseline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34413-FA87-4C80-8325-0074F19D032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3443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nb-NO" altLang="nb-NO" sz="1000" dirty="0"/>
          </a:p>
        </p:txBody>
      </p:sp>
    </p:spTree>
    <p:extLst>
      <p:ext uri="{BB962C8B-B14F-4D97-AF65-F5344CB8AC3E}">
        <p14:creationId xmlns:p14="http://schemas.microsoft.com/office/powerpoint/2010/main" val="3122529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b="0" dirty="0"/>
              <a:t/>
            </a:r>
            <a:br>
              <a:rPr lang="nb-NO" b="0" dirty="0"/>
            </a:br>
            <a:r>
              <a:rPr lang="nb-NO" dirty="0"/>
              <a:t>Universitetssamarbeidet BOTT – samarbeid om administrative systemer - DFØ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/>
              <a:t>Ny løsning for økonomi, regnskap og lønn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9001000" cy="1143000"/>
          </a:xfrm>
        </p:spPr>
        <p:txBody>
          <a:bodyPr/>
          <a:lstStyle/>
          <a:p>
            <a:r>
              <a:rPr lang="nb-NO" dirty="0"/>
              <a:t>Hva er 			    (DFØ)?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2188549"/>
            <a:ext cx="7056784" cy="1419307"/>
          </a:xfrm>
        </p:spPr>
        <p:txBody>
          <a:bodyPr/>
          <a:lstStyle/>
          <a:p>
            <a:r>
              <a:rPr lang="nb-NO" sz="2400" dirty="0"/>
              <a:t>Forvalter økonomiregelverket i staten og utredningsinstruksen</a:t>
            </a:r>
          </a:p>
          <a:p>
            <a:r>
              <a:rPr lang="nb-NO" sz="2400" dirty="0"/>
              <a:t>Utfører forvaltningsoppgaver for statlige virksomheter:</a:t>
            </a:r>
          </a:p>
          <a:p>
            <a:pPr marL="457200" lvl="1" indent="0">
              <a:buNone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ktangel 5"/>
          <p:cNvSpPr/>
          <p:nvPr/>
        </p:nvSpPr>
        <p:spPr>
          <a:xfrm>
            <a:off x="611560" y="4005064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b-NO" sz="1800" dirty="0"/>
              <a:t>«DFØ har </a:t>
            </a:r>
            <a:r>
              <a:rPr lang="nb-NO" sz="1800" b="1" dirty="0"/>
              <a:t>standard</a:t>
            </a:r>
            <a:r>
              <a:rPr lang="nb-NO" sz="1800" dirty="0"/>
              <a:t> tjenestemodeller for 187 lønnskunder og har 165 regnskaps-kunder. Dette gir stordriftsfordeler og effektiv ressursbruk for den enkelte virksomhet og for staten totalt sett»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124744"/>
            <a:ext cx="26955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10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			    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2060848"/>
            <a:ext cx="6461720" cy="4114800"/>
          </a:xfrm>
        </p:spPr>
        <p:txBody>
          <a:bodyPr/>
          <a:lstStyle/>
          <a:p>
            <a:r>
              <a:rPr lang="nb-NO" dirty="0"/>
              <a:t>Utgangspunktet for BOTT marked</a:t>
            </a:r>
          </a:p>
          <a:p>
            <a:pPr marL="457200" lvl="1" indent="0">
              <a:buNone/>
            </a:pPr>
            <a:r>
              <a:rPr lang="nb-NO" i="1" dirty="0"/>
              <a:t>«kunnskap om markedet og mulig leveranse fra DFØ tilsier at det kun er markedet som vil kunne bidra til full måloppnåelse»</a:t>
            </a:r>
          </a:p>
          <a:p>
            <a:pPr marL="457200" lvl="1" indent="0">
              <a:buNone/>
            </a:pPr>
            <a:endParaRPr lang="nb-NO" i="1" dirty="0"/>
          </a:p>
          <a:p>
            <a:r>
              <a:rPr lang="nb-NO" dirty="0"/>
              <a:t>Dialog mellom KD, FIN og BOTT </a:t>
            </a:r>
          </a:p>
          <a:p>
            <a:pPr lvl="1"/>
            <a:r>
              <a:rPr lang="nb-NO" dirty="0"/>
              <a:t>R-notat, eksempel Politiet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041383"/>
            <a:ext cx="26955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30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 BOTT og DFØ, to steg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981200"/>
            <a:ext cx="5957664" cy="4114800"/>
          </a:xfrm>
        </p:spPr>
        <p:txBody>
          <a:bodyPr/>
          <a:lstStyle/>
          <a:p>
            <a:r>
              <a:rPr lang="nb-NO" sz="2400" dirty="0"/>
              <a:t>Steg 1:     </a:t>
            </a:r>
            <a:r>
              <a:rPr lang="nb-NO" sz="2400" b="1" dirty="0"/>
              <a:t>Vår 2017</a:t>
            </a:r>
          </a:p>
          <a:p>
            <a:pPr marL="457200" lvl="1" indent="0">
              <a:buNone/>
            </a:pPr>
            <a:r>
              <a:rPr lang="nb-NO" sz="2000" dirty="0"/>
              <a:t>«det ikke ville være mulig for BOTT å gå over til DFØ med dagens tjenester tilbudt av DFØ, men at det er potensiale i løsningene som ligger til grunn for tjenesteporteføljen til DFØ.»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sz="2400" dirty="0"/>
              <a:t>	  </a:t>
            </a:r>
            <a:r>
              <a:rPr lang="nb-NO" sz="2400" b="1" dirty="0"/>
              <a:t>        Høst 2017</a:t>
            </a:r>
          </a:p>
          <a:p>
            <a:endParaRPr lang="nb-NO" sz="1000" dirty="0"/>
          </a:p>
          <a:p>
            <a:pPr lvl="1"/>
            <a:r>
              <a:rPr lang="nb-NO" sz="2000" dirty="0"/>
              <a:t>Fem overordnete problemstillinger måtte avklares</a:t>
            </a:r>
          </a:p>
          <a:p>
            <a:pPr lvl="1"/>
            <a:r>
              <a:rPr lang="nb-NO" sz="2000" dirty="0"/>
              <a:t>Gap-analyse gjennomført DFØ leveranse </a:t>
            </a:r>
            <a:r>
              <a:rPr lang="nb-NO" sz="2000" dirty="0" err="1"/>
              <a:t>vrs</a:t>
            </a:r>
            <a:r>
              <a:rPr lang="nb-NO" sz="2000" dirty="0"/>
              <a:t> BOTT krav</a:t>
            </a:r>
            <a:r>
              <a:rPr lang="nb-NO" dirty="0"/>
              <a:t>.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ktangel 5"/>
          <p:cNvSpPr/>
          <p:nvPr/>
        </p:nvSpPr>
        <p:spPr>
          <a:xfrm>
            <a:off x="1403648" y="4077072"/>
            <a:ext cx="1295547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nb-NO" sz="2400" b="1" dirty="0"/>
              <a:t>Steg 2: </a:t>
            </a:r>
          </a:p>
        </p:txBody>
      </p:sp>
      <p:sp>
        <p:nvSpPr>
          <p:cNvPr id="7" name="Rektangel 6"/>
          <p:cNvSpPr/>
          <p:nvPr/>
        </p:nvSpPr>
        <p:spPr>
          <a:xfrm>
            <a:off x="1403648" y="1959223"/>
            <a:ext cx="1295547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nb-NO" sz="2400" b="1" dirty="0"/>
              <a:t>Steg 1: </a:t>
            </a:r>
          </a:p>
        </p:txBody>
      </p:sp>
    </p:spTree>
    <p:extLst>
      <p:ext uri="{BB962C8B-B14F-4D97-AF65-F5344CB8AC3E}">
        <p14:creationId xmlns:p14="http://schemas.microsoft.com/office/powerpoint/2010/main" val="289485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Fem    problemstillinger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981200"/>
            <a:ext cx="6533728" cy="4114800"/>
          </a:xfrm>
        </p:spPr>
        <p:txBody>
          <a:bodyPr/>
          <a:lstStyle/>
          <a:p>
            <a:pPr lvl="0"/>
            <a:r>
              <a:rPr lang="nb-NO" sz="1800" dirty="0"/>
              <a:t>Det vil være nødvendig at Finansdepartementet gir DFØ rammevilkår som gjør at de kan utvikle sine tjenester til å bli en strategisk partner. </a:t>
            </a:r>
          </a:p>
          <a:p>
            <a:pPr lvl="0"/>
            <a:r>
              <a:rPr lang="nb-NO" sz="1800" dirty="0"/>
              <a:t>Det må etableres en modell for strategisk samarbeid. Modellen skal legge grunnlag for et gjensidig forpliktende samarbeid om felles utvikling av tjenester.</a:t>
            </a:r>
          </a:p>
          <a:p>
            <a:pPr lvl="0"/>
            <a:r>
              <a:rPr lang="nb-NO" sz="1800" dirty="0"/>
              <a:t>BOTT trenger forpliktende svar på at kravet om eierskap og kontinuerlig tilgang til egne data (i sann tid) er løsbart.</a:t>
            </a:r>
          </a:p>
          <a:p>
            <a:pPr lvl="0"/>
            <a:r>
              <a:rPr lang="nb-NO" sz="1800" dirty="0"/>
              <a:t>Integrasjonsløsninger mellom BOTT-institusjonenes egen systemportefølje og </a:t>
            </a:r>
            <a:r>
              <a:rPr lang="nb-NO" sz="1800" dirty="0" err="1"/>
              <a:t>DFØs</a:t>
            </a:r>
            <a:r>
              <a:rPr lang="nb-NO" sz="1800" dirty="0"/>
              <a:t> systemleveranser må forpliktes.</a:t>
            </a:r>
          </a:p>
          <a:p>
            <a:pPr lvl="0"/>
            <a:r>
              <a:rPr lang="nb-NO" sz="1800" dirty="0">
                <a:solidFill>
                  <a:srgbClr val="FF0000"/>
                </a:solidFill>
              </a:rPr>
              <a:t>De økonomiske rammene både for et implementeringsprosjekt og videreutvikling må spesifiseres og garanteres. </a:t>
            </a:r>
          </a:p>
          <a:p>
            <a:pPr lvl="0"/>
            <a:endParaRPr lang="nb-NO" sz="1800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nb-NO" sz="1800" b="1" dirty="0"/>
              <a:t>Krevende prosess, men god dialog med DFØ </a:t>
            </a:r>
          </a:p>
          <a:p>
            <a:pPr lvl="0"/>
            <a:endParaRPr lang="nb-NO" sz="1800" dirty="0"/>
          </a:p>
          <a:p>
            <a:pPr lvl="0"/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ktangel 4"/>
          <p:cNvSpPr/>
          <p:nvPr/>
        </p:nvSpPr>
        <p:spPr>
          <a:xfrm>
            <a:off x="1115616" y="1124744"/>
            <a:ext cx="114165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nb-NO" sz="3200" b="1" dirty="0"/>
              <a:t>Fem </a:t>
            </a:r>
          </a:p>
        </p:txBody>
      </p:sp>
    </p:spTree>
    <p:extLst>
      <p:ext uri="{BB962C8B-B14F-4D97-AF65-F5344CB8AC3E}">
        <p14:creationId xmlns:p14="http://schemas.microsoft.com/office/powerpoint/2010/main" val="182973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59734" y="2927587"/>
            <a:ext cx="2562059" cy="14481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r>
              <a:rPr lang="nb-NO" sz="1500" dirty="0"/>
              <a:t>DFØ i 2025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557933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 err="1"/>
              <a:t>DFØs</a:t>
            </a:r>
            <a:r>
              <a:rPr lang="nb-NO" sz="2800" dirty="0"/>
              <a:t> utvikling og BOTT/sektor/resten av statlig sektor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Teknisk utvikling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Funksjonell utvikling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859735" y="2927572"/>
            <a:ext cx="1925210" cy="10962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r>
              <a:rPr lang="nb-NO" sz="1500" dirty="0"/>
              <a:t>DFØ i 2021</a:t>
            </a:r>
          </a:p>
        </p:txBody>
      </p:sp>
      <p:sp>
        <p:nvSpPr>
          <p:cNvPr id="7" name="Rectangle 6"/>
          <p:cNvSpPr/>
          <p:nvPr/>
        </p:nvSpPr>
        <p:spPr>
          <a:xfrm>
            <a:off x="859735" y="2927572"/>
            <a:ext cx="1365637" cy="6917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/>
              <a:t>DFØ i dag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9734" y="4632133"/>
            <a:ext cx="2562059" cy="620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DFØs</a:t>
            </a:r>
            <a:r>
              <a:rPr lang="nb-NO" sz="1500" dirty="0"/>
              <a:t> kunders behov</a:t>
            </a:r>
          </a:p>
          <a:p>
            <a:pPr algn="ctr"/>
            <a:r>
              <a:rPr lang="nb-NO" sz="1500" dirty="0"/>
              <a:t>Inklusiv BOTT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32401" y="2928585"/>
            <a:ext cx="2562059" cy="14481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r>
              <a:rPr lang="nb-NO" sz="1500" dirty="0"/>
              <a:t>DFØ i 2025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32402" y="2928570"/>
            <a:ext cx="1925210" cy="10962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endParaRPr lang="nb-NO" sz="1500" dirty="0"/>
          </a:p>
          <a:p>
            <a:pPr algn="ctr"/>
            <a:r>
              <a:rPr lang="nb-NO" sz="1500" dirty="0"/>
              <a:t>DFØ i 2021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32402" y="2928570"/>
            <a:ext cx="1365637" cy="6917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/>
              <a:t>DFØ i dag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39364" y="4628154"/>
            <a:ext cx="2603057" cy="8925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 b="1" dirty="0"/>
          </a:p>
          <a:p>
            <a:pPr algn="ctr"/>
            <a:endParaRPr lang="nb-NO" sz="1050" b="1" dirty="0"/>
          </a:p>
          <a:p>
            <a:pPr algn="ctr"/>
            <a:endParaRPr lang="nb-NO" sz="1050" b="1" dirty="0"/>
          </a:p>
          <a:p>
            <a:pPr algn="ctr"/>
            <a:endParaRPr lang="nb-NO" sz="1050" b="1" dirty="0"/>
          </a:p>
          <a:p>
            <a:pPr algn="ctr"/>
            <a:r>
              <a:rPr lang="nb-NO" sz="1050" b="1" dirty="0"/>
              <a:t>Særskilte krav BOTT og sektor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39364" y="4628155"/>
            <a:ext cx="2143869" cy="620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DFØs</a:t>
            </a:r>
            <a:r>
              <a:rPr lang="nb-NO" sz="1500" dirty="0"/>
              <a:t> kunders behov</a:t>
            </a:r>
          </a:p>
          <a:p>
            <a:pPr algn="ctr"/>
            <a:r>
              <a:rPr lang="nb-NO" sz="1500" dirty="0"/>
              <a:t>inklusiv BOTT</a:t>
            </a:r>
          </a:p>
        </p:txBody>
      </p:sp>
    </p:spTree>
    <p:extLst>
      <p:ext uri="{BB962C8B-B14F-4D97-AF65-F5344CB8AC3E}">
        <p14:creationId xmlns:p14="http://schemas.microsoft.com/office/powerpoint/2010/main" val="171823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Finansieringsmodell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777878"/>
              </p:ext>
            </p:extLst>
          </p:nvPr>
        </p:nvGraphicFramePr>
        <p:xfrm>
          <a:off x="304078" y="2132856"/>
          <a:ext cx="8804426" cy="2867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Dokument" r:id="rId4" imgW="6276791" imgH="2243904" progId="Word.Document.12">
                  <p:embed/>
                </p:oleObj>
              </mc:Choice>
              <mc:Fallback>
                <p:oleObj name="Dokument" r:id="rId4" imgW="6276791" imgH="2243904" progId="Word.Document.12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078" y="2132856"/>
                        <a:ext cx="8804426" cy="2867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9153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Budsjett og ansatte i BOTT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19119"/>
          </a:xfrm>
        </p:spPr>
        <p:txBody>
          <a:bodyPr/>
          <a:lstStyle/>
          <a:p>
            <a:r>
              <a:rPr lang="nb-NO" dirty="0"/>
              <a:t>Ansatte ved statlige universitet/ høyskoler utgjør 26% av statens ansatte (uten Forsvaret)</a:t>
            </a:r>
          </a:p>
          <a:p>
            <a:endParaRPr lang="nb-NO" dirty="0"/>
          </a:p>
          <a:p>
            <a:r>
              <a:rPr lang="nb-NO" dirty="0"/>
              <a:t>BOTT utgjør store deler av sektoren (universitet/ høyskoler)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90880" y="3881120"/>
          <a:ext cx="7376160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2312">
                  <a:extLst>
                    <a:ext uri="{9D8B030D-6E8A-4147-A177-3AD203B41FA5}">
                      <a16:colId xmlns:a16="http://schemas.microsoft.com/office/drawing/2014/main" val="2353068958"/>
                    </a:ext>
                  </a:extLst>
                </a:gridCol>
                <a:gridCol w="1321532">
                  <a:extLst>
                    <a:ext uri="{9D8B030D-6E8A-4147-A177-3AD203B41FA5}">
                      <a16:colId xmlns:a16="http://schemas.microsoft.com/office/drawing/2014/main" val="1946226009"/>
                    </a:ext>
                  </a:extLst>
                </a:gridCol>
                <a:gridCol w="1768521">
                  <a:extLst>
                    <a:ext uri="{9D8B030D-6E8A-4147-A177-3AD203B41FA5}">
                      <a16:colId xmlns:a16="http://schemas.microsoft.com/office/drawing/2014/main" val="55818285"/>
                    </a:ext>
                  </a:extLst>
                </a:gridCol>
                <a:gridCol w="1243795">
                  <a:extLst>
                    <a:ext uri="{9D8B030D-6E8A-4147-A177-3AD203B41FA5}">
                      <a16:colId xmlns:a16="http://schemas.microsoft.com/office/drawing/2014/main" val="2227140896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u="none" strike="noStrike" dirty="0">
                          <a:effectLst/>
                        </a:rPr>
                        <a:t> 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effectLst/>
                        </a:rPr>
                        <a:t>BOTT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effectLst/>
                        </a:rPr>
                        <a:t>SEKTOREN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effectLst/>
                        </a:rPr>
                        <a:t>Andel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518573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u="none" strike="noStrike" dirty="0">
                          <a:effectLst/>
                        </a:rPr>
                        <a:t>Ansatte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>
                          <a:effectLst/>
                        </a:rPr>
                        <a:t>21 119</a:t>
                      </a:r>
                      <a:endParaRPr lang="nb-N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>
                          <a:effectLst/>
                        </a:rPr>
                        <a:t>35 294</a:t>
                      </a:r>
                      <a:endParaRPr lang="nb-N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>
                          <a:effectLst/>
                        </a:rPr>
                        <a:t>60 %</a:t>
                      </a:r>
                      <a:endParaRPr lang="nb-N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284913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u="none" strike="noStrike" dirty="0">
                          <a:effectLst/>
                        </a:rPr>
                        <a:t>Budsjett (i </a:t>
                      </a:r>
                      <a:r>
                        <a:rPr lang="nb-NO" sz="2400" u="none" strike="noStrike" dirty="0" err="1">
                          <a:effectLst/>
                        </a:rPr>
                        <a:t>mill</a:t>
                      </a:r>
                      <a:r>
                        <a:rPr lang="nb-NO" sz="2400" u="none" strike="noStrike" dirty="0">
                          <a:effectLst/>
                        </a:rPr>
                        <a:t>)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 dirty="0">
                          <a:effectLst/>
                        </a:rPr>
                        <a:t>24 064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 dirty="0">
                          <a:effectLst/>
                        </a:rPr>
                        <a:t>40 767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 dirty="0">
                          <a:effectLst/>
                        </a:rPr>
                        <a:t>59 %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469901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u="none" strike="noStrike" dirty="0">
                          <a:effectLst/>
                        </a:rPr>
                        <a:t>Statstilskudd (i </a:t>
                      </a:r>
                      <a:r>
                        <a:rPr lang="nb-NO" sz="2400" u="none" strike="noStrike" dirty="0" err="1">
                          <a:effectLst/>
                        </a:rPr>
                        <a:t>mill</a:t>
                      </a:r>
                      <a:r>
                        <a:rPr lang="nb-NO" sz="2400" u="none" strike="noStrike" dirty="0">
                          <a:effectLst/>
                        </a:rPr>
                        <a:t>)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 dirty="0">
                          <a:effectLst/>
                        </a:rPr>
                        <a:t>17 979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 dirty="0">
                          <a:effectLst/>
                        </a:rPr>
                        <a:t>32 216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400" u="none" strike="noStrike" dirty="0">
                          <a:effectLst/>
                        </a:rPr>
                        <a:t>56 %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1929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748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nå?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6534" y="1916832"/>
            <a:ext cx="6599802" cy="4114800"/>
          </a:xfrm>
        </p:spPr>
        <p:txBody>
          <a:bodyPr/>
          <a:lstStyle/>
          <a:p>
            <a:r>
              <a:rPr lang="nb-NO" sz="2400" dirty="0"/>
              <a:t>Dialog med KD og DFØ</a:t>
            </a:r>
          </a:p>
          <a:p>
            <a:r>
              <a:rPr lang="nb-NO" sz="2400" dirty="0"/>
              <a:t>Løpende orientering rektorer BOTT</a:t>
            </a:r>
          </a:p>
          <a:p>
            <a:r>
              <a:rPr lang="nb-NO" sz="2400" dirty="0"/>
              <a:t>Nye runder med DFØ, bør avklares raskt.</a:t>
            </a:r>
          </a:p>
          <a:p>
            <a:endParaRPr lang="nb-NO" sz="2400" dirty="0"/>
          </a:p>
          <a:p>
            <a:pPr marL="0" indent="0">
              <a:spcAft>
                <a:spcPts val="1200"/>
              </a:spcAft>
              <a:buNone/>
            </a:pPr>
            <a:r>
              <a:rPr lang="nb-NO" sz="2000" dirty="0"/>
              <a:t>Endelig beslutning legges frem for de enkelte styrene, etter ordinær UiO behandling.</a:t>
            </a:r>
          </a:p>
          <a:p>
            <a:pPr marL="0" indent="0">
              <a:buNone/>
            </a:pPr>
            <a:r>
              <a:rPr lang="nb-NO" sz="2000" dirty="0"/>
              <a:t>Digitaliseringsprogram etableres ved UiO for å legge til rette for kommende systemleveranser.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Bilde 5" descr="Clipart - &lt;strong&gt;Arrow&lt;/strong&gt; simple way gre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48680"/>
            <a:ext cx="1579826" cy="102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56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143000"/>
          </a:xfrm>
        </p:spPr>
        <p:txBody>
          <a:bodyPr/>
          <a:lstStyle/>
          <a:p>
            <a:r>
              <a:rPr lang="nb-NO" dirty="0"/>
              <a:t>Betydning for UiO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268016"/>
            <a:ext cx="8363272" cy="469160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DFØ en tjenesteleverandør: </a:t>
            </a:r>
            <a:r>
              <a:rPr lang="nb-NO" sz="1600" dirty="0"/>
              <a:t>direkte betydning for særlig USIT og ADS</a:t>
            </a:r>
          </a:p>
          <a:p>
            <a:pPr marL="0" indent="0">
              <a:spcAft>
                <a:spcPts val="1200"/>
              </a:spcAft>
              <a:buNone/>
            </a:pPr>
            <a:endParaRPr lang="nb-NO" sz="900" b="1" i="1" dirty="0"/>
          </a:p>
          <a:p>
            <a:pPr marL="0" indent="0">
              <a:spcAft>
                <a:spcPts val="1200"/>
              </a:spcAft>
              <a:buNone/>
            </a:pPr>
            <a:r>
              <a:rPr lang="nb-NO" sz="1800" b="1" i="1" dirty="0"/>
              <a:t>«Bytte av dagens IT – løsninger gir i seg selv ikke de store gevinstene»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nb-NO" sz="1800" dirty="0"/>
              <a:t>De store gevinstene er knyttet til </a:t>
            </a:r>
          </a:p>
          <a:p>
            <a:pPr marL="70485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600" u="sng" dirty="0"/>
              <a:t>Nye arbeidsformer</a:t>
            </a:r>
            <a:r>
              <a:rPr lang="nb-NO" sz="1600" dirty="0"/>
              <a:t> (felles standard arbeidsprosesser) </a:t>
            </a:r>
          </a:p>
          <a:p>
            <a:pPr marL="70485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Modeller å </a:t>
            </a:r>
            <a:r>
              <a:rPr lang="nb-NO" sz="1600" u="sng" dirty="0"/>
              <a:t>organisere seg</a:t>
            </a:r>
            <a:r>
              <a:rPr lang="nb-NO" sz="1600" dirty="0"/>
              <a:t> på (forvaltning-mottak)</a:t>
            </a:r>
          </a:p>
          <a:p>
            <a:pPr marL="0" indent="0">
              <a:spcAft>
                <a:spcPts val="600"/>
              </a:spcAft>
              <a:buNone/>
            </a:pPr>
            <a:endParaRPr lang="nb-NO" sz="1400" dirty="0"/>
          </a:p>
          <a:p>
            <a:pPr marL="0" indent="0">
              <a:spcAft>
                <a:spcPts val="600"/>
              </a:spcAft>
              <a:buNone/>
            </a:pPr>
            <a:r>
              <a:rPr lang="nb-NO" sz="1800" dirty="0"/>
              <a:t>For å kunne hente ut gevinster av en systeminvestering må:</a:t>
            </a:r>
          </a:p>
          <a:p>
            <a:pPr lvl="1">
              <a:spcAft>
                <a:spcPts val="600"/>
              </a:spcAft>
              <a:buFont typeface="Arial" charset="0"/>
              <a:buChar char="•"/>
            </a:pPr>
            <a:r>
              <a:rPr lang="nb-NO" sz="1600" dirty="0"/>
              <a:t>Arbeidsprosessene må være like og understøttes av felles </a:t>
            </a:r>
            <a:r>
              <a:rPr lang="nb-NO" sz="1600" u="sng" dirty="0"/>
              <a:t>helhetlige</a:t>
            </a:r>
            <a:r>
              <a:rPr lang="nb-NO" sz="1600" dirty="0"/>
              <a:t> IT-løsninger</a:t>
            </a:r>
          </a:p>
          <a:p>
            <a:pPr lvl="1">
              <a:spcAft>
                <a:spcPts val="600"/>
              </a:spcAft>
              <a:buFont typeface="Arial" charset="0"/>
              <a:buChar char="•"/>
            </a:pPr>
            <a:r>
              <a:rPr lang="nb-NO" sz="1600" dirty="0"/>
              <a:t>Utnytte mulighetene som ligger i digitalisering</a:t>
            </a:r>
          </a:p>
          <a:p>
            <a:pPr lvl="1">
              <a:spcAft>
                <a:spcPts val="600"/>
              </a:spcAft>
              <a:buFont typeface="Arial" charset="0"/>
              <a:buChar char="•"/>
            </a:pPr>
            <a:endParaRPr lang="nb-NO" sz="1400" dirty="0"/>
          </a:p>
          <a:p>
            <a:pPr lvl="1">
              <a:spcAft>
                <a:spcPts val="600"/>
              </a:spcAft>
              <a:buFont typeface="Arial" charset="0"/>
              <a:buChar char="•"/>
            </a:pPr>
            <a:endParaRPr lang="nb-NO" sz="1400" u="sng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2" descr="C:\Users\camillku\AppData\Local\Microsoft\Windows\Temporary Internet Files\Content.IE5\APJ8ZVP0\Business-Process-Numbered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372531"/>
            <a:ext cx="4487597" cy="115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518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camillku\AppData\Local\Microsoft\Windows\Temporary Internet Files\Content.IE5\APJ8ZVP0\Simplif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415440" cy="224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ktangel 16"/>
          <p:cNvSpPr/>
          <p:nvPr/>
        </p:nvSpPr>
        <p:spPr>
          <a:xfrm>
            <a:off x="3708500" y="1138148"/>
            <a:ext cx="34868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b="1" dirty="0"/>
              <a:t>Endringsbehov</a:t>
            </a:r>
            <a:endParaRPr lang="nb-NO" sz="2800" b="1" kern="0" dirty="0"/>
          </a:p>
          <a:p>
            <a:r>
              <a:rPr lang="nb-NO" kern="0" dirty="0"/>
              <a:t>Forenkle, forbedre og fornye </a:t>
            </a:r>
            <a:endParaRPr lang="en-US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1866760" y="2423948"/>
            <a:ext cx="6552728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000" b="1" dirty="0"/>
              <a:t>Eksterne krav; </a:t>
            </a:r>
          </a:p>
          <a:p>
            <a:pPr marL="0" indent="0">
              <a:buNone/>
            </a:pPr>
            <a:r>
              <a:rPr lang="nb-NO" sz="1600" dirty="0"/>
              <a:t>Rekke føringer og beslutninger som underbygger behovet for et effektiviserings- og digitaliseringsarbeid ved universitetet, inkludert: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Avbyråkratiserings- og effektiviseringsreform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Anslag nye 38.5 mill. i 2019, akkumulert 182 mill. siden 2015.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UiO ønsker å;</a:t>
            </a:r>
          </a:p>
          <a:p>
            <a:r>
              <a:rPr lang="nb-NO" sz="1800" dirty="0"/>
              <a:t>styrke primærvirksomheten, og skjerme det for kutt.</a:t>
            </a:r>
          </a:p>
          <a:p>
            <a:r>
              <a:rPr lang="nb-NO" sz="1800" dirty="0"/>
              <a:t>bruke digitalisering som et virkemiddel for å ta ut gevinster.</a:t>
            </a:r>
          </a:p>
          <a:p>
            <a:r>
              <a:rPr lang="nb-NO" sz="1800" dirty="0"/>
              <a:t>ha fokus og gjøre nødvendig forbedringer i forkant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2" name="Rektangel 1"/>
          <p:cNvSpPr/>
          <p:nvPr/>
        </p:nvSpPr>
        <p:spPr>
          <a:xfrm>
            <a:off x="35496" y="5981218"/>
            <a:ext cx="91450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nb-NO" b="1" i="1" dirty="0"/>
              <a:t>«Det blir endringer i arbeidsoppgaver og arbeidsprosesser!»</a:t>
            </a:r>
          </a:p>
        </p:txBody>
      </p:sp>
    </p:spTree>
    <p:extLst>
      <p:ext uri="{BB962C8B-B14F-4D97-AF65-F5344CB8AC3E}">
        <p14:creationId xmlns:p14="http://schemas.microsoft.com/office/powerpoint/2010/main" val="99413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b="0" dirty="0"/>
              <a:t/>
            </a:r>
            <a:br>
              <a:rPr lang="nb-NO" b="0" dirty="0"/>
            </a:br>
            <a:r>
              <a:rPr lang="nb-NO" dirty="0"/>
              <a:t>Universitetssamarbeidet BOTT – samarbeid om administrative systemer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/>
              <a:t>Ny løsning for saksbehandling og arkiv.</a:t>
            </a:r>
          </a:p>
        </p:txBody>
      </p:sp>
      <p:sp>
        <p:nvSpPr>
          <p:cNvPr id="2" name="Rektangel 1"/>
          <p:cNvSpPr/>
          <p:nvPr/>
        </p:nvSpPr>
        <p:spPr>
          <a:xfrm>
            <a:off x="4444401" y="3228945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8742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010410701"/>
              </p:ext>
            </p:extLst>
          </p:nvPr>
        </p:nvGraphicFramePr>
        <p:xfrm>
          <a:off x="0" y="1436440"/>
          <a:ext cx="91440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Bildeforklaring formet som en ellipse 8"/>
          <p:cNvSpPr/>
          <p:nvPr/>
        </p:nvSpPr>
        <p:spPr bwMode="auto">
          <a:xfrm>
            <a:off x="2987824" y="44624"/>
            <a:ext cx="6048672" cy="1512168"/>
          </a:xfrm>
          <a:prstGeom prst="wedgeEllipseCallout">
            <a:avLst>
              <a:gd name="adj1" fmla="val -24720"/>
              <a:gd name="adj2" fmla="val 10281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Visjon:</a:t>
            </a:r>
          </a:p>
          <a:p>
            <a:pPr algn="ctr"/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Moderne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effektiv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og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samordnet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saksbehandling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ved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de fire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største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universitetene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 Norge</a:t>
            </a:r>
          </a:p>
          <a:p>
            <a:pPr marL="0" lvl="3" algn="ctr"/>
            <a:r>
              <a:rPr lang="nb-NO" sz="1200" i="1" dirty="0"/>
              <a:t>…</a:t>
            </a:r>
            <a:r>
              <a:rPr lang="nb-NO" sz="1200" b="1" i="1" dirty="0"/>
              <a:t> frigjøre ressurser til kjerneoppgavene på universitetene ….</a:t>
            </a:r>
            <a:r>
              <a:rPr lang="nb-NO" sz="1200" i="1" dirty="0"/>
              <a:t> </a:t>
            </a:r>
            <a:endParaRPr lang="nb-NO" sz="600" i="1" dirty="0"/>
          </a:p>
          <a:p>
            <a:pPr algn="ctr"/>
            <a:endParaRPr kumimoji="0" 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683568" y="653842"/>
            <a:ext cx="19704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000" b="1" kern="0" dirty="0">
                <a:solidFill>
                  <a:srgbClr val="000000"/>
                </a:solidFill>
                <a:latin typeface="Arial"/>
                <a:ea typeface="ヒラギノ角ゴ Pro W3"/>
              </a:rPr>
              <a:t>BOTT SA</a:t>
            </a:r>
            <a:r>
              <a:rPr lang="nb-NO" sz="2700" b="1" kern="0" dirty="0">
                <a:solidFill>
                  <a:srgbClr val="000000"/>
                </a:solidFill>
                <a:latin typeface="Arial"/>
                <a:ea typeface="ヒラギノ角ゴ Pro W3"/>
              </a:rPr>
              <a:t> </a:t>
            </a:r>
            <a:endParaRPr lang="nb-NO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411760" y="1844824"/>
            <a:ext cx="115212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5148064" y="1988840"/>
            <a:ext cx="1944216" cy="72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707904" y="5589240"/>
            <a:ext cx="1872208" cy="72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8817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Fremdrift overordnet </a:t>
            </a:r>
            <a:r>
              <a:rPr lang="nb-NO" dirty="0">
                <a:cs typeface="Arial"/>
              </a:rPr>
              <a:t>  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6881" y="1772816"/>
            <a:ext cx="8058150" cy="44836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/>
              <a:t>Høring konkurransedokumentet mai 2018</a:t>
            </a:r>
            <a:endParaRPr lang="nb-NO" sz="2400" dirty="0">
              <a:cs typeface="Arial"/>
            </a:endParaRPr>
          </a:p>
          <a:p>
            <a:r>
              <a:rPr lang="nb-NO" sz="2400" dirty="0"/>
              <a:t>Oppstart forhandling september 2018</a:t>
            </a:r>
          </a:p>
          <a:p>
            <a:r>
              <a:rPr lang="nb-NO" sz="2400" dirty="0"/>
              <a:t>Oppstart lokal implementering mai 2019</a:t>
            </a:r>
            <a:endParaRPr lang="nb-NO" sz="2400" dirty="0">
              <a:cs typeface="Arial"/>
            </a:endParaRPr>
          </a:p>
          <a:p>
            <a:r>
              <a:rPr lang="nb-NO" sz="2400" dirty="0"/>
              <a:t>Produksjonsstart februar 2020</a:t>
            </a:r>
          </a:p>
          <a:p>
            <a:endParaRPr lang="nb-NO" sz="2400" dirty="0">
              <a:cs typeface="Arial"/>
            </a:endParaRPr>
          </a:p>
          <a:p>
            <a:endParaRPr lang="nb-NO" sz="2400" dirty="0">
              <a:cs typeface="Arial"/>
            </a:endParaRPr>
          </a:p>
        </p:txBody>
      </p:sp>
      <p:pic>
        <p:nvPicPr>
          <p:cNvPr id="5" name="Bilde 4" descr="COLOURBOX5182989.jpg">
            <a:extLst>
              <a:ext uri="{FF2B5EF4-FFF2-40B4-BE49-F238E27FC236}">
                <a16:creationId xmlns:a16="http://schemas.microsoft.com/office/drawing/2014/main" id="{4927C2A1-A256-498F-8877-B99B5B0A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4197703" y="3681120"/>
            <a:ext cx="4032000" cy="26995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/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Line 3"/>
          <p:cNvSpPr>
            <a:spLocks noChangeShapeType="1"/>
          </p:cNvSpPr>
          <p:nvPr/>
        </p:nvSpPr>
        <p:spPr bwMode="auto">
          <a:xfrm flipV="1">
            <a:off x="4106615" y="1616670"/>
            <a:ext cx="3238500" cy="47625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172" name="MiddleLine"/>
          <p:cNvSpPr>
            <a:spLocks noChangeShapeType="1"/>
          </p:cNvSpPr>
          <p:nvPr/>
        </p:nvSpPr>
        <p:spPr bwMode="auto">
          <a:xfrm flipV="1">
            <a:off x="863352" y="1623814"/>
            <a:ext cx="6477000" cy="47625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863352" y="1623814"/>
            <a:ext cx="6477000" cy="23812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175" name="PTop01_2008"/>
          <p:cNvSpPr>
            <a:spLocks noChangeArrowheads="1"/>
          </p:cNvSpPr>
          <p:nvPr/>
        </p:nvSpPr>
        <p:spPr bwMode="auto">
          <a:xfrm>
            <a:off x="863352" y="1322296"/>
            <a:ext cx="1905000" cy="290470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b="0">
                <a:latin typeface="Arial" panose="020B0604020202020204" pitchFamily="34" charset="0"/>
              </a:rPr>
              <a:t>2018</a:t>
            </a:r>
          </a:p>
        </p:txBody>
      </p:sp>
      <p:sp>
        <p:nvSpPr>
          <p:cNvPr id="7176" name="PRight01_2008"/>
          <p:cNvSpPr>
            <a:spLocks noChangeArrowheads="1"/>
          </p:cNvSpPr>
          <p:nvPr/>
        </p:nvSpPr>
        <p:spPr bwMode="auto">
          <a:xfrm>
            <a:off x="7382051" y="5052814"/>
            <a:ext cx="333521" cy="1333500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b="0">
                <a:latin typeface="Arial" panose="020B0604020202020204" pitchFamily="34" charset="0"/>
              </a:rPr>
              <a:t>2018</a:t>
            </a:r>
          </a:p>
        </p:txBody>
      </p:sp>
      <p:sp>
        <p:nvSpPr>
          <p:cNvPr id="7177" name="PTop02_2009"/>
          <p:cNvSpPr>
            <a:spLocks noChangeArrowheads="1"/>
          </p:cNvSpPr>
          <p:nvPr/>
        </p:nvSpPr>
        <p:spPr bwMode="auto">
          <a:xfrm>
            <a:off x="2768352" y="1322296"/>
            <a:ext cx="1905000" cy="290470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b="0">
                <a:latin typeface="Arial" panose="020B0604020202020204" pitchFamily="34" charset="0"/>
              </a:rPr>
              <a:t>2019</a:t>
            </a:r>
          </a:p>
        </p:txBody>
      </p:sp>
      <p:sp>
        <p:nvSpPr>
          <p:cNvPr id="7178" name="PRight02_2009"/>
          <p:cNvSpPr>
            <a:spLocks noChangeArrowheads="1"/>
          </p:cNvSpPr>
          <p:nvPr/>
        </p:nvSpPr>
        <p:spPr bwMode="auto">
          <a:xfrm>
            <a:off x="7382051" y="3719314"/>
            <a:ext cx="333521" cy="1333500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b="0">
                <a:latin typeface="Arial" panose="020B0604020202020204" pitchFamily="34" charset="0"/>
              </a:rPr>
              <a:t>2019</a:t>
            </a:r>
          </a:p>
        </p:txBody>
      </p:sp>
      <p:sp>
        <p:nvSpPr>
          <p:cNvPr id="7179" name="PTop03_2010"/>
          <p:cNvSpPr>
            <a:spLocks noChangeArrowheads="1"/>
          </p:cNvSpPr>
          <p:nvPr/>
        </p:nvSpPr>
        <p:spPr bwMode="auto">
          <a:xfrm>
            <a:off x="4673353" y="1322296"/>
            <a:ext cx="1426369" cy="290470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b="0">
                <a:latin typeface="Arial" panose="020B0604020202020204" pitchFamily="34" charset="0"/>
              </a:rPr>
              <a:t>2020</a:t>
            </a:r>
          </a:p>
        </p:txBody>
      </p:sp>
      <p:sp>
        <p:nvSpPr>
          <p:cNvPr id="7180" name="PRight03_2010"/>
          <p:cNvSpPr>
            <a:spLocks noChangeArrowheads="1"/>
          </p:cNvSpPr>
          <p:nvPr/>
        </p:nvSpPr>
        <p:spPr bwMode="auto">
          <a:xfrm>
            <a:off x="7382051" y="2708475"/>
            <a:ext cx="333521" cy="1010840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b="0" dirty="0">
                <a:latin typeface="Arial" panose="020B0604020202020204" pitchFamily="34" charset="0"/>
              </a:rPr>
              <a:t>2020</a:t>
            </a:r>
          </a:p>
        </p:txBody>
      </p:sp>
      <p:sp>
        <p:nvSpPr>
          <p:cNvPr id="7181" name="WS01_LIVSSYKLUS"/>
          <p:cNvSpPr>
            <a:spLocks noChangeArrowheads="1"/>
          </p:cNvSpPr>
          <p:nvPr/>
        </p:nvSpPr>
        <p:spPr bwMode="auto">
          <a:xfrm>
            <a:off x="530316" y="1623814"/>
            <a:ext cx="327870" cy="2381250"/>
          </a:xfrm>
          <a:prstGeom prst="rect">
            <a:avLst/>
          </a:prstGeom>
          <a:ln w="12700">
            <a:solidFill>
              <a:schemeClr val="bg2"/>
            </a:solidFill>
            <a:headEnd/>
            <a:tailEnd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dirty="0" err="1">
                <a:latin typeface="Arial" panose="020B0604020202020204" pitchFamily="34" charset="0"/>
              </a:rPr>
              <a:t>Felles</a:t>
            </a:r>
            <a:r>
              <a:rPr lang="en-GB" altLang="nb-NO" sz="1600" dirty="0">
                <a:latin typeface="Arial" panose="020B0604020202020204" pitchFamily="34" charset="0"/>
              </a:rPr>
              <a:t> </a:t>
            </a:r>
            <a:r>
              <a:rPr lang="en-GB" altLang="nb-NO" sz="1600" dirty="0" err="1">
                <a:latin typeface="Arial" panose="020B0604020202020204" pitchFamily="34" charset="0"/>
              </a:rPr>
              <a:t>prosesser</a:t>
            </a:r>
            <a:endParaRPr lang="en-GB" altLang="nb-NO" sz="1600" dirty="0">
              <a:latin typeface="Arial" panose="020B0604020202020204" pitchFamily="34" charset="0"/>
            </a:endParaRPr>
          </a:p>
        </p:txBody>
      </p:sp>
      <p:sp>
        <p:nvSpPr>
          <p:cNvPr id="7182" name="WS02_TEKNIKKER"/>
          <p:cNvSpPr>
            <a:spLocks noChangeArrowheads="1"/>
          </p:cNvSpPr>
          <p:nvPr/>
        </p:nvSpPr>
        <p:spPr bwMode="auto">
          <a:xfrm>
            <a:off x="530316" y="4005064"/>
            <a:ext cx="319982" cy="23812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2"/>
            </a:solidFill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dirty="0" err="1">
                <a:latin typeface="Arial" panose="020B0604020202020204" pitchFamily="34" charset="0"/>
              </a:rPr>
              <a:t>Anskaffelsen</a:t>
            </a:r>
            <a:endParaRPr lang="en-GB" altLang="nb-NO" sz="1600" dirty="0">
              <a:latin typeface="Arial" panose="020B0604020202020204" pitchFamily="34" charset="0"/>
            </a:endParaRPr>
          </a:p>
        </p:txBody>
      </p:sp>
      <p:sp>
        <p:nvSpPr>
          <p:cNvPr id="7183" name="WS03_INFRASTRUKTUR &amp; VERKTØY"/>
          <p:cNvSpPr>
            <a:spLocks noChangeArrowheads="1"/>
          </p:cNvSpPr>
          <p:nvPr/>
        </p:nvSpPr>
        <p:spPr bwMode="auto">
          <a:xfrm>
            <a:off x="862163" y="6381328"/>
            <a:ext cx="3239689" cy="285966"/>
          </a:xfrm>
          <a:prstGeom prst="rect">
            <a:avLst/>
          </a:prstGeom>
          <a:ln w="12700">
            <a:solidFill>
              <a:schemeClr val="bg2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dirty="0" err="1">
                <a:latin typeface="Arial" panose="020B0604020202020204" pitchFamily="34" charset="0"/>
              </a:rPr>
              <a:t>Mottak</a:t>
            </a:r>
            <a:endParaRPr lang="en-GB" altLang="nb-NO" sz="1600" dirty="0">
              <a:latin typeface="Arial" panose="020B0604020202020204" pitchFamily="34" charset="0"/>
            </a:endParaRPr>
          </a:p>
        </p:txBody>
      </p:sp>
      <p:sp>
        <p:nvSpPr>
          <p:cNvPr id="7184" name="WS04_ORGANISASJON"/>
          <p:cNvSpPr>
            <a:spLocks noChangeArrowheads="1"/>
          </p:cNvSpPr>
          <p:nvPr/>
        </p:nvSpPr>
        <p:spPr bwMode="auto">
          <a:xfrm>
            <a:off x="4106615" y="6381328"/>
            <a:ext cx="3261445" cy="285966"/>
          </a:xfrm>
          <a:prstGeom prst="rect">
            <a:avLst/>
          </a:prstGeom>
          <a:ln w="12700">
            <a:solidFill>
              <a:schemeClr val="bg2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Forvaltning</a:t>
            </a:r>
          </a:p>
        </p:txBody>
      </p:sp>
      <p:sp>
        <p:nvSpPr>
          <p:cNvPr id="7185" name="Arc 17"/>
          <p:cNvSpPr>
            <a:spLocks/>
          </p:cNvSpPr>
          <p:nvPr/>
        </p:nvSpPr>
        <p:spPr bwMode="auto">
          <a:xfrm rot="10800000">
            <a:off x="2768352" y="1623814"/>
            <a:ext cx="4572000" cy="3429000"/>
          </a:xfrm>
          <a:custGeom>
            <a:avLst/>
            <a:gdLst>
              <a:gd name="T0" fmla="*/ 0 w 21600"/>
              <a:gd name="T1" fmla="*/ 0 h 21600"/>
              <a:gd name="T2" fmla="*/ 1720426667 w 21600"/>
              <a:gd name="T3" fmla="*/ 967740000 h 21600"/>
              <a:gd name="T4" fmla="*/ 0 w 21600"/>
              <a:gd name="T5" fmla="*/ 9677400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186" name="Arc 18"/>
          <p:cNvSpPr>
            <a:spLocks/>
          </p:cNvSpPr>
          <p:nvPr/>
        </p:nvSpPr>
        <p:spPr bwMode="auto">
          <a:xfrm rot="10800000">
            <a:off x="4673352" y="1623814"/>
            <a:ext cx="2667000" cy="2095500"/>
          </a:xfrm>
          <a:custGeom>
            <a:avLst/>
            <a:gdLst>
              <a:gd name="T0" fmla="*/ 0 w 21600"/>
              <a:gd name="T1" fmla="*/ 0 h 21600"/>
              <a:gd name="T2" fmla="*/ 585422963 w 21600"/>
              <a:gd name="T3" fmla="*/ 361409074 h 21600"/>
              <a:gd name="T4" fmla="*/ 0 w 21600"/>
              <a:gd name="T5" fmla="*/ 36140907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187" name="Arc 17"/>
          <p:cNvSpPr>
            <a:spLocks/>
          </p:cNvSpPr>
          <p:nvPr/>
        </p:nvSpPr>
        <p:spPr bwMode="auto">
          <a:xfrm rot="10800000">
            <a:off x="874069" y="1640484"/>
            <a:ext cx="6465094" cy="4745831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1853872264 h 21600"/>
              <a:gd name="T4" fmla="*/ 0 w 21600"/>
              <a:gd name="T5" fmla="*/ 185387226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20" name="AutoShape 19">
            <a:extLst>
              <a:ext uri="{FF2B5EF4-FFF2-40B4-BE49-F238E27FC236}">
                <a16:creationId xmlns:a16="http://schemas.microsoft.com/office/drawing/2014/main" id="{F07B0FE4-9B9E-4906-A1B8-5F9FFAA5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3477618"/>
            <a:ext cx="773904" cy="520303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altLang="nb-NO" sz="900" b="1" dirty="0" err="1">
                <a:latin typeface="Arial" panose="020B0604020202020204" pitchFamily="34" charset="0"/>
              </a:rPr>
              <a:t>Oppdatere</a:t>
            </a:r>
            <a:r>
              <a:rPr lang="en-GB" altLang="nb-NO" sz="900" b="1" dirty="0">
                <a:latin typeface="Arial" panose="020B0604020202020204" pitchFamily="34" charset="0"/>
              </a:rPr>
              <a:t> </a:t>
            </a:r>
            <a:r>
              <a:rPr lang="en-GB" altLang="nb-NO" sz="900" b="1" dirty="0" err="1">
                <a:latin typeface="Arial" panose="020B0604020202020204" pitchFamily="34" charset="0"/>
              </a:rPr>
              <a:t>målbilde</a:t>
            </a:r>
            <a:endParaRPr lang="en-GB" altLang="nb-NO" sz="900" b="1" dirty="0">
              <a:latin typeface="Arial" panose="020B0604020202020204" pitchFamily="34" charset="0"/>
            </a:endParaRPr>
          </a:p>
        </p:txBody>
      </p:sp>
      <p:sp>
        <p:nvSpPr>
          <p:cNvPr id="7189" name="AutoShape 19"/>
          <p:cNvSpPr>
            <a:spLocks noChangeArrowheads="1"/>
          </p:cNvSpPr>
          <p:nvPr/>
        </p:nvSpPr>
        <p:spPr bwMode="auto">
          <a:xfrm>
            <a:off x="2503761" y="3421658"/>
            <a:ext cx="1074711" cy="509588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000" dirty="0" err="1">
                <a:latin typeface="Arial" panose="020B0604020202020204" pitchFamily="34" charset="0"/>
              </a:rPr>
              <a:t>Gjennomføre</a:t>
            </a:r>
            <a:r>
              <a:rPr lang="en-GB" altLang="nb-NO" sz="1000" dirty="0">
                <a:latin typeface="Arial" panose="020B0604020202020204" pitchFamily="34" charset="0"/>
              </a:rPr>
              <a:t> </a:t>
            </a:r>
            <a:r>
              <a:rPr lang="en-GB" altLang="nb-NO" sz="1000" dirty="0" err="1">
                <a:latin typeface="Arial" panose="020B0604020202020204" pitchFamily="34" charset="0"/>
              </a:rPr>
              <a:t>konkurranse</a:t>
            </a:r>
            <a:endParaRPr lang="en-GB" altLang="nb-NO" sz="1000" dirty="0">
              <a:latin typeface="Arial" panose="020B0604020202020204" pitchFamily="34" charset="0"/>
            </a:endParaRPr>
          </a:p>
        </p:txBody>
      </p:sp>
      <p:sp>
        <p:nvSpPr>
          <p:cNvPr id="7190" name="AutoShape 45"/>
          <p:cNvSpPr>
            <a:spLocks noChangeArrowheads="1"/>
          </p:cNvSpPr>
          <p:nvPr/>
        </p:nvSpPr>
        <p:spPr bwMode="auto">
          <a:xfrm>
            <a:off x="3145782" y="3201394"/>
            <a:ext cx="847721" cy="219074"/>
          </a:xfrm>
          <a:prstGeom prst="foldedCorner">
            <a:avLst>
              <a:gd name="adj" fmla="val 12500"/>
            </a:avLst>
          </a:prstGeom>
          <a:solidFill>
            <a:srgbClr val="FF8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nb-NO" sz="800" dirty="0" err="1">
                <a:latin typeface="Arial" panose="020B0604020202020204" pitchFamily="34" charset="0"/>
              </a:rPr>
              <a:t>Kontrakt</a:t>
            </a:r>
            <a:r>
              <a:rPr lang="en-GB" altLang="nb-NO" sz="800" dirty="0">
                <a:latin typeface="Arial" panose="020B0604020202020204" pitchFamily="34" charset="0"/>
              </a:rPr>
              <a:t>(</a:t>
            </a:r>
            <a:r>
              <a:rPr lang="en-GB" altLang="nb-NO" sz="800" dirty="0" err="1">
                <a:latin typeface="Arial" panose="020B0604020202020204" pitchFamily="34" charset="0"/>
              </a:rPr>
              <a:t>er</a:t>
            </a:r>
            <a:r>
              <a:rPr lang="en-GB" altLang="nb-NO" sz="8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191" name="AutoShape 19"/>
          <p:cNvSpPr>
            <a:spLocks noChangeArrowheads="1"/>
          </p:cNvSpPr>
          <p:nvPr/>
        </p:nvSpPr>
        <p:spPr bwMode="auto">
          <a:xfrm>
            <a:off x="3923928" y="2803557"/>
            <a:ext cx="893563" cy="630975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000" dirty="0" err="1">
                <a:latin typeface="Arial" panose="020B0604020202020204" pitchFamily="34" charset="0"/>
              </a:rPr>
              <a:t>Imple-mentering</a:t>
            </a:r>
            <a:endParaRPr lang="en-GB" altLang="nb-NO" sz="1000" dirty="0">
              <a:latin typeface="Arial" panose="020B0604020202020204" pitchFamily="34" charset="0"/>
            </a:endParaRPr>
          </a:p>
        </p:txBody>
      </p:sp>
      <p:sp>
        <p:nvSpPr>
          <p:cNvPr id="7192" name="AutoShape 19"/>
          <p:cNvSpPr>
            <a:spLocks noChangeArrowheads="1"/>
          </p:cNvSpPr>
          <p:nvPr/>
        </p:nvSpPr>
        <p:spPr bwMode="auto">
          <a:xfrm>
            <a:off x="4673352" y="2369145"/>
            <a:ext cx="571500" cy="509588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000" dirty="0">
                <a:latin typeface="Arial" panose="020B0604020202020204" pitchFamily="34" charset="0"/>
              </a:rPr>
              <a:t>Pilot (</a:t>
            </a:r>
            <a:r>
              <a:rPr lang="en-GB" altLang="nb-NO" sz="1000" dirty="0" err="1">
                <a:latin typeface="Arial" panose="020B0604020202020204" pitchFamily="34" charset="0"/>
              </a:rPr>
              <a:t>er</a:t>
            </a:r>
            <a:r>
              <a:rPr lang="en-GB" altLang="nb-NO" sz="10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9" name="AutoShape 19">
            <a:extLst>
              <a:ext uri="{FF2B5EF4-FFF2-40B4-BE49-F238E27FC236}">
                <a16:creationId xmlns:a16="http://schemas.microsoft.com/office/drawing/2014/main" id="{4A89D0E9-D9E4-4CCE-A2DB-47A1427DF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087" y="4293096"/>
            <a:ext cx="1237929" cy="778166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altLang="nb-NO" sz="1050" b="1" dirty="0" err="1">
                <a:latin typeface="Arial" panose="020B0604020202020204" pitchFamily="34" charset="0"/>
              </a:rPr>
              <a:t>Etablere</a:t>
            </a:r>
            <a:r>
              <a:rPr lang="en-GB" altLang="nb-NO" sz="1050" b="1" dirty="0">
                <a:latin typeface="Arial" panose="020B0604020202020204" pitchFamily="34" charset="0"/>
              </a:rPr>
              <a:t> fire </a:t>
            </a:r>
            <a:r>
              <a:rPr lang="en-GB" altLang="nb-NO" sz="1050" b="1" dirty="0" err="1">
                <a:latin typeface="Arial" panose="020B0604020202020204" pitchFamily="34" charset="0"/>
              </a:rPr>
              <a:t>lokale</a:t>
            </a:r>
            <a:r>
              <a:rPr lang="en-GB" altLang="nb-NO" sz="1050" b="1" dirty="0">
                <a:latin typeface="Arial" panose="020B0604020202020204" pitchFamily="34" charset="0"/>
              </a:rPr>
              <a:t> </a:t>
            </a:r>
            <a:r>
              <a:rPr lang="en-GB" altLang="nb-NO" sz="1050" b="1" dirty="0" err="1">
                <a:latin typeface="Arial" panose="020B0604020202020204" pitchFamily="34" charset="0"/>
              </a:rPr>
              <a:t>prosjekter</a:t>
            </a:r>
            <a:endParaRPr lang="en-GB" altLang="nb-NO" sz="1050" b="1" dirty="0">
              <a:latin typeface="Arial" panose="020B0604020202020204" pitchFamily="34" charset="0"/>
            </a:endParaRPr>
          </a:p>
        </p:txBody>
      </p:sp>
      <p:sp>
        <p:nvSpPr>
          <p:cNvPr id="34" name="AutoShape 19">
            <a:extLst>
              <a:ext uri="{FF2B5EF4-FFF2-40B4-BE49-F238E27FC236}">
                <a16:creationId xmlns:a16="http://schemas.microsoft.com/office/drawing/2014/main" id="{5592484E-04B8-4752-8A6E-96CE8CA59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281" y="4509120"/>
            <a:ext cx="1003378" cy="711446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Foreløpig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forv.modell</a:t>
            </a:r>
            <a:r>
              <a:rPr lang="en-GB" altLang="nb-NO" sz="1000" b="1" dirty="0">
                <a:latin typeface="Arial" panose="020B0604020202020204" pitchFamily="34" charset="0"/>
              </a:rPr>
              <a:t> og rammer </a:t>
            </a:r>
          </a:p>
        </p:txBody>
      </p:sp>
      <p:sp>
        <p:nvSpPr>
          <p:cNvPr id="35" name="AutoShape 19">
            <a:extLst>
              <a:ext uri="{FF2B5EF4-FFF2-40B4-BE49-F238E27FC236}">
                <a16:creationId xmlns:a16="http://schemas.microsoft.com/office/drawing/2014/main" id="{6FB2E5FE-3C4D-44DA-A15F-AB18B8444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87" y="4245272"/>
            <a:ext cx="927497" cy="623888"/>
          </a:xfrm>
          <a:prstGeom prst="foldedCorner">
            <a:avLst>
              <a:gd name="adj" fmla="val 125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100" b="1" dirty="0" err="1">
                <a:latin typeface="Arial" panose="020B0604020202020204" pitchFamily="34" charset="0"/>
              </a:rPr>
              <a:t>Etablere</a:t>
            </a:r>
            <a:r>
              <a:rPr lang="en-GB" altLang="nb-NO" sz="1100" b="1" dirty="0">
                <a:latin typeface="Arial" panose="020B0604020202020204" pitchFamily="34" charset="0"/>
              </a:rPr>
              <a:t> </a:t>
            </a:r>
            <a:r>
              <a:rPr lang="en-GB" altLang="nb-NO" sz="1100" b="1" dirty="0" err="1">
                <a:latin typeface="Arial" panose="020B0604020202020204" pitchFamily="34" charset="0"/>
              </a:rPr>
              <a:t>forvaltning</a:t>
            </a:r>
            <a:endParaRPr lang="en-GB" altLang="nb-NO" sz="1100" b="1" dirty="0">
              <a:latin typeface="Arial" panose="020B0604020202020204" pitchFamily="34" charset="0"/>
            </a:endParaRPr>
          </a:p>
        </p:txBody>
      </p:sp>
      <p:sp>
        <p:nvSpPr>
          <p:cNvPr id="51" name="AutoShape 19">
            <a:extLst>
              <a:ext uri="{FF2B5EF4-FFF2-40B4-BE49-F238E27FC236}">
                <a16:creationId xmlns:a16="http://schemas.microsoft.com/office/drawing/2014/main" id="{E3FF3A15-2BD8-44E8-8609-5C1DF9748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433" y="1869008"/>
            <a:ext cx="990649" cy="623888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Utforme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nye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prosesser</a:t>
            </a:r>
            <a:r>
              <a:rPr lang="en-GB" altLang="nb-NO" sz="1000" b="1" dirty="0">
                <a:latin typeface="Arial" panose="020B0604020202020204" pitchFamily="34" charset="0"/>
              </a:rPr>
              <a:t> og </a:t>
            </a:r>
            <a:r>
              <a:rPr lang="en-GB" altLang="nb-NO" sz="1000" b="1" dirty="0" err="1">
                <a:latin typeface="Arial" panose="020B0604020202020204" pitchFamily="34" charset="0"/>
              </a:rPr>
              <a:t>rutiner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2" name="AutoShape 19">
            <a:extLst>
              <a:ext uri="{FF2B5EF4-FFF2-40B4-BE49-F238E27FC236}">
                <a16:creationId xmlns:a16="http://schemas.microsoft.com/office/drawing/2014/main" id="{D843FF28-EFE1-4993-AA12-BE658BEB0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697" y="2449096"/>
            <a:ext cx="846535" cy="971372"/>
          </a:xfrm>
          <a:prstGeom prst="foldedCorner">
            <a:avLst>
              <a:gd name="adj" fmla="val 1250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>
                <a:latin typeface="Arial" panose="020B0604020202020204" pitchFamily="34" charset="0"/>
              </a:rPr>
              <a:t>Ta </a:t>
            </a:r>
            <a:r>
              <a:rPr lang="en-GB" altLang="nb-NO" sz="1000" b="1" dirty="0" err="1">
                <a:latin typeface="Arial" panose="020B0604020202020204" pitchFamily="34" charset="0"/>
              </a:rPr>
              <a:t>i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bruk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nye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prosesser</a:t>
            </a:r>
            <a:r>
              <a:rPr lang="en-GB" altLang="nb-NO" sz="1000" b="1" dirty="0">
                <a:latin typeface="Arial" panose="020B0604020202020204" pitchFamily="34" charset="0"/>
              </a:rPr>
              <a:t> og </a:t>
            </a:r>
            <a:r>
              <a:rPr lang="en-GB" altLang="nb-NO" sz="1000" b="1" dirty="0" err="1">
                <a:latin typeface="Arial" panose="020B0604020202020204" pitchFamily="34" charset="0"/>
              </a:rPr>
              <a:t>rutiner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7201" name="Arc 17"/>
          <p:cNvSpPr>
            <a:spLocks/>
          </p:cNvSpPr>
          <p:nvPr/>
        </p:nvSpPr>
        <p:spPr bwMode="auto">
          <a:xfrm rot="10800000">
            <a:off x="1376513" y="1628576"/>
            <a:ext cx="5925740" cy="414813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1170538680 h 21600"/>
              <a:gd name="T4" fmla="*/ 0 w 21600"/>
              <a:gd name="T5" fmla="*/ 117053868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7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56" name="AutoShape 19">
            <a:extLst>
              <a:ext uri="{FF2B5EF4-FFF2-40B4-BE49-F238E27FC236}">
                <a16:creationId xmlns:a16="http://schemas.microsoft.com/office/drawing/2014/main" id="{67E34F29-3897-4F58-B6B0-C8984C3CE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238" y="3357934"/>
            <a:ext cx="1363264" cy="573311"/>
          </a:xfrm>
          <a:prstGeom prst="foldedCorner">
            <a:avLst>
              <a:gd name="adj" fmla="val 1250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Opplæring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57" name="AutoShape 19">
            <a:extLst>
              <a:ext uri="{FF2B5EF4-FFF2-40B4-BE49-F238E27FC236}">
                <a16:creationId xmlns:a16="http://schemas.microsoft.com/office/drawing/2014/main" id="{29FC098B-FC37-44E3-86D7-8F05A0FCA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559" y="5535184"/>
            <a:ext cx="823768" cy="755664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felles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prosesser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64" name="AutoShape 19">
            <a:extLst>
              <a:ext uri="{FF2B5EF4-FFF2-40B4-BE49-F238E27FC236}">
                <a16:creationId xmlns:a16="http://schemas.microsoft.com/office/drawing/2014/main" id="{D4E77BF2-5EF0-49E7-8137-E69AC9EB8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105" y="3931245"/>
            <a:ext cx="989411" cy="62388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Utarbeide</a:t>
            </a:r>
            <a:r>
              <a:rPr lang="en-GB" altLang="nb-NO" sz="1000" b="1" dirty="0">
                <a:latin typeface="Arial" panose="020B0604020202020204" pitchFamily="34" charset="0"/>
              </a:rPr>
              <a:t> </a:t>
            </a:r>
            <a:r>
              <a:rPr lang="en-GB" altLang="nb-NO" sz="1000" b="1" dirty="0" err="1">
                <a:latin typeface="Arial" panose="020B0604020202020204" pitchFamily="34" charset="0"/>
              </a:rPr>
              <a:t>konkurranse-dokument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66" name="AutoShape 19">
            <a:extLst>
              <a:ext uri="{FF2B5EF4-FFF2-40B4-BE49-F238E27FC236}">
                <a16:creationId xmlns:a16="http://schemas.microsoft.com/office/drawing/2014/main" id="{EE50683D-1A43-4147-8FC0-FCD863B34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784" y="2752725"/>
            <a:ext cx="1269208" cy="67627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altLang="nb-NO" sz="788" b="1" dirty="0">
                <a:latin typeface="Arial" panose="020B0604020202020204" pitchFamily="34" charset="0"/>
              </a:rPr>
              <a:t/>
            </a:r>
            <a:br>
              <a:rPr lang="en-GB" altLang="nb-NO" sz="788" b="1" dirty="0">
                <a:latin typeface="Arial" panose="020B0604020202020204" pitchFamily="34" charset="0"/>
              </a:rPr>
            </a:br>
            <a:r>
              <a:rPr lang="en-GB" altLang="nb-NO" sz="788" b="1" dirty="0">
                <a:latin typeface="Arial" panose="020B0604020202020204" pitchFamily="34" charset="0"/>
              </a:rPr>
              <a:t/>
            </a:r>
            <a:br>
              <a:rPr lang="en-GB" altLang="nb-NO" sz="788" b="1" dirty="0">
                <a:latin typeface="Arial" panose="020B0604020202020204" pitchFamily="34" charset="0"/>
              </a:rPr>
            </a:br>
            <a:r>
              <a:rPr lang="en-GB" altLang="nb-NO" sz="1000" b="1" dirty="0">
                <a:latin typeface="Arial" panose="020B0604020202020204" pitchFamily="34" charset="0"/>
              </a:rPr>
              <a:t>Nye </a:t>
            </a:r>
            <a:r>
              <a:rPr lang="en-GB" altLang="nb-NO" sz="1000" b="1" dirty="0" err="1">
                <a:latin typeface="Arial" panose="020B0604020202020204" pitchFamily="34" charset="0"/>
              </a:rPr>
              <a:t>studieprosesser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67" name="AutoShape 19">
            <a:extLst>
              <a:ext uri="{FF2B5EF4-FFF2-40B4-BE49-F238E27FC236}">
                <a16:creationId xmlns:a16="http://schemas.microsoft.com/office/drawing/2014/main" id="{737652D3-0852-4245-9A34-E4B5B6A10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920" y="2414478"/>
            <a:ext cx="976586" cy="520304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Prosess-beskrivelser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49" name="AutoShape 19">
            <a:extLst>
              <a:ext uri="{FF2B5EF4-FFF2-40B4-BE49-F238E27FC236}">
                <a16:creationId xmlns:a16="http://schemas.microsoft.com/office/drawing/2014/main" id="{4CD02CA6-607D-46B5-B105-D4DDEE93F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48" y="5301208"/>
            <a:ext cx="846535" cy="623888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GB" altLang="nb-NO" sz="788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Sak</a:t>
            </a:r>
            <a:r>
              <a:rPr lang="en-GB" altLang="nb-NO" sz="1000" b="1" dirty="0">
                <a:latin typeface="Arial" panose="020B0604020202020204" pitchFamily="34" charset="0"/>
              </a:rPr>
              <a:t>/</a:t>
            </a:r>
            <a:r>
              <a:rPr lang="en-GB" altLang="nb-NO" sz="1000" b="1" dirty="0" err="1">
                <a:latin typeface="Arial" panose="020B0604020202020204" pitchFamily="34" charset="0"/>
              </a:rPr>
              <a:t>arkiv</a:t>
            </a:r>
            <a:endParaRPr lang="en-GB" altLang="nb-NO" sz="1000" b="1" dirty="0">
              <a:latin typeface="Arial" panose="020B0604020202020204" pitchFamily="34" charset="0"/>
            </a:endParaRPr>
          </a:p>
        </p:txBody>
      </p:sp>
      <p:sp>
        <p:nvSpPr>
          <p:cNvPr id="50" name="AutoShape 19">
            <a:extLst>
              <a:ext uri="{FF2B5EF4-FFF2-40B4-BE49-F238E27FC236}">
                <a16:creationId xmlns:a16="http://schemas.microsoft.com/office/drawing/2014/main" id="{55E97AE0-86DE-4578-8FFD-26D45D6D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5085184"/>
            <a:ext cx="846535" cy="623888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>
                <a:latin typeface="Arial" panose="020B0604020202020204" pitchFamily="34" charset="0"/>
              </a:rPr>
              <a:t>Modell </a:t>
            </a:r>
          </a:p>
          <a:p>
            <a:pPr algn="ctr" eaLnBrk="1" hangingPunct="1">
              <a:defRPr/>
            </a:pPr>
            <a:r>
              <a:rPr lang="en-GB" altLang="nb-NO" sz="1000" b="1" dirty="0">
                <a:latin typeface="Arial" panose="020B0604020202020204" pitchFamily="34" charset="0"/>
              </a:rPr>
              <a:t>og org. </a:t>
            </a:r>
          </a:p>
        </p:txBody>
      </p:sp>
      <p:sp>
        <p:nvSpPr>
          <p:cNvPr id="58" name="Tittel 1"/>
          <p:cNvSpPr txBox="1">
            <a:spLocks/>
          </p:cNvSpPr>
          <p:nvPr/>
        </p:nvSpPr>
        <p:spPr>
          <a:xfrm>
            <a:off x="564506" y="607020"/>
            <a:ext cx="76962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BOTT SA oversikt</a:t>
            </a:r>
          </a:p>
        </p:txBody>
      </p:sp>
      <p:sp>
        <p:nvSpPr>
          <p:cNvPr id="59" name="AutoShape 19">
            <a:extLst>
              <a:ext uri="{FF2B5EF4-FFF2-40B4-BE49-F238E27FC236}">
                <a16:creationId xmlns:a16="http://schemas.microsoft.com/office/drawing/2014/main" id="{6FB2E5FE-3C4D-44DA-A15F-AB18B8444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3525192"/>
            <a:ext cx="927497" cy="623888"/>
          </a:xfrm>
          <a:prstGeom prst="foldedCorner">
            <a:avLst>
              <a:gd name="adj" fmla="val 125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nb-NO" sz="1000" b="1" dirty="0" err="1">
                <a:latin typeface="Arial" panose="020B0604020202020204" pitchFamily="34" charset="0"/>
              </a:rPr>
              <a:t>Måling</a:t>
            </a:r>
            <a:r>
              <a:rPr lang="en-GB" altLang="nb-NO" sz="1000" b="1" dirty="0">
                <a:latin typeface="Arial" panose="020B0604020202020204" pitchFamily="34" charset="0"/>
              </a:rPr>
              <a:t> og </a:t>
            </a:r>
            <a:r>
              <a:rPr lang="en-GB" altLang="nb-NO" sz="1000" b="1" dirty="0" err="1">
                <a:latin typeface="Arial" panose="020B0604020202020204" pitchFamily="34" charset="0"/>
              </a:rPr>
              <a:t>rapporte</a:t>
            </a:r>
            <a:r>
              <a:rPr lang="en-GB" altLang="nb-NO" sz="1000" b="1" dirty="0">
                <a:latin typeface="Arial" panose="020B0604020202020204" pitchFamily="34" charset="0"/>
              </a:rPr>
              <a:t>-ring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858187" y="1612766"/>
            <a:ext cx="6509874" cy="4773548"/>
          </a:xfrm>
          <a:prstGeom prst="rect">
            <a:avLst/>
          </a:prstGeom>
          <a:noFill/>
          <a:ln w="9525" algn="ctr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70200" tIns="35100" rIns="70200" bIns="35100"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nb-NO" altLang="nb-NO" sz="1500"/>
          </a:p>
        </p:txBody>
      </p:sp>
      <p:sp>
        <p:nvSpPr>
          <p:cNvPr id="7174" name="VisionArc"/>
          <p:cNvSpPr>
            <a:spLocks/>
          </p:cNvSpPr>
          <p:nvPr/>
        </p:nvSpPr>
        <p:spPr bwMode="auto">
          <a:xfrm rot="10800000">
            <a:off x="6099718" y="1318389"/>
            <a:ext cx="1615853" cy="1390083"/>
          </a:xfrm>
          <a:custGeom>
            <a:avLst/>
            <a:gdLst>
              <a:gd name="T0" fmla="*/ 0 w 21600"/>
              <a:gd name="T1" fmla="*/ 0 h 21600"/>
              <a:gd name="T2" fmla="*/ 168570918 w 21600"/>
              <a:gd name="T3" fmla="*/ 133829826 h 21600"/>
              <a:gd name="T4" fmla="*/ 0 w 21600"/>
              <a:gd name="T5" fmla="*/ 13382982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ln>
            <a:solidFill>
              <a:schemeClr val="bg2"/>
            </a:solidFill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10800000" anchorCtr="1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GB" altLang="nb-NO" sz="100" dirty="0">
                <a:latin typeface="Arial" panose="020B0604020202020204" pitchFamily="34" charset="0"/>
              </a:rPr>
              <a:t/>
            </a:r>
            <a:br>
              <a:rPr lang="en-GB" altLang="nb-NO" sz="100" dirty="0">
                <a:latin typeface="Arial" panose="020B0604020202020204" pitchFamily="34" charset="0"/>
              </a:rPr>
            </a:br>
            <a:r>
              <a:rPr lang="en-GB" altLang="nb-NO" sz="1600" dirty="0" err="1">
                <a:latin typeface="Arial" panose="020B0604020202020204" pitchFamily="34" charset="0"/>
              </a:rPr>
              <a:t>Mål</a:t>
            </a:r>
            <a:r>
              <a:rPr lang="en-GB" altLang="nb-NO" sz="1600" dirty="0">
                <a:latin typeface="Arial" panose="020B0604020202020204" pitchFamily="34" charset="0"/>
              </a:rPr>
              <a:t> for </a:t>
            </a:r>
            <a:br>
              <a:rPr lang="en-GB" altLang="nb-NO" sz="1600" dirty="0">
                <a:latin typeface="Arial" panose="020B0604020202020204" pitchFamily="34" charset="0"/>
              </a:rPr>
            </a:br>
            <a:r>
              <a:rPr lang="en-GB" altLang="nb-NO" sz="1600" dirty="0">
                <a:latin typeface="Arial" panose="020B0604020202020204" pitchFamily="34" charset="0"/>
              </a:rPr>
              <a:t>         BOTT SA  </a:t>
            </a:r>
            <a:r>
              <a:rPr lang="en-GB" altLang="nb-NO" sz="1600" dirty="0" err="1">
                <a:latin typeface="Arial" panose="020B0604020202020204" pitchFamily="34" charset="0"/>
              </a:rPr>
              <a:t>prosjektet</a:t>
            </a:r>
            <a:endParaRPr lang="en-GB" altLang="nb-NO" sz="1600" b="0" dirty="0">
              <a:latin typeface="Arial" panose="020B0604020202020204" pitchFamily="34" charset="0"/>
            </a:endParaRPr>
          </a:p>
        </p:txBody>
      </p:sp>
      <p:sp>
        <p:nvSpPr>
          <p:cNvPr id="7193" name="AutoShape 19"/>
          <p:cNvSpPr>
            <a:spLocks noChangeArrowheads="1"/>
          </p:cNvSpPr>
          <p:nvPr/>
        </p:nvSpPr>
        <p:spPr bwMode="auto">
          <a:xfrm>
            <a:off x="6588223" y="2214960"/>
            <a:ext cx="827141" cy="509588"/>
          </a:xfrm>
          <a:prstGeom prst="foldedCorner">
            <a:avLst>
              <a:gd name="adj" fmla="val 125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000" dirty="0" err="1">
                <a:latin typeface="Arial" panose="020B0604020202020204" pitchFamily="34" charset="0"/>
              </a:rPr>
              <a:t>Fullskala</a:t>
            </a:r>
            <a:r>
              <a:rPr lang="en-GB" altLang="nb-NO" sz="1000" dirty="0">
                <a:latin typeface="Arial" panose="020B0604020202020204" pitchFamily="34" charset="0"/>
              </a:rPr>
              <a:t> drift og </a:t>
            </a:r>
            <a:r>
              <a:rPr lang="en-GB" altLang="nb-NO" sz="1000" dirty="0" err="1">
                <a:latin typeface="Arial" panose="020B0604020202020204" pitchFamily="34" charset="0"/>
              </a:rPr>
              <a:t>videreutv</a:t>
            </a:r>
            <a:r>
              <a:rPr lang="en-GB" altLang="nb-NO" sz="1000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198" name="AutoShape 19"/>
          <p:cNvSpPr>
            <a:spLocks noChangeArrowheads="1"/>
          </p:cNvSpPr>
          <p:nvPr/>
        </p:nvSpPr>
        <p:spPr bwMode="auto">
          <a:xfrm>
            <a:off x="5694907" y="1756153"/>
            <a:ext cx="855217" cy="509588"/>
          </a:xfrm>
          <a:prstGeom prst="foldedCorner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nb-NO" sz="1000" dirty="0">
                <a:latin typeface="Arial" panose="020B0604020202020204" pitchFamily="34" charset="0"/>
              </a:rPr>
              <a:t>Over-levering   </a:t>
            </a:r>
            <a:r>
              <a:rPr lang="en-GB" altLang="nb-NO" sz="1000" dirty="0" err="1">
                <a:latin typeface="Arial" panose="020B0604020202020204" pitchFamily="34" charset="0"/>
              </a:rPr>
              <a:t>til</a:t>
            </a:r>
            <a:r>
              <a:rPr lang="en-GB" altLang="nb-NO" sz="1000" dirty="0">
                <a:latin typeface="Arial" panose="020B0604020202020204" pitchFamily="34" charset="0"/>
              </a:rPr>
              <a:t> </a:t>
            </a:r>
            <a:r>
              <a:rPr lang="en-GB" altLang="nb-NO" sz="1000" dirty="0" err="1">
                <a:latin typeface="Arial" panose="020B0604020202020204" pitchFamily="34" charset="0"/>
              </a:rPr>
              <a:t>linjen</a:t>
            </a:r>
            <a:endParaRPr lang="en-GB" altLang="nb-NO" sz="1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82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UiO faser i lokalt prosjekt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 bwMode="auto">
          <a:xfrm>
            <a:off x="395536" y="3929562"/>
            <a:ext cx="2448272" cy="25957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1100" b="1" dirty="0">
              <a:solidFill>
                <a:schemeClr val="tx1"/>
              </a:solidFill>
            </a:endParaRP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Forberede organisasjonen           på  ny løsning og standardiserte saksbehandlings-prosesser fra BOTT SA</a:t>
            </a:r>
          </a:p>
          <a:p>
            <a:pPr algn="ctr"/>
            <a:r>
              <a:rPr lang="nb-NO" sz="12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nb-NO" sz="1200" b="1" dirty="0">
                <a:solidFill>
                  <a:schemeClr val="tx1"/>
                </a:solidFill>
              </a:rPr>
              <a:t> </a:t>
            </a:r>
            <a:r>
              <a:rPr lang="nb-NO" sz="1600" b="1" dirty="0">
                <a:solidFill>
                  <a:srgbClr val="0070C0"/>
                </a:solidFill>
              </a:rPr>
              <a:t>Omorganisering av arkivfunksjonen </a:t>
            </a:r>
          </a:p>
        </p:txBody>
      </p:sp>
      <p:sp>
        <p:nvSpPr>
          <p:cNvPr id="6" name="Rounded Rectangle 5"/>
          <p:cNvSpPr/>
          <p:nvPr/>
        </p:nvSpPr>
        <p:spPr bwMode="auto">
          <a:xfrm flipH="1">
            <a:off x="3299603" y="3420616"/>
            <a:ext cx="2448272" cy="267268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nb-NO" sz="600" b="1" dirty="0">
              <a:solidFill>
                <a:schemeClr val="tx1"/>
              </a:solidFill>
            </a:endParaRPr>
          </a:p>
          <a:p>
            <a:pPr algn="ctr"/>
            <a:r>
              <a:rPr lang="nb-NO" sz="1600" b="1" dirty="0">
                <a:solidFill>
                  <a:schemeClr val="tx1"/>
                </a:solidFill>
              </a:rPr>
              <a:t>Implementere leveransene fra BOTT SA</a:t>
            </a:r>
          </a:p>
          <a:p>
            <a:pPr algn="ctr"/>
            <a:endParaRPr lang="nb-NO" sz="1600" b="1" dirty="0">
              <a:solidFill>
                <a:schemeClr val="tx1"/>
              </a:solidFill>
            </a:endParaRP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Integrering</a:t>
            </a: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Konfigurering </a:t>
            </a: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Opplæring </a:t>
            </a: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Utrulling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6084168" y="2924944"/>
            <a:ext cx="2602632" cy="264201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400" b="1" dirty="0">
              <a:solidFill>
                <a:schemeClr val="tx1"/>
              </a:solidFill>
            </a:endParaRPr>
          </a:p>
          <a:p>
            <a:pPr algn="ctr"/>
            <a:r>
              <a:rPr lang="nb-NO" sz="1600" b="1" dirty="0">
                <a:solidFill>
                  <a:schemeClr val="tx1"/>
                </a:solidFill>
              </a:rPr>
              <a:t>Produksjonsstart </a:t>
            </a:r>
          </a:p>
          <a:p>
            <a:endParaRPr lang="nb-NO" sz="1200" b="1" dirty="0">
              <a:solidFill>
                <a:schemeClr val="tx1"/>
              </a:solidFill>
            </a:endParaRP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Videreutvikle </a:t>
            </a: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løsningen</a:t>
            </a:r>
          </a:p>
          <a:p>
            <a:pPr algn="ctr"/>
            <a:endParaRPr lang="nb-NO" sz="1400" b="1" dirty="0">
              <a:solidFill>
                <a:schemeClr val="tx1"/>
              </a:solidFill>
            </a:endParaRP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Videreutvikle organisasjonen / prosesser for å sikre ytterligere gevinstrealisering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8049" y="2524178"/>
            <a:ext cx="1829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b="1" dirty="0"/>
              <a:t>2018 - 2019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51358" y="2501259"/>
            <a:ext cx="1781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b="1" dirty="0"/>
              <a:t>  2019 – 2020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6721" y="2454937"/>
            <a:ext cx="1859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/>
              <a:t> </a:t>
            </a:r>
            <a:r>
              <a:rPr lang="nb-NO" sz="1800" b="1" dirty="0"/>
              <a:t>fra 2020</a:t>
            </a:r>
            <a:endParaRPr lang="nb-NO" sz="1400" b="1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539552" y="2344411"/>
            <a:ext cx="8280920" cy="143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020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Digitaliseringsprogrammet: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844824"/>
            <a:ext cx="4085456" cy="41148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b-NO" sz="2000" dirty="0"/>
              <a:t>Strategiske mål fase 1:</a:t>
            </a:r>
          </a:p>
          <a:p>
            <a:pPr>
              <a:spcAft>
                <a:spcPts val="1800"/>
              </a:spcAft>
            </a:pPr>
            <a:r>
              <a:rPr lang="nb-NO" sz="1800" dirty="0"/>
              <a:t>Effektivisere, standardisere, forenkle og digitalisere prosesser knyttet til økonomi/HR og saksbehandling/arkiv gjennom implementering av nye systemer, arbeidsprosesser og rutiner </a:t>
            </a:r>
          </a:p>
          <a:p>
            <a:pPr>
              <a:spcAft>
                <a:spcPts val="1800"/>
              </a:spcAft>
            </a:pPr>
            <a:r>
              <a:rPr lang="nb-NO" sz="1800" dirty="0"/>
              <a:t>Sikre at gevinster ved innføring av nye standardiserte systemer, arbeidsprosesser og rutiner for økonomi/HR og saksbehandling/ arkiv realiseres i linjen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nb-NO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Rektangel 4"/>
          <p:cNvSpPr/>
          <p:nvPr/>
        </p:nvSpPr>
        <p:spPr>
          <a:xfrm>
            <a:off x="5639315" y="1988840"/>
            <a:ext cx="2965133" cy="39225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216000" tIns="144000" rIns="144000" bIns="144000">
            <a:spAutoFit/>
          </a:bodyPr>
          <a:lstStyle/>
          <a:p>
            <a:pPr>
              <a:spcAft>
                <a:spcPts val="600"/>
              </a:spcAft>
            </a:pPr>
            <a:r>
              <a:rPr lang="nb-NO" sz="2400" u="sng" dirty="0">
                <a:solidFill>
                  <a:srgbClr val="000000"/>
                </a:solidFill>
                <a:latin typeface="Calibri" panose="020F0502020204030204" pitchFamily="34" charset="0"/>
              </a:rPr>
              <a:t>Overordnede mål</a:t>
            </a:r>
          </a:p>
          <a:p>
            <a:pPr>
              <a:spcAft>
                <a:spcPts val="600"/>
              </a:spcAft>
            </a:pP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Bidra til å skape:</a:t>
            </a:r>
          </a:p>
          <a:p>
            <a:pPr>
              <a:spcAft>
                <a:spcPts val="600"/>
              </a:spcAft>
            </a:pP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Kontinuerlig forbedring </a:t>
            </a:r>
          </a:p>
          <a:p>
            <a:pPr>
              <a:spcAft>
                <a:spcPts val="600"/>
              </a:spcAft>
            </a:pP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Økt digital modenhet</a:t>
            </a:r>
          </a:p>
          <a:p>
            <a:pPr>
              <a:spcAft>
                <a:spcPts val="600"/>
              </a:spcAft>
            </a:pP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Forankring og forståelse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inkl.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Trygghet og aksept for omstillingene (effektivt)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Opplevelse av en størst    mulig forutsigbarhet   (prosess, innhold, årsak)</a:t>
            </a:r>
          </a:p>
        </p:txBody>
      </p:sp>
      <p:sp>
        <p:nvSpPr>
          <p:cNvPr id="6" name="Rektangel 5"/>
          <p:cNvSpPr/>
          <p:nvPr/>
        </p:nvSpPr>
        <p:spPr>
          <a:xfrm>
            <a:off x="1138024" y="6197242"/>
            <a:ext cx="689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sz="1800" b="1" dirty="0"/>
              <a:t>UiO ønsker å stille forberedt til en digital fremtid!</a:t>
            </a:r>
          </a:p>
        </p:txBody>
      </p:sp>
    </p:spTree>
    <p:extLst>
      <p:ext uri="{BB962C8B-B14F-4D97-AF65-F5344CB8AC3E}">
        <p14:creationId xmlns:p14="http://schemas.microsoft.com/office/powerpoint/2010/main" val="22941197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uio-2</Template>
  <TotalTime>618</TotalTime>
  <Words>987</Words>
  <Application>Microsoft Office PowerPoint</Application>
  <PresentationFormat>Skjermfremvisning (4:3)</PresentationFormat>
  <Paragraphs>239</Paragraphs>
  <Slides>17</Slides>
  <Notes>3</Notes>
  <HiddenSlides>1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ヒラギノ角ゴ Pro W3</vt:lpstr>
      <vt:lpstr>Blank Presentation</vt:lpstr>
      <vt:lpstr>Dokument</vt:lpstr>
      <vt:lpstr> Universitetssamarbeidet BOTT – samarbeid om administrative systemer - DFØ </vt:lpstr>
      <vt:lpstr>Hva er        (DFØ)?</vt:lpstr>
      <vt:lpstr>Hvorfor        ?</vt:lpstr>
      <vt:lpstr>Prosess BOTT og DFØ, to steg</vt:lpstr>
      <vt:lpstr>Fem    problemstillinger</vt:lpstr>
      <vt:lpstr>DFØs utvikling og BOTT/sektor/resten av statlig sektor</vt:lpstr>
      <vt:lpstr>Finansieringsmodell</vt:lpstr>
      <vt:lpstr>Budsjett og ansatte i BOTT</vt:lpstr>
      <vt:lpstr>Hva nå?</vt:lpstr>
      <vt:lpstr>Betydning for UiO</vt:lpstr>
      <vt:lpstr>PowerPoint-presentasjon</vt:lpstr>
      <vt:lpstr> Universitetssamarbeidet BOTT – samarbeid om administrative systemer </vt:lpstr>
      <vt:lpstr>PowerPoint-presentasjon</vt:lpstr>
      <vt:lpstr>Fremdrift overordnet   </vt:lpstr>
      <vt:lpstr>PowerPoint-presentasjon</vt:lpstr>
      <vt:lpstr>UiO faser i lokalt prosjekt </vt:lpstr>
      <vt:lpstr>Digitaliseringsprogrammet: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Universitetssamarbeidet BOTT – samarbeid om administrative systemer - DFØ</dc:title>
  <dc:creator>Johannes Falk Paulsen</dc:creator>
  <cp:lastModifiedBy>Johannes Falk Paulsen</cp:lastModifiedBy>
  <cp:revision>66</cp:revision>
  <dcterms:created xsi:type="dcterms:W3CDTF">2018-01-28T10:35:31Z</dcterms:created>
  <dcterms:modified xsi:type="dcterms:W3CDTF">2018-02-12T11:55:34Z</dcterms:modified>
</cp:coreProperties>
</file>