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5" r:id="rId3"/>
    <p:sldId id="278" r:id="rId4"/>
    <p:sldId id="259" r:id="rId5"/>
    <p:sldId id="265" r:id="rId6"/>
    <p:sldId id="266" r:id="rId7"/>
    <p:sldId id="260" r:id="rId8"/>
    <p:sldId id="261" r:id="rId9"/>
    <p:sldId id="264" r:id="rId10"/>
    <p:sldId id="269" r:id="rId11"/>
    <p:sldId id="279" r:id="rId12"/>
    <p:sldId id="272" r:id="rId13"/>
    <p:sldId id="280" r:id="rId14"/>
    <p:sldId id="273" r:id="rId15"/>
    <p:sldId id="262" r:id="rId16"/>
    <p:sldId id="263" r:id="rId1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88914" autoAdjust="0"/>
  </p:normalViewPr>
  <p:slideViewPr>
    <p:cSldViewPr>
      <p:cViewPr varScale="1">
        <p:scale>
          <a:sx n="117" d="100"/>
          <a:sy n="117" d="100"/>
        </p:scale>
        <p:origin x="624" y="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30AA9-45D4-45E5-A4FC-A7047300ED8C}" type="datetimeFigureOut">
              <a:rPr lang="nb-NO" smtClean="0"/>
              <a:t>12.02.2018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8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8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498C6-05DB-4EE7-A2C5-E0130383DB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332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9C3FC-6694-4CEA-BA4E-700467A9283D}" type="datetimeFigureOut">
              <a:rPr lang="nb-NO" smtClean="0"/>
              <a:t>12.02.2018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7577-D28E-4601-ACFD-D90D39E7F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085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36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9608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05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6237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943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313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454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74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422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4100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742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745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0669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2279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7577-D28E-4601-ACFD-D90D39E7F3C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502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827584" y="2551873"/>
            <a:ext cx="3672408" cy="1143000"/>
          </a:xfrm>
        </p:spPr>
        <p:txBody>
          <a:bodyPr/>
          <a:lstStyle/>
          <a:p>
            <a:r>
              <a:rPr lang="nb-NO" sz="1800" dirty="0" smtClean="0">
                <a:latin typeface="Arial" charset="0"/>
                <a:ea typeface="Arial" charset="0"/>
                <a:cs typeface="Arial" charset="0"/>
              </a:rPr>
              <a:t>Digitaliseringsprogram for administrative tjenester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11789" r="-43" b="19400"/>
          <a:stretch/>
        </p:blipFill>
        <p:spPr>
          <a:xfrm>
            <a:off x="467544" y="0"/>
            <a:ext cx="8292156" cy="1556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681" y="4149080"/>
            <a:ext cx="1819290" cy="25149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0337" y="2203276"/>
            <a:ext cx="3556475" cy="3890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Mål og organisering</a:t>
            </a:r>
          </a:p>
          <a:p>
            <a:r>
              <a:rPr lang="nb-NO" dirty="0" smtClean="0"/>
              <a:t>Rollen til programstyret</a:t>
            </a:r>
          </a:p>
          <a:p>
            <a:r>
              <a:rPr lang="nb-NO" dirty="0" smtClean="0"/>
              <a:t>Program og prosjekt</a:t>
            </a:r>
          </a:p>
          <a:p>
            <a:r>
              <a:rPr lang="nb-NO" dirty="0" smtClean="0"/>
              <a:t>Aktiviteter de neste 3 månedene (forberedende aktiviteter)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159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 tilbakeblikk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844824"/>
            <a:ext cx="4085456" cy="41148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b-NO" sz="2000" dirty="0"/>
              <a:t>Strategiske mål </a:t>
            </a:r>
            <a:r>
              <a:rPr lang="nb-NO" sz="2000" dirty="0" smtClean="0"/>
              <a:t>fase 1:</a:t>
            </a:r>
          </a:p>
          <a:p>
            <a:pPr>
              <a:spcAft>
                <a:spcPts val="1800"/>
              </a:spcAft>
            </a:pPr>
            <a:r>
              <a:rPr lang="nb-NO" sz="1800" dirty="0" smtClean="0"/>
              <a:t>Effektivisere</a:t>
            </a:r>
            <a:r>
              <a:rPr lang="nb-NO" sz="1800" dirty="0"/>
              <a:t>, standardisere, forenkle og digitalisere prosesser knyttet til økonomi/HR og saksbehandling/arkiv gjennom implementering av nye systemer, arbeidsprosesser og rutiner </a:t>
            </a:r>
          </a:p>
          <a:p>
            <a:pPr>
              <a:spcAft>
                <a:spcPts val="1800"/>
              </a:spcAft>
            </a:pPr>
            <a:r>
              <a:rPr lang="nb-NO" sz="1800" dirty="0"/>
              <a:t>Sikre at gevinster ved innføring av nye standardiserte systemer, arbeidsprosesser og rutiner for økonomi/HR og saksbehandling</a:t>
            </a:r>
            <a:r>
              <a:rPr lang="nb-NO" sz="1800" dirty="0" smtClean="0"/>
              <a:t>/ arkiv </a:t>
            </a:r>
            <a:r>
              <a:rPr lang="nb-NO" sz="1800" dirty="0"/>
              <a:t>realiseres i linjen </a:t>
            </a:r>
            <a:endParaRPr lang="nb-NO" sz="1800" dirty="0" smtClean="0"/>
          </a:p>
          <a:p>
            <a:pPr marL="0" indent="0">
              <a:spcAft>
                <a:spcPts val="1800"/>
              </a:spcAft>
              <a:buNone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ktangel 4"/>
          <p:cNvSpPr/>
          <p:nvPr/>
        </p:nvSpPr>
        <p:spPr>
          <a:xfrm>
            <a:off x="5639315" y="2048649"/>
            <a:ext cx="2965133" cy="329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sz="24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Overordnede mål</a:t>
            </a:r>
            <a:endParaRPr lang="nb-NO" sz="2400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nb-NO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Bidra til å skape:</a:t>
            </a:r>
          </a:p>
          <a:p>
            <a:pPr>
              <a:spcAft>
                <a:spcPts val="600"/>
              </a:spcAft>
            </a:pPr>
            <a:r>
              <a:rPr lang="nb-NO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Kontinuerlig forbedring </a:t>
            </a:r>
          </a:p>
          <a:p>
            <a:pPr>
              <a:spcAft>
                <a:spcPts val="600"/>
              </a:spcAft>
            </a:pPr>
            <a:r>
              <a:rPr lang="nb-NO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Økt </a:t>
            </a: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digital </a:t>
            </a:r>
            <a:r>
              <a:rPr lang="nb-NO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modenhet</a:t>
            </a:r>
            <a:endParaRPr lang="nb-NO" sz="1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F</a:t>
            </a:r>
            <a:r>
              <a:rPr lang="nb-NO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orankring </a:t>
            </a: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og </a:t>
            </a:r>
            <a:r>
              <a:rPr lang="nb-NO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forståelse</a:t>
            </a:r>
            <a:r>
              <a:rPr lang="nb-NO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nb-NO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inkl.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nb-NO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rygghet </a:t>
            </a:r>
            <a:r>
              <a:rPr lang="nb-NO" sz="1600" dirty="0">
                <a:solidFill>
                  <a:srgbClr val="000000"/>
                </a:solidFill>
                <a:latin typeface="Calibri" panose="020F0502020204030204" pitchFamily="34" charset="0"/>
              </a:rPr>
              <a:t>og aksept for </a:t>
            </a:r>
            <a:r>
              <a:rPr lang="nb-NO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omstillingene (effektivt)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Opplevelse av </a:t>
            </a:r>
            <a:r>
              <a:rPr lang="nb-NO" sz="1600" dirty="0">
                <a:solidFill>
                  <a:srgbClr val="000000"/>
                </a:solidFill>
                <a:latin typeface="Calibri" panose="020F0502020204030204" pitchFamily="34" charset="0"/>
              </a:rPr>
              <a:t>en størst </a:t>
            </a:r>
            <a:r>
              <a:rPr lang="nb-NO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mulig forutsigbarhet   (prosess, innhold, årsak)</a:t>
            </a:r>
            <a:endParaRPr lang="nb-NO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8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Organisering – Fase 1 </a:t>
            </a:r>
            <a:r>
              <a:rPr lang="nb-NO" sz="2000" dirty="0" smtClean="0"/>
              <a:t>(BOTT-prosjektene)</a:t>
            </a:r>
            <a:endParaRPr lang="nb-NO" sz="2000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83" y="1916832"/>
            <a:ext cx="6728389" cy="45285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644008" y="2092206"/>
            <a:ext cx="168659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i="1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Universitetsledelsen</a:t>
            </a:r>
            <a:endParaRPr lang="nb-NO" sz="1200" i="1" dirty="0" err="1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2780928"/>
            <a:ext cx="168659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i="1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SKAIT</a:t>
            </a:r>
            <a:endParaRPr lang="nb-NO" sz="1200" i="1" dirty="0" err="1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45356"/>
            <a:ext cx="490644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i="1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Programeier: </a:t>
            </a:r>
            <a:r>
              <a:rPr lang="nb-NO" sz="1050" i="1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Universitetsdirektøren eller den hun bemyndiger</a:t>
            </a:r>
            <a:endParaRPr lang="nb-NO" sz="1050" i="1" dirty="0" err="1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4008" y="3460358"/>
            <a:ext cx="490644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i="1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Strategisk systemeier</a:t>
            </a:r>
            <a:endParaRPr lang="nb-NO" sz="1200" i="1" dirty="0" err="1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531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00139"/>
            <a:ext cx="7696200" cy="502568"/>
          </a:xfrm>
        </p:spPr>
        <p:txBody>
          <a:bodyPr/>
          <a:lstStyle/>
          <a:p>
            <a:r>
              <a:rPr lang="nb-NO" sz="2400" dirty="0" smtClean="0"/>
              <a:t>Program </a:t>
            </a:r>
            <a:r>
              <a:rPr lang="nb-NO" sz="2400" dirty="0" err="1" smtClean="0"/>
              <a:t>vs</a:t>
            </a:r>
            <a:r>
              <a:rPr lang="nb-NO" sz="2400" dirty="0" smtClean="0"/>
              <a:t> prosjekt 1/2</a:t>
            </a:r>
            <a:endParaRPr lang="nb-NO" sz="2400" dirty="0"/>
          </a:p>
        </p:txBody>
      </p:sp>
      <p:sp>
        <p:nvSpPr>
          <p:cNvPr id="4" name="Rectangle 3"/>
          <p:cNvSpPr/>
          <p:nvPr/>
        </p:nvSpPr>
        <p:spPr bwMode="gray">
          <a:xfrm>
            <a:off x="1712148" y="2588289"/>
            <a:ext cx="7324348" cy="657554"/>
          </a:xfrm>
          <a:prstGeom prst="rect">
            <a:avLst/>
          </a:prstGeom>
          <a:solidFill>
            <a:srgbClr val="86BC2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Pentagon 4"/>
          <p:cNvSpPr>
            <a:spLocks/>
          </p:cNvSpPr>
          <p:nvPr/>
        </p:nvSpPr>
        <p:spPr bwMode="gray">
          <a:xfrm>
            <a:off x="179512" y="1628800"/>
            <a:ext cx="1368152" cy="857082"/>
          </a:xfrm>
          <a:prstGeom prst="homePlate">
            <a:avLst>
              <a:gd name="adj" fmla="val 0"/>
            </a:avLst>
          </a:prstGeom>
          <a:solidFill>
            <a:srgbClr val="86BC25"/>
          </a:solidFill>
          <a:ln w="25400" cap="flat" cmpd="sng" algn="ctr">
            <a:noFill/>
            <a:prstDash val="solid"/>
          </a:ln>
          <a:effectLst/>
        </p:spPr>
        <p:txBody>
          <a:bodyPr lIns="144000" tIns="88900" rIns="88900" bIns="88900" rtlCol="0" anchor="ctr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Overordnet ansvar</a:t>
            </a:r>
          </a:p>
        </p:txBody>
      </p:sp>
      <p:sp>
        <p:nvSpPr>
          <p:cNvPr id="6" name="Pentagon 5"/>
          <p:cNvSpPr>
            <a:spLocks/>
          </p:cNvSpPr>
          <p:nvPr/>
        </p:nvSpPr>
        <p:spPr bwMode="gray">
          <a:xfrm>
            <a:off x="179512" y="2588289"/>
            <a:ext cx="1368152" cy="657554"/>
          </a:xfrm>
          <a:prstGeom prst="homePlate">
            <a:avLst>
              <a:gd name="adj" fmla="val 0"/>
            </a:avLst>
          </a:prstGeom>
          <a:solidFill>
            <a:srgbClr val="86BC25"/>
          </a:solidFill>
          <a:ln w="25400" cap="flat" cmpd="sng" algn="ctr">
            <a:noFill/>
            <a:prstDash val="solid"/>
          </a:ln>
          <a:effectLst/>
        </p:spPr>
        <p:txBody>
          <a:bodyPr lIns="144000" tIns="88900" rIns="88900" bIns="88900" rtlCol="0" anchor="ctr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Grensesnitt mot BOTT-prosjektene</a:t>
            </a:r>
          </a:p>
        </p:txBody>
      </p:sp>
      <p:sp>
        <p:nvSpPr>
          <p:cNvPr id="7" name="Rectangle 6"/>
          <p:cNvSpPr/>
          <p:nvPr/>
        </p:nvSpPr>
        <p:spPr bwMode="gray">
          <a:xfrm>
            <a:off x="1712148" y="1628800"/>
            <a:ext cx="7324348" cy="857082"/>
          </a:xfrm>
          <a:prstGeom prst="rect">
            <a:avLst/>
          </a:prstGeom>
          <a:solidFill>
            <a:srgbClr val="86BC2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 bwMode="gray">
          <a:xfrm>
            <a:off x="1913951" y="1729385"/>
            <a:ext cx="3594153" cy="5575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Kommuniserer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de overordnede målene for programmet og bidrar til å sikre forståelse og forankring av endringene programmet vil medføre 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 bwMode="gray">
          <a:xfrm>
            <a:off x="1913951" y="2696751"/>
            <a:ext cx="3594153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Ingen grenseflate</a:t>
            </a:r>
            <a:endParaRPr lang="nb-NO" sz="1200" dirty="0">
              <a:solidFill>
                <a:srgbClr val="000000"/>
              </a:solidFill>
              <a:latin typeface="Verdana"/>
              <a:ea typeface="+mn-ea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1268760"/>
            <a:ext cx="26732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b="1" u="sng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Programmet</a:t>
            </a:r>
            <a:endParaRPr lang="nb-NO" sz="1200" b="1" u="sng" dirty="0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 bwMode="gray">
          <a:xfrm>
            <a:off x="5652120" y="1729385"/>
            <a:ext cx="3312368" cy="5575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Sikrer gjennomføring av prosjektet i henhold til retningslinjer vedtatt i programmet </a:t>
            </a:r>
          </a:p>
        </p:txBody>
      </p:sp>
      <p:sp>
        <p:nvSpPr>
          <p:cNvPr id="12" name="Text Placeholder 3"/>
          <p:cNvSpPr txBox="1">
            <a:spLocks/>
          </p:cNvSpPr>
          <p:nvPr/>
        </p:nvSpPr>
        <p:spPr bwMode="gray">
          <a:xfrm>
            <a:off x="5652120" y="2696751"/>
            <a:ext cx="3312368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Mottak av leveranser fra BOTT Økonomi og HR og BOTT 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4088" y="1268760"/>
            <a:ext cx="24458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b="1" u="sng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Mottaksprosjekter</a:t>
            </a:r>
            <a:endParaRPr lang="nb-NO" sz="1200" b="1" u="sng" dirty="0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 bwMode="gray">
          <a:xfrm>
            <a:off x="1712148" y="3342176"/>
            <a:ext cx="7324348" cy="3338016"/>
          </a:xfrm>
          <a:prstGeom prst="rect">
            <a:avLst/>
          </a:prstGeom>
          <a:solidFill>
            <a:srgbClr val="86BC2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Pentagon 14"/>
          <p:cNvSpPr>
            <a:spLocks/>
          </p:cNvSpPr>
          <p:nvPr/>
        </p:nvSpPr>
        <p:spPr bwMode="gray">
          <a:xfrm>
            <a:off x="179512" y="3342176"/>
            <a:ext cx="1368152" cy="3338016"/>
          </a:xfrm>
          <a:prstGeom prst="homePlate">
            <a:avLst>
              <a:gd name="adj" fmla="val 0"/>
            </a:avLst>
          </a:prstGeom>
          <a:solidFill>
            <a:srgbClr val="86BC25"/>
          </a:solidFill>
          <a:ln w="25400" cap="flat" cmpd="sng" algn="ctr">
            <a:noFill/>
            <a:prstDash val="solid"/>
          </a:ln>
          <a:effectLst/>
        </p:spPr>
        <p:txBody>
          <a:bodyPr lIns="144000" tIns="88900" rIns="88900" bIns="88900" rtlCol="0" anchor="ctr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Oppfølging av prosjektene og rapportering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 bwMode="gray">
          <a:xfrm>
            <a:off x="1913951" y="3442764"/>
            <a:ext cx="3594153" cy="16920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Vedtar mandat og beskrivelse for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prosjektene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Behandler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og vedtar endringer i mandat og prosjektbeskrivelse ved behov underveis i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gjennomføringen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Sikrer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koordinering og oppfølging av avhengigheter mellom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prosjektene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Setter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krav til sammensetning av prosjektstyrene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Følger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opp rapportering på tid, kostnad, kvalitet og risiko fra prosjektene og utarbeider en samlet rapportering til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Programstyret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Gir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retningslinjer og rammeverk for gjennomføring til prosjektene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nb-NO" sz="1200" dirty="0">
              <a:solidFill>
                <a:srgbClr val="000000"/>
              </a:solidFill>
              <a:latin typeface="Verdana"/>
              <a:ea typeface="+mn-ea"/>
              <a:cs typeface="Arial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 bwMode="gray">
          <a:xfrm>
            <a:off x="5652120" y="3442764"/>
            <a:ext cx="3312368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Følger opp tid, kostnad og kvalitet for prosjektet, innenfor toleransegrenser definert av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Programstyret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nb-NO" sz="1200" dirty="0">
              <a:solidFill>
                <a:srgbClr val="000000"/>
              </a:solidFill>
              <a:latin typeface="Verdana"/>
              <a:ea typeface="+mn-ea"/>
              <a:cs typeface="+mn-cs"/>
            </a:endParaRP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nb-NO" sz="1200" dirty="0">
              <a:solidFill>
                <a:srgbClr val="000000"/>
              </a:solidFill>
              <a:latin typeface="Verdana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17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54" y="538531"/>
            <a:ext cx="7696200" cy="502568"/>
          </a:xfrm>
        </p:spPr>
        <p:txBody>
          <a:bodyPr/>
          <a:lstStyle/>
          <a:p>
            <a:r>
              <a:rPr lang="nb-NO" sz="2400" dirty="0" smtClean="0"/>
              <a:t>Program </a:t>
            </a:r>
            <a:r>
              <a:rPr lang="nb-NO" sz="2400" dirty="0" err="1" smtClean="0"/>
              <a:t>vs</a:t>
            </a:r>
            <a:r>
              <a:rPr lang="nb-NO" sz="2400" dirty="0" smtClean="0"/>
              <a:t> prosjekt 2/2</a:t>
            </a:r>
            <a:endParaRPr lang="nb-NO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1301945"/>
            <a:ext cx="26732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b="1" u="sng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Programmet</a:t>
            </a:r>
            <a:endParaRPr lang="nb-NO" sz="1200" b="1" u="sng" dirty="0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1268760"/>
            <a:ext cx="24458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1333"/>
              </a:spcAft>
              <a:buSzPct val="100000"/>
            </a:pPr>
            <a:r>
              <a:rPr lang="nb-NO" sz="1200" b="1" u="sng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Mottaksprosjekter</a:t>
            </a:r>
            <a:endParaRPr lang="nb-NO" sz="1200" b="1" u="sng" dirty="0">
              <a:solidFill>
                <a:srgbClr val="00000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 bwMode="gray">
          <a:xfrm>
            <a:off x="1619672" y="5229200"/>
            <a:ext cx="7272808" cy="1484784"/>
          </a:xfrm>
          <a:prstGeom prst="rect">
            <a:avLst/>
          </a:prstGeom>
          <a:solidFill>
            <a:srgbClr val="86BC2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 bwMode="gray">
          <a:xfrm>
            <a:off x="1699109" y="5360015"/>
            <a:ext cx="3088915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Behandler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og innstiller forslag til organisatoriske endringer og sikrer koordinering av forslag fra de to mottaksprosjektene. Beslutning om organisatoriske endringer løftes til rett nivå ut fra omfang av endringen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 bwMode="gray">
          <a:xfrm>
            <a:off x="5039989" y="5373216"/>
            <a:ext cx="3852491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Tilrettelegger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arbeidsprosesser og roller (innenfor rammene utarbeidet av BOTT leveranseprosjekter) for implementering i UiO sin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organisasjon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Foreslår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mulige organisatoriske modeller som understøtter nye arbeidsprosesser ved UiO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nb-NO" sz="1200" dirty="0">
              <a:solidFill>
                <a:srgbClr val="000000"/>
              </a:solidFill>
              <a:latin typeface="Verdana"/>
              <a:ea typeface="+mn-ea"/>
              <a:cs typeface="Arial" charset="0"/>
            </a:endParaRPr>
          </a:p>
        </p:txBody>
      </p:sp>
      <p:sp>
        <p:nvSpPr>
          <p:cNvPr id="21" name="Pentagon 20"/>
          <p:cNvSpPr>
            <a:spLocks/>
          </p:cNvSpPr>
          <p:nvPr/>
        </p:nvSpPr>
        <p:spPr bwMode="gray">
          <a:xfrm>
            <a:off x="179513" y="5229200"/>
            <a:ext cx="1365796" cy="1484784"/>
          </a:xfrm>
          <a:prstGeom prst="homePlate">
            <a:avLst>
              <a:gd name="adj" fmla="val 0"/>
            </a:avLst>
          </a:prstGeom>
          <a:solidFill>
            <a:srgbClr val="86BC25"/>
          </a:solidFill>
          <a:ln w="25400" cap="flat" cmpd="sng" algn="ctr">
            <a:noFill/>
            <a:prstDash val="solid"/>
          </a:ln>
          <a:effectLst/>
        </p:spPr>
        <p:txBody>
          <a:bodyPr lIns="144000" tIns="88900" rIns="88900" bIns="88900" rtlCol="0" anchor="ctr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Endring prosess og organisasjon</a:t>
            </a:r>
          </a:p>
        </p:txBody>
      </p:sp>
      <p:sp>
        <p:nvSpPr>
          <p:cNvPr id="22" name="Rectangle 21"/>
          <p:cNvSpPr/>
          <p:nvPr/>
        </p:nvSpPr>
        <p:spPr bwMode="gray">
          <a:xfrm>
            <a:off x="1619672" y="1832776"/>
            <a:ext cx="7272808" cy="1047584"/>
          </a:xfrm>
          <a:prstGeom prst="rect">
            <a:avLst/>
          </a:prstGeom>
          <a:solidFill>
            <a:srgbClr val="86BC2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" name="Pentagon 22"/>
          <p:cNvSpPr>
            <a:spLocks/>
          </p:cNvSpPr>
          <p:nvPr/>
        </p:nvSpPr>
        <p:spPr bwMode="gray">
          <a:xfrm>
            <a:off x="179512" y="1832776"/>
            <a:ext cx="1374967" cy="1047584"/>
          </a:xfrm>
          <a:prstGeom prst="homePlate">
            <a:avLst>
              <a:gd name="adj" fmla="val 0"/>
            </a:avLst>
          </a:prstGeom>
          <a:solidFill>
            <a:srgbClr val="86BC25"/>
          </a:solidFill>
          <a:ln w="25400" cap="flat" cmpd="sng" algn="ctr">
            <a:noFill/>
            <a:prstDash val="solid"/>
          </a:ln>
          <a:effectLst/>
        </p:spPr>
        <p:txBody>
          <a:bodyPr lIns="144000" tIns="88900" rIns="88900" bIns="88900" rtlCol="0" anchor="ctr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Grensesnitt mot linje</a:t>
            </a:r>
          </a:p>
        </p:txBody>
      </p:sp>
      <p:sp>
        <p:nvSpPr>
          <p:cNvPr id="24" name="Text Placeholder 3"/>
          <p:cNvSpPr txBox="1">
            <a:spLocks/>
          </p:cNvSpPr>
          <p:nvPr/>
        </p:nvSpPr>
        <p:spPr bwMode="gray">
          <a:xfrm>
            <a:off x="1691680" y="1939973"/>
            <a:ext cx="3090467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Kartlegger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organisasjonens digitale modenhet  og iverksetter tiltak for å øke denne </a:t>
            </a:r>
            <a:endParaRPr lang="nb-NO" sz="1200" dirty="0" smtClean="0">
              <a:solidFill>
                <a:srgbClr val="000000"/>
              </a:solidFill>
              <a:latin typeface="Verdana"/>
              <a:ea typeface="+mn-ea"/>
              <a:cs typeface="Arial" charset="0"/>
            </a:endParaRP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Sikrer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god dialog og involvering av tjenestemannsorganisasjonene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nb-NO" sz="1200" dirty="0">
              <a:solidFill>
                <a:srgbClr val="000000"/>
              </a:solidFill>
              <a:latin typeface="Verdana"/>
              <a:ea typeface="+mn-ea"/>
              <a:cs typeface="Arial" charset="0"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 bwMode="gray">
          <a:xfrm>
            <a:off x="5045386" y="1939973"/>
            <a:ext cx="3775086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Sikrer implementering av prosesser, rutiner og systemer i linjen, inkludert gjennomføring av prosess- og systemopplæring</a:t>
            </a:r>
          </a:p>
        </p:txBody>
      </p:sp>
      <p:sp>
        <p:nvSpPr>
          <p:cNvPr id="26" name="Rectangle 25"/>
          <p:cNvSpPr/>
          <p:nvPr/>
        </p:nvSpPr>
        <p:spPr bwMode="gray">
          <a:xfrm>
            <a:off x="1619672" y="3020862"/>
            <a:ext cx="7272808" cy="2136330"/>
          </a:xfrm>
          <a:prstGeom prst="rect">
            <a:avLst/>
          </a:prstGeom>
          <a:solidFill>
            <a:srgbClr val="86BC2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Text Placeholder 3"/>
          <p:cNvSpPr txBox="1">
            <a:spLocks/>
          </p:cNvSpPr>
          <p:nvPr/>
        </p:nvSpPr>
        <p:spPr bwMode="gray">
          <a:xfrm>
            <a:off x="1699109" y="3121447"/>
            <a:ext cx="3088915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Sikrer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koordinering av gevinstplaner på tvers av prosjektene og identifisering av mulige gevinstområder som ikke kan realiseres av hvert prosjekt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isolert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Sikrer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at gevinster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forankret og blir realisert i </a:t>
            </a: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linjen</a:t>
            </a:r>
          </a:p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 smtClean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Sikrer </a:t>
            </a: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at det etableres tilstrekkelig støtte til linjen for å kunne realisere gevinster</a:t>
            </a:r>
          </a:p>
        </p:txBody>
      </p:sp>
      <p:sp>
        <p:nvSpPr>
          <p:cNvPr id="28" name="Text Placeholder 3"/>
          <p:cNvSpPr txBox="1">
            <a:spLocks/>
          </p:cNvSpPr>
          <p:nvPr/>
        </p:nvSpPr>
        <p:spPr bwMode="gray">
          <a:xfrm>
            <a:off x="5076057" y="3121447"/>
            <a:ext cx="3744416" cy="549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114300" lvl="1" indent="-114300" defTabSz="1219170"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nb-NO" sz="1200" dirty="0">
                <a:solidFill>
                  <a:srgbClr val="000000"/>
                </a:solidFill>
                <a:latin typeface="Verdana"/>
                <a:ea typeface="+mn-ea"/>
                <a:cs typeface="Arial" charset="0"/>
              </a:rPr>
              <a:t>Identifiserer mulige gevinster innenfor prosjektets definerte område</a:t>
            </a:r>
          </a:p>
        </p:txBody>
      </p:sp>
      <p:sp>
        <p:nvSpPr>
          <p:cNvPr id="29" name="Pentagon 28"/>
          <p:cNvSpPr>
            <a:spLocks/>
          </p:cNvSpPr>
          <p:nvPr/>
        </p:nvSpPr>
        <p:spPr bwMode="gray">
          <a:xfrm>
            <a:off x="179513" y="3020862"/>
            <a:ext cx="1365796" cy="2136330"/>
          </a:xfrm>
          <a:prstGeom prst="homePlate">
            <a:avLst>
              <a:gd name="adj" fmla="val 0"/>
            </a:avLst>
          </a:prstGeom>
          <a:solidFill>
            <a:srgbClr val="86BC25"/>
          </a:solidFill>
          <a:ln w="25400" cap="flat" cmpd="sng" algn="ctr">
            <a:noFill/>
            <a:prstDash val="solid"/>
          </a:ln>
          <a:effectLst/>
        </p:spPr>
        <p:txBody>
          <a:bodyPr lIns="144000" tIns="88900" rIns="88900" bIns="88900" rtlCol="0" anchor="ctr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Gevinster</a:t>
            </a:r>
          </a:p>
        </p:txBody>
      </p:sp>
    </p:spTree>
    <p:extLst>
      <p:ext uri="{BB962C8B-B14F-4D97-AF65-F5344CB8AC3E}">
        <p14:creationId xmlns:p14="http://schemas.microsoft.com/office/powerpoint/2010/main" val="394699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smtClean="0"/>
              <a:t>Ansvarsområder – </a:t>
            </a:r>
            <a:r>
              <a:rPr lang="nb-NO" sz="2000" dirty="0" smtClean="0"/>
              <a:t>oppdragsgiver og programeier</a:t>
            </a:r>
            <a:endParaRPr lang="nb-NO" sz="2000" dirty="0"/>
          </a:p>
        </p:txBody>
      </p:sp>
      <p:sp>
        <p:nvSpPr>
          <p:cNvPr id="4" name="Rectangle 3"/>
          <p:cNvSpPr/>
          <p:nvPr/>
        </p:nvSpPr>
        <p:spPr bwMode="gray">
          <a:xfrm>
            <a:off x="107504" y="1982268"/>
            <a:ext cx="8572777" cy="1577279"/>
          </a:xfrm>
          <a:prstGeom prst="rect">
            <a:avLst/>
          </a:prstGeom>
          <a:solidFill>
            <a:srgbClr val="E7E6E6"/>
          </a:solidFill>
          <a:ln w="12700" algn="ctr">
            <a:noFill/>
            <a:miter lim="800000"/>
            <a:headEnd/>
            <a:tailEnd/>
          </a:ln>
        </p:spPr>
        <p:txBody>
          <a:bodyPr lIns="88900" tIns="72000" rIns="88900" bIns="36000" numCol="2" spcCol="180000" anchor="t"/>
          <a:lstStyle/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Skal sikre at programmet er i tråd med virksomhetens strategiske mål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Vedtar programmandat, programbeskrivelse og visjon for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Godkjenner ressurser til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engasjement rundt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Utpeker, gir råd til og støtter programeier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Godkjenner </a:t>
            </a:r>
            <a:r>
              <a:rPr kumimoji="0" lang="nb-NO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hovedleveranser</a:t>
            </a: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 og avslutning av programmet 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7504" y="1661415"/>
            <a:ext cx="8572777" cy="358492"/>
          </a:xfrm>
          <a:prstGeom prst="rect">
            <a:avLst/>
          </a:prstGeom>
          <a:solidFill>
            <a:srgbClr val="62B5E5"/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marL="0" marR="0" lvl="0" indent="0" algn="ctr" defTabSz="957263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Oppdragsgiver (Universitetsledelsen)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02305" y="3726713"/>
            <a:ext cx="8584496" cy="358492"/>
          </a:xfrm>
          <a:prstGeom prst="rect">
            <a:avLst/>
          </a:prstGeom>
          <a:solidFill>
            <a:srgbClr val="62B5E5"/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marL="0" marR="0" lvl="0" indent="0" algn="ctr" defTabSz="957263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Programeier (Universitetsdirektøren eller den hun bemyndiger)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02305" y="4047560"/>
            <a:ext cx="8584496" cy="2549791"/>
          </a:xfrm>
          <a:prstGeom prst="rect">
            <a:avLst/>
          </a:prstGeom>
          <a:solidFill>
            <a:srgbClr val="E7E6E6"/>
          </a:solidFill>
          <a:ln w="12700" algn="ctr">
            <a:noFill/>
            <a:miter lim="800000"/>
            <a:headEnd/>
            <a:tailEnd/>
          </a:ln>
        </p:spPr>
        <p:txBody>
          <a:bodyPr lIns="88900" tIns="72000" rIns="88900" bIns="36000" numCol="2" spcCol="180000" anchor="t"/>
          <a:lstStyle/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Ansvarlig for at programmet når sine mål og leverer planlagte gevinster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Etablerer og kommuniserer visjon for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nødvendig finansiering for å etablere og gjennomføre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gjennomføring av nødvendige endringsaktiviteter for å realisere gevinster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at programmets kost/nytteanalyse er oppdatert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informasjon til og engasjement hos nøkkelinteressenter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Overvåker de viktigste strategiske risikoelementene i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sammenheng mellom programmet og virksomhetens strategiske mål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Sørger for nødvendige kvalitetssikring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at programorganisasjonen jobber effektivt</a:t>
            </a:r>
          </a:p>
        </p:txBody>
      </p:sp>
    </p:spTree>
    <p:extLst>
      <p:ext uri="{BB962C8B-B14F-4D97-AF65-F5344CB8AC3E}">
        <p14:creationId xmlns:p14="http://schemas.microsoft.com/office/powerpoint/2010/main" val="2835169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Ansvarsområder - Programstyret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 bwMode="gray">
          <a:xfrm>
            <a:off x="395536" y="1961183"/>
            <a:ext cx="8424936" cy="4132113"/>
          </a:xfrm>
          <a:prstGeom prst="rect">
            <a:avLst/>
          </a:prstGeom>
          <a:solidFill>
            <a:srgbClr val="E7E6E6"/>
          </a:solidFill>
          <a:ln w="12700" algn="ctr">
            <a:noFill/>
            <a:miter lim="800000"/>
            <a:headEnd/>
            <a:tailEnd/>
          </a:ln>
        </p:spPr>
        <p:txBody>
          <a:bodyPr lIns="88900" tIns="72000" rIns="88900" bIns="36000" numCol="1" spcCol="180000" anchor="t"/>
          <a:lstStyle/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Ledes av programeier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at programmet leverer innenfor avtalte rammer (kostnad, organisatorisk påvirkning, forventet gevinstrealisering)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Ansvar for å sikre forankring av programmet i linjen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nødvendige avklaringer mellom prosjekter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at gevinstprofil og gevinstrealiseringsplan er realistisk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Definerer akseptabel risikoprofil for programmet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Har fokus på utvikling, oppdatering og oppnåelse av ønsket fremtidig situasjon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Vedtar mandat og beskrivelse for prosjektene, samt behandlinger endringer i disse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Behandler og innstiller forslag til organisatoriske endringer. Beslutning om organisatoriske endringer løftes til rett nivå ut fra omfanget endringen medfører.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395536" y="1495252"/>
            <a:ext cx="8424936" cy="450602"/>
          </a:xfrm>
          <a:prstGeom prst="rect">
            <a:avLst/>
          </a:prstGeom>
          <a:solidFill>
            <a:srgbClr val="62B5E5"/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marL="0" marR="0" lvl="0" indent="0" algn="ctr" defTabSz="957263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Programstyret (SKAIT)</a:t>
            </a:r>
          </a:p>
        </p:txBody>
      </p:sp>
    </p:spTree>
    <p:extLst>
      <p:ext uri="{BB962C8B-B14F-4D97-AF65-F5344CB8AC3E}">
        <p14:creationId xmlns:p14="http://schemas.microsoft.com/office/powerpoint/2010/main" val="1838355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54" y="478160"/>
            <a:ext cx="7696200" cy="574576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nb-NO" sz="2400" dirty="0" smtClean="0"/>
              <a:t>Programeier </a:t>
            </a:r>
            <a:r>
              <a:rPr lang="nb-NO" sz="2400" dirty="0" err="1" smtClean="0"/>
              <a:t>vs</a:t>
            </a:r>
            <a:r>
              <a:rPr lang="nb-NO" sz="2400" dirty="0" smtClean="0"/>
              <a:t> programstyret</a:t>
            </a:r>
            <a:endParaRPr lang="nb-NO" sz="2400" dirty="0"/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469901" y="2496011"/>
            <a:ext cx="4678165" cy="39600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Ansvarlig for at programmet når sine mål og leverer planlagte gevinster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469899" y="2086046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Etablerer og kommuniserer visjon for programmet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69900" y="2906256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nødvendig finansiering for å etablere og gjennomføre programmet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 flipH="1">
            <a:off x="5148069" y="3030773"/>
            <a:ext cx="3816424" cy="68040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at programmet leverer innenfor avtalte rammer (kostnad, organisatorisk påvirkning, forventet gevinstrealisering)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 flipH="1">
            <a:off x="5148064" y="3878720"/>
            <a:ext cx="3816424" cy="404864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Ansvar for å sikre forankring av programmet i linjen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69901" y="4468134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gjennomføring av nødvendige endringsaktiviteter for å realisere gevinster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469901" y="4875168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at programmets kost/nytteanalyse er oppdatert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69899" y="3878720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informasjon til og engasjement hos nøkkelinteressenter</a:t>
            </a:r>
          </a:p>
        </p:txBody>
      </p:sp>
      <p:sp>
        <p:nvSpPr>
          <p:cNvPr id="12" name="Text Placeholder 5"/>
          <p:cNvSpPr txBox="1">
            <a:spLocks/>
          </p:cNvSpPr>
          <p:nvPr/>
        </p:nvSpPr>
        <p:spPr>
          <a:xfrm flipH="1">
            <a:off x="5148073" y="4468134"/>
            <a:ext cx="3816424" cy="39572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Behandler og innstiller forslag til organisatoriske </a:t>
            </a:r>
            <a:r>
              <a:rPr kumimoji="0" lang="nb-NO" sz="11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endringer</a:t>
            </a:r>
            <a:endParaRPr kumimoji="0" lang="nb-NO" sz="11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charset="0"/>
            </a:endParaRPr>
          </a:p>
        </p:txBody>
      </p:sp>
      <p:sp>
        <p:nvSpPr>
          <p:cNvPr id="13" name="Text Placeholder 5"/>
          <p:cNvSpPr txBox="1">
            <a:spLocks/>
          </p:cNvSpPr>
          <p:nvPr/>
        </p:nvSpPr>
        <p:spPr>
          <a:xfrm flipH="1">
            <a:off x="5148073" y="4875168"/>
            <a:ext cx="3816424" cy="39572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at gevinstprofil og gevinstrealiseringsplan er realistisk</a:t>
            </a:r>
          </a:p>
        </p:txBody>
      </p:sp>
      <p:sp>
        <p:nvSpPr>
          <p:cNvPr id="14" name="Rectangle 13"/>
          <p:cNvSpPr/>
          <p:nvPr/>
        </p:nvSpPr>
        <p:spPr bwMode="gray">
          <a:xfrm>
            <a:off x="469901" y="1225296"/>
            <a:ext cx="4678164" cy="324000"/>
          </a:xfrm>
          <a:prstGeom prst="rect">
            <a:avLst/>
          </a:prstGeom>
          <a:solidFill>
            <a:srgbClr val="000000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Programeier (leder av programstyret)</a:t>
            </a:r>
          </a:p>
        </p:txBody>
      </p:sp>
      <p:sp>
        <p:nvSpPr>
          <p:cNvPr id="15" name="Rectangle 14"/>
          <p:cNvSpPr/>
          <p:nvPr/>
        </p:nvSpPr>
        <p:spPr bwMode="gray">
          <a:xfrm>
            <a:off x="5148072" y="1225296"/>
            <a:ext cx="3816425" cy="324000"/>
          </a:xfrm>
          <a:prstGeom prst="rect">
            <a:avLst/>
          </a:prstGeom>
          <a:solidFill>
            <a:srgbClr val="000000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Programstyret</a:t>
            </a:r>
          </a:p>
        </p:txBody>
      </p:sp>
      <p:sp>
        <p:nvSpPr>
          <p:cNvPr id="16" name="Text Placeholder 5"/>
          <p:cNvSpPr txBox="1">
            <a:spLocks/>
          </p:cNvSpPr>
          <p:nvPr/>
        </p:nvSpPr>
        <p:spPr>
          <a:xfrm>
            <a:off x="469901" y="5424060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Overvåker de viktigste strategiske risikoelementene i programmet</a:t>
            </a:r>
          </a:p>
        </p:txBody>
      </p:sp>
      <p:sp>
        <p:nvSpPr>
          <p:cNvPr id="17" name="Text Placeholder 5"/>
          <p:cNvSpPr txBox="1">
            <a:spLocks/>
          </p:cNvSpPr>
          <p:nvPr>
            <p:custDataLst>
              <p:tags r:id="rId1"/>
            </p:custDataLst>
          </p:nvPr>
        </p:nvSpPr>
        <p:spPr>
          <a:xfrm flipH="1">
            <a:off x="5148073" y="5424060"/>
            <a:ext cx="3816424" cy="39572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Definerer akseptabel risikoprofil for programmet</a:t>
            </a:r>
          </a:p>
        </p:txBody>
      </p:sp>
      <p:sp>
        <p:nvSpPr>
          <p:cNvPr id="18" name="Text Placeholder 5"/>
          <p:cNvSpPr txBox="1">
            <a:spLocks/>
          </p:cNvSpPr>
          <p:nvPr/>
        </p:nvSpPr>
        <p:spPr>
          <a:xfrm>
            <a:off x="469901" y="1676081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sammenheng mellom programmet og virksomhetens strategiske mål</a:t>
            </a: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469899" y="3316222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Sørger for nødvendige kvalitetssikring</a:t>
            </a:r>
          </a:p>
        </p:txBody>
      </p:sp>
      <p:sp>
        <p:nvSpPr>
          <p:cNvPr id="20" name="Text Placeholder 5"/>
          <p:cNvSpPr txBox="1">
            <a:spLocks/>
          </p:cNvSpPr>
          <p:nvPr/>
        </p:nvSpPr>
        <p:spPr>
          <a:xfrm>
            <a:off x="469901" y="5959360"/>
            <a:ext cx="4678165" cy="395720"/>
          </a:xfrm>
          <a:prstGeom prst="homePlate">
            <a:avLst>
              <a:gd name="adj" fmla="val 0"/>
            </a:avLst>
          </a:prstGeom>
          <a:solidFill>
            <a:srgbClr val="E7E6E6">
              <a:lumMod val="90000"/>
            </a:srgb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at programorganisasjonen jobber effektivt</a:t>
            </a:r>
          </a:p>
        </p:txBody>
      </p:sp>
      <p:sp>
        <p:nvSpPr>
          <p:cNvPr id="21" name="Text Placeholder 5"/>
          <p:cNvSpPr txBox="1">
            <a:spLocks/>
          </p:cNvSpPr>
          <p:nvPr/>
        </p:nvSpPr>
        <p:spPr>
          <a:xfrm flipH="1">
            <a:off x="5148071" y="2336193"/>
            <a:ext cx="3816424" cy="68040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Vedtar mandat og beskrivelse for prosjektene, samt behandlinger endringer i disse</a:t>
            </a:r>
          </a:p>
        </p:txBody>
      </p:sp>
      <p:sp>
        <p:nvSpPr>
          <p:cNvPr id="22" name="Text Placeholder 5"/>
          <p:cNvSpPr txBox="1">
            <a:spLocks/>
          </p:cNvSpPr>
          <p:nvPr>
            <p:custDataLst>
              <p:tags r:id="rId2"/>
            </p:custDataLst>
          </p:nvPr>
        </p:nvSpPr>
        <p:spPr>
          <a:xfrm flipH="1">
            <a:off x="5148073" y="5959360"/>
            <a:ext cx="3816424" cy="39572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defPPr>
              <a:defRPr lang="en-US"/>
            </a:defPPr>
            <a:lvl1pPr indent="0" defTabSz="957263" fontAlgn="base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defRPr sz="1150">
                <a:cs typeface="Arial" charset="0"/>
              </a:defRPr>
            </a:lvl1pPr>
            <a:lvl2pPr marL="180000" indent="-180000" defTabSz="957263" fontAlgn="base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ea typeface="+mj-ea"/>
                <a:cs typeface="+mj-cs"/>
              </a:defRPr>
            </a:lvl2pPr>
            <a:lvl3pPr marL="360000" indent="-180000" defTabSz="957263" fontAlgn="base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sz="1200">
                <a:solidFill>
                  <a:schemeClr val="tx2"/>
                </a:solidFill>
                <a:ea typeface="+mj-ea"/>
                <a:cs typeface="+mj-cs"/>
              </a:defRPr>
            </a:lvl3pPr>
            <a:lvl4pPr marL="540000" indent="-180000" defTabSz="957263" fontAlgn="base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sz="1200">
                <a:solidFill>
                  <a:schemeClr val="tx2"/>
                </a:solidFill>
                <a:ea typeface="+mj-ea"/>
                <a:cs typeface="+mj-cs"/>
              </a:defRPr>
            </a:lvl4pPr>
            <a:lvl5pPr marL="720000" indent="-179388" defTabSz="957263" fontAlgn="base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sz="1200">
                <a:solidFill>
                  <a:schemeClr val="tx2"/>
                </a:solidFill>
                <a:ea typeface="+mj-ea"/>
                <a:cs typeface="+mj-cs"/>
              </a:defRPr>
            </a:lvl5pPr>
            <a:lvl6pPr marL="900000" indent="-180000" defTabSz="85951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baseline="0">
                <a:solidFill>
                  <a:schemeClr val="accent1"/>
                </a:solidFill>
              </a:defRPr>
            </a:lvl6pPr>
            <a:lvl7pPr marL="1080000" indent="-180000" defTabSz="85951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>
                <a:solidFill>
                  <a:schemeClr val="accent1"/>
                </a:solidFill>
              </a:defRPr>
            </a:lvl7pPr>
            <a:lvl8pPr marL="1260000" indent="-180000" defTabSz="85951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accent1"/>
                </a:solidFill>
              </a:defRPr>
            </a:lvl8pPr>
            <a:lvl9pPr marL="1440000" indent="-180000" defTabSz="85951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>
                <a:solidFill>
                  <a:schemeClr val="accent1"/>
                </a:solidFill>
              </a:defRPr>
            </a:lvl9pPr>
          </a:lstStyle>
          <a:p>
            <a:pPr marL="0" marR="0" lvl="0" indent="0" defTabSz="957263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Sikrer nødvendige avklaringer mellom prosjekter</a:t>
            </a: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 flipH="1">
            <a:off x="5148068" y="1641612"/>
            <a:ext cx="3816424" cy="680400"/>
          </a:xfrm>
          <a:prstGeom prst="homePlate">
            <a:avLst>
              <a:gd name="adj" fmla="val 0"/>
            </a:avLst>
          </a:prstGeom>
          <a:solidFill>
            <a:srgbClr val="62B5E5"/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nb-NO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charset="0"/>
              </a:rPr>
              <a:t>Har fokus på utvikling, oppdatering og oppnåelse av ønsket fremtidig situasjon</a:t>
            </a:r>
          </a:p>
        </p:txBody>
      </p:sp>
      <p:sp>
        <p:nvSpPr>
          <p:cNvPr id="24" name="Rectangle 23"/>
          <p:cNvSpPr/>
          <p:nvPr/>
        </p:nvSpPr>
        <p:spPr bwMode="gray">
          <a:xfrm>
            <a:off x="395536" y="1650756"/>
            <a:ext cx="8640959" cy="2052000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 bwMode="gray">
          <a:xfrm>
            <a:off x="469899" y="3878720"/>
            <a:ext cx="8494589" cy="404864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 bwMode="gray">
          <a:xfrm>
            <a:off x="395537" y="4469531"/>
            <a:ext cx="8604530" cy="792000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gray">
          <a:xfrm>
            <a:off x="469897" y="5405502"/>
            <a:ext cx="8494591" cy="392856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 bwMode="gray">
          <a:xfrm>
            <a:off x="469897" y="5953698"/>
            <a:ext cx="8494591" cy="392856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600" b="1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74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Gratis illustratie: Puzzel, Samenwerking, Samen - Gratis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103005"/>
            <a:ext cx="2278323" cy="22783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Aktiviteter i programmet - gjennomført</a:t>
            </a:r>
            <a:endParaRPr lang="nb-NO" sz="24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264" y="2122512"/>
            <a:ext cx="7696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nb-NO" sz="2400" dirty="0" smtClean="0"/>
              <a:t>Sikre beslutning i universitetsledelsen</a:t>
            </a:r>
          </a:p>
          <a:p>
            <a:pPr lvl="1"/>
            <a:r>
              <a:rPr lang="nb-NO" sz="2000" dirty="0" smtClean="0"/>
              <a:t>Rektorat og dekanat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2400" dirty="0" smtClean="0"/>
              <a:t>Sikre forankring</a:t>
            </a:r>
          </a:p>
          <a:p>
            <a:pPr lvl="1"/>
            <a:r>
              <a:rPr lang="nb-NO" sz="2000" dirty="0" smtClean="0"/>
              <a:t>Direktørnettverket og IDF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000" dirty="0" smtClean="0"/>
              <a:t>Hos sentrale interessenter i organisasjonen</a:t>
            </a:r>
          </a:p>
          <a:p>
            <a:pPr marL="0" indent="0">
              <a:buNone/>
            </a:pPr>
            <a:endParaRPr lang="nb-NO" sz="2400" dirty="0" smtClean="0"/>
          </a:p>
          <a:p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912714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Aktiviteter i programmet – på kort sikt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Etablere og bemanne programorganisasjonen</a:t>
            </a:r>
          </a:p>
          <a:p>
            <a:r>
              <a:rPr lang="nb-NO" sz="2000" dirty="0"/>
              <a:t>Grenseoppgang mellom digitaliseringsprogrammet og forbedringsprogrammet</a:t>
            </a:r>
          </a:p>
          <a:p>
            <a:r>
              <a:rPr lang="nb-NO" sz="2000" dirty="0"/>
              <a:t>Utarbeide for lokale mottaksprosjekter</a:t>
            </a:r>
            <a:r>
              <a:rPr lang="nb-NO" sz="2400" dirty="0"/>
              <a:t>:</a:t>
            </a:r>
          </a:p>
          <a:p>
            <a:pPr lvl="1"/>
            <a:r>
              <a:rPr lang="nb-NO" sz="1600" dirty="0">
                <a:solidFill>
                  <a:srgbClr val="000000"/>
                </a:solidFill>
                <a:latin typeface="Verdana"/>
              </a:rPr>
              <a:t>Prosjektmandat og </a:t>
            </a:r>
            <a:r>
              <a:rPr lang="nb-NO" sz="1600" dirty="0" smtClean="0">
                <a:solidFill>
                  <a:srgbClr val="000000"/>
                </a:solidFill>
                <a:latin typeface="Verdana"/>
              </a:rPr>
              <a:t>beskrivelse</a:t>
            </a:r>
          </a:p>
          <a:p>
            <a:pPr lvl="2"/>
            <a:r>
              <a:rPr lang="nb-NO" sz="1200" dirty="0" smtClean="0">
                <a:solidFill>
                  <a:srgbClr val="000000"/>
                </a:solidFill>
                <a:latin typeface="Verdana"/>
              </a:rPr>
              <a:t>Forberedende fase</a:t>
            </a:r>
          </a:p>
          <a:p>
            <a:pPr lvl="2"/>
            <a:r>
              <a:rPr lang="nb-NO" sz="1200" dirty="0" smtClean="0">
                <a:solidFill>
                  <a:srgbClr val="000000"/>
                </a:solidFill>
                <a:latin typeface="Verdana"/>
              </a:rPr>
              <a:t>Mottaksfase</a:t>
            </a:r>
          </a:p>
          <a:p>
            <a:pPr lvl="2"/>
            <a:r>
              <a:rPr lang="nb-NO" sz="1200" dirty="0">
                <a:solidFill>
                  <a:srgbClr val="000000"/>
                </a:solidFill>
                <a:latin typeface="Verdana"/>
              </a:rPr>
              <a:t>V</a:t>
            </a:r>
            <a:r>
              <a:rPr lang="nb-NO" sz="1200" dirty="0" smtClean="0">
                <a:solidFill>
                  <a:srgbClr val="000000"/>
                </a:solidFill>
                <a:latin typeface="Verdana"/>
              </a:rPr>
              <a:t>idereutviklingsfase</a:t>
            </a:r>
            <a:endParaRPr lang="nb-NO" sz="1200" dirty="0">
              <a:solidFill>
                <a:srgbClr val="000000"/>
              </a:solidFill>
              <a:latin typeface="Verdana"/>
            </a:endParaRPr>
          </a:p>
          <a:p>
            <a:r>
              <a:rPr lang="nb-NO" sz="2000" dirty="0" smtClean="0"/>
              <a:t>Initiere </a:t>
            </a:r>
            <a:r>
              <a:rPr lang="nb-NO" sz="2000" dirty="0"/>
              <a:t>forberedende aktiviteter for </a:t>
            </a:r>
            <a:r>
              <a:rPr lang="nb-NO" sz="2000" dirty="0" smtClean="0"/>
              <a:t>prosjektene</a:t>
            </a:r>
            <a:endParaRPr lang="nb-NO" sz="2000" dirty="0"/>
          </a:p>
          <a:p>
            <a:pPr lvl="1"/>
            <a:r>
              <a:rPr lang="nb-NO" sz="1600" dirty="0">
                <a:solidFill>
                  <a:srgbClr val="000000"/>
                </a:solidFill>
                <a:latin typeface="Verdana"/>
              </a:rPr>
              <a:t>BOTT/SA – </a:t>
            </a:r>
            <a:r>
              <a:rPr lang="nb-NO" sz="1600" dirty="0" smtClean="0">
                <a:solidFill>
                  <a:srgbClr val="000000"/>
                </a:solidFill>
                <a:latin typeface="Verdana"/>
              </a:rPr>
              <a:t>Organisering av arkivfunksjonen</a:t>
            </a:r>
            <a:endParaRPr lang="nb-NO" sz="1600" dirty="0">
              <a:solidFill>
                <a:srgbClr val="000000"/>
              </a:solidFill>
              <a:latin typeface="Verdana"/>
            </a:endParaRPr>
          </a:p>
          <a:p>
            <a:pPr lvl="1"/>
            <a:r>
              <a:rPr lang="nb-NO" sz="1600" dirty="0">
                <a:solidFill>
                  <a:srgbClr val="000000"/>
                </a:solidFill>
                <a:latin typeface="Verdana"/>
              </a:rPr>
              <a:t>BOTT/Økonomi og HR – </a:t>
            </a:r>
            <a:r>
              <a:rPr lang="nb-NO" sz="1600" dirty="0" smtClean="0">
                <a:solidFill>
                  <a:srgbClr val="000000"/>
                </a:solidFill>
                <a:latin typeface="Verdana"/>
              </a:rPr>
              <a:t>Kartlegging </a:t>
            </a:r>
            <a:r>
              <a:rPr lang="nb-NO" sz="1600" dirty="0">
                <a:solidFill>
                  <a:srgbClr val="000000"/>
                </a:solidFill>
                <a:latin typeface="Verdana"/>
              </a:rPr>
              <a:t>av </a:t>
            </a:r>
            <a:r>
              <a:rPr lang="nb-NO" sz="1600" dirty="0" smtClean="0">
                <a:solidFill>
                  <a:srgbClr val="000000"/>
                </a:solidFill>
                <a:latin typeface="Verdana"/>
              </a:rPr>
              <a:t>prosesser</a:t>
            </a:r>
          </a:p>
          <a:p>
            <a:r>
              <a:rPr lang="nb-NO" sz="2000" dirty="0" smtClean="0">
                <a:solidFill>
                  <a:srgbClr val="000000"/>
                </a:solidFill>
                <a:latin typeface="Verdana"/>
              </a:rPr>
              <a:t>Avklare behov for ekstern assistanse</a:t>
            </a:r>
          </a:p>
          <a:p>
            <a:r>
              <a:rPr lang="nb-NO" sz="2000" dirty="0" smtClean="0">
                <a:solidFill>
                  <a:srgbClr val="000000"/>
                </a:solidFill>
                <a:latin typeface="Verdana"/>
              </a:rPr>
              <a:t>Budsjett til frist SKAIT.</a:t>
            </a:r>
            <a:endParaRPr lang="nb-NO" sz="2000" dirty="0">
              <a:solidFill>
                <a:srgbClr val="000000"/>
              </a:solidFill>
              <a:latin typeface="Verdana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1423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Aktiviteter i programmet – på litt lenger sikt (før sommeren 2018)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132856"/>
            <a:ext cx="7696200" cy="4114800"/>
          </a:xfrm>
        </p:spPr>
        <p:txBody>
          <a:bodyPr/>
          <a:lstStyle/>
          <a:p>
            <a:r>
              <a:rPr lang="nb-NO" sz="2000" dirty="0" smtClean="0"/>
              <a:t>Etablere prosjektorganisasjonene</a:t>
            </a:r>
          </a:p>
          <a:p>
            <a:pPr lvl="1"/>
            <a:r>
              <a:rPr lang="nb-NO" sz="1800" dirty="0" smtClean="0"/>
              <a:t>Prosjektledere</a:t>
            </a:r>
          </a:p>
          <a:p>
            <a:pPr lvl="1"/>
            <a:r>
              <a:rPr lang="nb-NO" sz="1800" dirty="0" smtClean="0"/>
              <a:t>Operativ styringsgrupper</a:t>
            </a:r>
          </a:p>
          <a:p>
            <a:r>
              <a:rPr lang="nb-NO" sz="2000" dirty="0" smtClean="0"/>
              <a:t>Utarbeide kommunikasjonsplan</a:t>
            </a:r>
          </a:p>
          <a:p>
            <a:r>
              <a:rPr lang="nb-NO" sz="2000" dirty="0" smtClean="0"/>
              <a:t>Utarbeide fremdriftsplan</a:t>
            </a:r>
          </a:p>
          <a:p>
            <a:pPr marL="342900" lvl="1" indent="-342900" defTabSz="1219170" fontAlgn="auto">
              <a:spcBef>
                <a:spcPts val="6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b-NO" sz="2000" dirty="0" smtClean="0"/>
              <a:t>Utarbeide </a:t>
            </a:r>
            <a:r>
              <a:rPr lang="nb-NO" sz="2000" dirty="0" smtClean="0"/>
              <a:t>opplegg for å kartlegge </a:t>
            </a:r>
            <a:r>
              <a:rPr lang="nb-NO" sz="2000" dirty="0"/>
              <a:t>organisasjonens digitale modenhet  og iverksetter tiltak for å øke denne </a:t>
            </a:r>
          </a:p>
          <a:p>
            <a:r>
              <a:rPr lang="nb-NO" sz="2000" dirty="0"/>
              <a:t>Etablere </a:t>
            </a:r>
            <a:r>
              <a:rPr lang="nb-NO" sz="2000" dirty="0" smtClean="0"/>
              <a:t>rapporteringsrutiner for prosjektene</a:t>
            </a:r>
            <a:endParaRPr lang="nb-NO" sz="2000" dirty="0"/>
          </a:p>
          <a:p>
            <a:pPr lvl="1"/>
            <a:r>
              <a:rPr lang="nb-NO" sz="1600" dirty="0">
                <a:solidFill>
                  <a:srgbClr val="000000"/>
                </a:solidFill>
                <a:latin typeface="Verdana"/>
              </a:rPr>
              <a:t>Følge opp rapportering på tid, kostnad, kvalitet og risiko</a:t>
            </a:r>
          </a:p>
          <a:p>
            <a:pPr marL="342900" lvl="1" indent="-342900" defTabSz="1219170" fontAlgn="auto">
              <a:spcBef>
                <a:spcPts val="6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b-NO" sz="2000" dirty="0" smtClean="0"/>
              <a:t>Sikre </a:t>
            </a:r>
            <a:r>
              <a:rPr lang="nb-NO" sz="2000" dirty="0"/>
              <a:t>god dialog og involvering av tjenestemannsorganisasjonene</a:t>
            </a:r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 smtClean="0"/>
          </a:p>
        </p:txBody>
      </p:sp>
      <p:pic>
        <p:nvPicPr>
          <p:cNvPr id="5" name="Bilde 4" descr="&lt;strong&gt;Team&lt;/strong&gt; - Preventia - Format Compan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936" y="1916832"/>
            <a:ext cx="3347864" cy="19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32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2528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Backup</a:t>
            </a:r>
            <a:r>
              <a:rPr lang="nb-NO" dirty="0" smtClean="0"/>
              <a:t>-slides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3346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Ansvarsområder – programleder 1/2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 bwMode="gray">
          <a:xfrm>
            <a:off x="683568" y="2169219"/>
            <a:ext cx="7835727" cy="3852069"/>
          </a:xfrm>
          <a:prstGeom prst="rect">
            <a:avLst/>
          </a:prstGeom>
          <a:solidFill>
            <a:srgbClr val="E7E6E6"/>
          </a:solidFill>
          <a:ln w="12700" algn="ctr">
            <a:noFill/>
            <a:miter lim="800000"/>
            <a:headEnd/>
            <a:tailEnd/>
          </a:ln>
        </p:spPr>
        <p:txBody>
          <a:bodyPr lIns="88900" tIns="72000" rIns="88900" bIns="36000" numCol="1" spcCol="180000" anchor="t"/>
          <a:lstStyle/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Oppfølging mot programeier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Ivaretar daglig ledelse av programmet på vegne av programeier – løpende rapportere status til programeier</a:t>
            </a:r>
          </a:p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Kommunikasjon til interessenter 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Bindeledd mellom programmet og linjen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Ansvarlig for å definere fremtidig situasjon, med innspill fra linjen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identifisering av mulige gevinstområder som ikke kan realiseres av hvert prosjekt isolert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at gevinster ved innføring av nye administrative prosesser, rutiner og systemer er forankret og blir realisert i linjen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effektiv kommunikasjon til alle som påvirkes av endringene programmet/prosjektene medfører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Sørger for at linjeledere forbereder sin del av organisasjonen på den forestående endringen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Avdekker eventuelt behov for støtte til linjeledere i gjennomføring av endringer</a:t>
            </a:r>
          </a:p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b-NO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83568" y="1665453"/>
            <a:ext cx="7835727" cy="488795"/>
          </a:xfrm>
          <a:prstGeom prst="rect">
            <a:avLst/>
          </a:prstGeom>
          <a:solidFill>
            <a:srgbClr val="62B5E5"/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marL="0" marR="0" lvl="0" indent="0" algn="ctr" defTabSz="957263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Programleder (Strategisk systemeier)</a:t>
            </a:r>
          </a:p>
        </p:txBody>
      </p:sp>
    </p:spTree>
    <p:extLst>
      <p:ext uri="{BB962C8B-B14F-4D97-AF65-F5344CB8AC3E}">
        <p14:creationId xmlns:p14="http://schemas.microsoft.com/office/powerpoint/2010/main" val="3128946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Ansvarsområder – programleder 2/2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 bwMode="gray">
          <a:xfrm>
            <a:off x="480689" y="1881187"/>
            <a:ext cx="7979744" cy="3348013"/>
          </a:xfrm>
          <a:prstGeom prst="rect">
            <a:avLst/>
          </a:prstGeom>
          <a:solidFill>
            <a:srgbClr val="E7E6E6"/>
          </a:solidFill>
          <a:ln w="12700" algn="ctr">
            <a:noFill/>
            <a:miter lim="800000"/>
            <a:headEnd/>
            <a:tailEnd/>
          </a:ln>
        </p:spPr>
        <p:txBody>
          <a:bodyPr lIns="88900" tIns="72000" rIns="88900" bIns="36000" numCol="1" spcCol="180000" anchor="t"/>
          <a:lstStyle/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Oppfølging av programmet internt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Planlegger gjennomføringen av programmet og følger opp fremdrift, løser utfordringer og gjennomfører tiltak ved behov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Utvikler og implementerer programmets styringsrammer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Koordinerer prosjektene og deres avhengigheter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koordinering av gevinstplaner på tvers av prosjektene 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Følger opp risiko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Følger opp budsjett og kostnader i forhold til gevinster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at leveranser fra prosjektene møter programmets bilde av fremtidig situasjon, og leveres til forventet tid, kostnad og kvalitet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Sikrer god utnyttelse av ressurser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Håndterer interne og eksterne leverandører til programmet</a:t>
            </a:r>
          </a:p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itchFamily="34" charset="0"/>
            </a:endParaRPr>
          </a:p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b-NO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80689" y="1487264"/>
            <a:ext cx="7979744" cy="443109"/>
          </a:xfrm>
          <a:prstGeom prst="rect">
            <a:avLst/>
          </a:prstGeom>
          <a:solidFill>
            <a:srgbClr val="62B5E5"/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marL="0" marR="0" lvl="0" indent="0" algn="ctr" defTabSz="957263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Programleder (Strategisk systemeier)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67544" y="5578179"/>
            <a:ext cx="7979744" cy="443109"/>
          </a:xfrm>
          <a:prstGeom prst="rect">
            <a:avLst/>
          </a:prstGeom>
          <a:solidFill>
            <a:srgbClr val="62B5E5"/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marL="0" marR="0" lvl="0" indent="0" algn="ctr" defTabSz="957263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Programkontor</a:t>
            </a:r>
          </a:p>
        </p:txBody>
      </p:sp>
      <p:sp>
        <p:nvSpPr>
          <p:cNvPr id="10" name="Rectangle 9"/>
          <p:cNvSpPr/>
          <p:nvPr/>
        </p:nvSpPr>
        <p:spPr bwMode="gray">
          <a:xfrm>
            <a:off x="467544" y="5949280"/>
            <a:ext cx="7966600" cy="611709"/>
          </a:xfrm>
          <a:prstGeom prst="rect">
            <a:avLst/>
          </a:prstGeom>
          <a:solidFill>
            <a:srgbClr val="E7E6E6"/>
          </a:solidFill>
          <a:ln w="12700" algn="ctr">
            <a:noFill/>
            <a:miter lim="800000"/>
            <a:headEnd/>
            <a:tailEnd/>
          </a:ln>
        </p:spPr>
        <p:txBody>
          <a:bodyPr lIns="88900" tIns="72000" rIns="88900" bIns="36000" numCol="1" spcCol="180000" anchor="t"/>
          <a:lstStyle/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Oppfølging av programmet internt/eksternt</a:t>
            </a:r>
          </a:p>
          <a:p>
            <a:pPr marL="171450" marR="0" lvl="0" indent="-17145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itchFamily="34" charset="0"/>
              </a:rPr>
              <a:t>Bistå programleder</a:t>
            </a:r>
          </a:p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itchFamily="34" charset="0"/>
            </a:endParaRPr>
          </a:p>
          <a:p>
            <a:pPr marL="0" marR="0" lvl="0" indent="0" defTabSz="957998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b-NO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97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FJmYgZtk6g7Ur.Y3_X.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FJmYgZtk6g7Ur.Y3_X.Q"/>
</p:tagLst>
</file>

<file path=ppt/theme/theme1.xml><?xml version="1.0" encoding="utf-8"?>
<a:theme xmlns:a="http://schemas.openxmlformats.org/drawingml/2006/main" name="egen-uio-i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egen-uio-it</Template>
  <TotalTime>7172</TotalTime>
  <Words>1174</Words>
  <Application>Microsoft Office PowerPoint</Application>
  <PresentationFormat>Skjermfremvisning (4:3)</PresentationFormat>
  <Paragraphs>181</Paragraphs>
  <Slides>16</Slides>
  <Notes>15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Arial</vt:lpstr>
      <vt:lpstr>Calibri</vt:lpstr>
      <vt:lpstr>Verdana</vt:lpstr>
      <vt:lpstr>Wingdings</vt:lpstr>
      <vt:lpstr>ヒラギノ角ゴ Pro W3</vt:lpstr>
      <vt:lpstr>egen-uio-it</vt:lpstr>
      <vt:lpstr>Digitaliseringsprogram for administrative tjenester</vt:lpstr>
      <vt:lpstr>Innhold</vt:lpstr>
      <vt:lpstr>Et tilbakeblikk</vt:lpstr>
      <vt:lpstr>Organisering – Fase 1 (BOTT-prosjektene)</vt:lpstr>
      <vt:lpstr>Program vs prosjekt 1/2</vt:lpstr>
      <vt:lpstr>Program vs prosjekt 2/2</vt:lpstr>
      <vt:lpstr>Ansvarsområder – oppdragsgiver og programeier</vt:lpstr>
      <vt:lpstr>Ansvarsområder - Programstyret</vt:lpstr>
      <vt:lpstr>Programeier vs programstyret</vt:lpstr>
      <vt:lpstr>Aktiviteter i programmet - gjennomført</vt:lpstr>
      <vt:lpstr>Aktiviteter i programmet – på kort sikt</vt:lpstr>
      <vt:lpstr>Aktiviteter i programmet – på litt lenger sikt (før sommeren 2018)</vt:lpstr>
      <vt:lpstr>PowerPoint-presentasjon</vt:lpstr>
      <vt:lpstr>PowerPoint-presentasjon</vt:lpstr>
      <vt:lpstr>Ansvarsområder – programleder 1/2</vt:lpstr>
      <vt:lpstr>Ansvarsområder – programleder 2/2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Kristian Rikvold-Jess</dc:creator>
  <cp:lastModifiedBy>Johannes Falk Paulsen</cp:lastModifiedBy>
  <cp:revision>208</cp:revision>
  <cp:lastPrinted>2018-02-12T11:00:21Z</cp:lastPrinted>
  <dcterms:created xsi:type="dcterms:W3CDTF">2015-04-15T12:07:35Z</dcterms:created>
  <dcterms:modified xsi:type="dcterms:W3CDTF">2018-02-12T11:36:41Z</dcterms:modified>
</cp:coreProperties>
</file>