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37"/>
  </p:notesMasterIdLst>
  <p:handoutMasterIdLst>
    <p:handoutMasterId r:id="rId38"/>
  </p:handoutMasterIdLst>
  <p:sldIdLst>
    <p:sldId id="256" r:id="rId6"/>
    <p:sldId id="258" r:id="rId7"/>
    <p:sldId id="445" r:id="rId8"/>
    <p:sldId id="281" r:id="rId9"/>
    <p:sldId id="444" r:id="rId10"/>
    <p:sldId id="433" r:id="rId11"/>
    <p:sldId id="434" r:id="rId12"/>
    <p:sldId id="393" r:id="rId13"/>
    <p:sldId id="456" r:id="rId14"/>
    <p:sldId id="3955" r:id="rId15"/>
    <p:sldId id="397" r:id="rId16"/>
    <p:sldId id="409" r:id="rId17"/>
    <p:sldId id="430" r:id="rId18"/>
    <p:sldId id="422" r:id="rId19"/>
    <p:sldId id="423" r:id="rId20"/>
    <p:sldId id="411" r:id="rId21"/>
    <p:sldId id="446" r:id="rId22"/>
    <p:sldId id="428" r:id="rId23"/>
    <p:sldId id="425" r:id="rId24"/>
    <p:sldId id="429" r:id="rId25"/>
    <p:sldId id="398" r:id="rId26"/>
    <p:sldId id="449" r:id="rId27"/>
    <p:sldId id="435" r:id="rId28"/>
    <p:sldId id="440" r:id="rId29"/>
    <p:sldId id="450" r:id="rId30"/>
    <p:sldId id="431" r:id="rId31"/>
    <p:sldId id="455" r:id="rId32"/>
    <p:sldId id="454" r:id="rId33"/>
    <p:sldId id="452" r:id="rId34"/>
    <p:sldId id="453" r:id="rId35"/>
    <p:sldId id="399" r:id="rId36"/>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64373" autoAdjust="0"/>
  </p:normalViewPr>
  <p:slideViewPr>
    <p:cSldViewPr snapToGrid="0">
      <p:cViewPr varScale="1">
        <p:scale>
          <a:sx n="105" d="100"/>
          <a:sy n="105" d="100"/>
        </p:scale>
        <p:origin x="2046" y="108"/>
      </p:cViewPr>
      <p:guideLst/>
    </p:cSldViewPr>
  </p:slideViewPr>
  <p:notesTextViewPr>
    <p:cViewPr>
      <p:scale>
        <a:sx n="1" d="1"/>
        <a:sy n="1" d="1"/>
      </p:scale>
      <p:origin x="0" y="0"/>
    </p:cViewPr>
  </p:notesTextViewPr>
  <p:sorterViewPr>
    <p:cViewPr>
      <p:scale>
        <a:sx n="100" d="100"/>
        <a:sy n="100" d="100"/>
      </p:scale>
      <p:origin x="0" y="-3240"/>
    </p:cViewPr>
  </p:sorter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4/20/2023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1382586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957489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nb-NO" b="0" i="0" dirty="0">
                <a:solidFill>
                  <a:srgbClr val="222222"/>
                </a:solidFill>
                <a:effectLst/>
                <a:latin typeface="Arial" panose="020B0604020202020204" pitchFamily="34" charset="0"/>
              </a:rPr>
              <a:t>1. Linjematch</a:t>
            </a:r>
          </a:p>
          <a:p>
            <a:pPr algn="l" fontAlgn="base"/>
            <a:r>
              <a:rPr lang="nb-NO" b="0" i="0" dirty="0">
                <a:solidFill>
                  <a:srgbClr val="444444"/>
                </a:solidFill>
                <a:effectLst/>
                <a:latin typeface="Arial" panose="020B0604020202020204" pitchFamily="34" charset="0"/>
              </a:rPr>
              <a:t>Linjematch- hvor </a:t>
            </a:r>
            <a:r>
              <a:rPr lang="nb-NO" b="0" i="0" dirty="0" err="1">
                <a:solidFill>
                  <a:srgbClr val="444444"/>
                </a:solidFill>
                <a:effectLst/>
                <a:latin typeface="Arial" panose="020B0604020202020204" pitchFamily="34" charset="0"/>
              </a:rPr>
              <a:t>artikkelnr</a:t>
            </a:r>
            <a:r>
              <a:rPr lang="nb-NO" b="0" i="0" dirty="0">
                <a:solidFill>
                  <a:srgbClr val="444444"/>
                </a:solidFill>
                <a:effectLst/>
                <a:latin typeface="Arial" panose="020B0604020202020204" pitchFamily="34" charset="0"/>
              </a:rPr>
              <a:t> fra faktura matches med </a:t>
            </a:r>
            <a:r>
              <a:rPr lang="nb-NO" b="0" i="0" dirty="0" err="1">
                <a:solidFill>
                  <a:srgbClr val="444444"/>
                </a:solidFill>
                <a:effectLst/>
                <a:latin typeface="Arial" panose="020B0604020202020204" pitchFamily="34" charset="0"/>
              </a:rPr>
              <a:t>artikkelnr</a:t>
            </a:r>
            <a:r>
              <a:rPr lang="nb-NO" b="0" i="0" dirty="0">
                <a:solidFill>
                  <a:srgbClr val="444444"/>
                </a:solidFill>
                <a:effectLst/>
                <a:latin typeface="Arial" panose="020B0604020202020204" pitchFamily="34" charset="0"/>
              </a:rPr>
              <a:t> fra innkjøpsordren.</a:t>
            </a:r>
          </a:p>
          <a:p>
            <a:pPr algn="l" fontAlgn="base"/>
            <a:r>
              <a:rPr lang="nb-NO" b="0" i="0" dirty="0">
                <a:solidFill>
                  <a:srgbClr val="444444"/>
                </a:solidFill>
                <a:effectLst/>
                <a:latin typeface="Arial" panose="020B0604020202020204" pitchFamily="34" charset="0"/>
              </a:rPr>
              <a:t>Dersom det ikke er match på </a:t>
            </a:r>
            <a:r>
              <a:rPr lang="nb-NO" b="0" i="0" dirty="0" err="1">
                <a:solidFill>
                  <a:srgbClr val="444444"/>
                </a:solidFill>
                <a:effectLst/>
                <a:latin typeface="Arial" panose="020B0604020202020204" pitchFamily="34" charset="0"/>
              </a:rPr>
              <a:t>artikkelnr</a:t>
            </a:r>
            <a:r>
              <a:rPr lang="nb-NO" b="0" i="0" dirty="0">
                <a:solidFill>
                  <a:srgbClr val="444444"/>
                </a:solidFill>
                <a:effectLst/>
                <a:latin typeface="Arial" panose="020B0604020202020204" pitchFamily="34" charset="0"/>
              </a:rPr>
              <a:t> går fakturaen videre til sum match.</a:t>
            </a:r>
          </a:p>
          <a:p>
            <a:pPr algn="l" fontAlgn="base"/>
            <a:r>
              <a:rPr lang="nb-NO" b="0" i="0" dirty="0">
                <a:solidFill>
                  <a:srgbClr val="444444"/>
                </a:solidFill>
                <a:effectLst/>
                <a:latin typeface="Arial" panose="020B0604020202020204" pitchFamily="34" charset="0"/>
              </a:rPr>
              <a:t>Gjennomføres linjematchen vil fakturaen gå videre til kontroll av toleransegrense. Dersom toleransegrense er overskredet sendes faktura til deg som innkjøper for priskontroll.      </a:t>
            </a:r>
          </a:p>
          <a:p>
            <a:pPr algn="l" fontAlgn="base"/>
            <a:r>
              <a:rPr lang="nb-NO" b="0" i="0" dirty="0">
                <a:solidFill>
                  <a:srgbClr val="222222"/>
                </a:solidFill>
                <a:effectLst/>
                <a:latin typeface="Arial" panose="020B0604020202020204" pitchFamily="34" charset="0"/>
              </a:rPr>
              <a:t>2. Sum match</a:t>
            </a:r>
          </a:p>
          <a:p>
            <a:pPr algn="l" fontAlgn="base"/>
            <a:r>
              <a:rPr lang="nb-NO" b="0" i="0" dirty="0">
                <a:solidFill>
                  <a:srgbClr val="444444"/>
                </a:solidFill>
                <a:effectLst/>
                <a:latin typeface="Arial" panose="020B0604020202020204" pitchFamily="34" charset="0"/>
              </a:rPr>
              <a:t>Dersom fakturaen ikke matcher som sum match sendes den videre til avviksbehandling. Systemet vil først prøve på en automatisk avvikshåndtering innenfor gjeldende toleransegrense. Hvis det ikke er mulig vil den sende faktura til deg som innkjøper for manuell avvikshåndtering.</a:t>
            </a:r>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1061315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206043181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1.svg"/><Relationship Id="rId4" Type="http://schemas.openxmlformats.org/officeDocument/2006/relationships/image" Target="../media/image6.png"/><Relationship Id="rId9"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6.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1.svg"/><Relationship Id="rId4" Type="http://schemas.openxmlformats.org/officeDocument/2006/relationships/image" Target="../media/image6.png"/><Relationship Id="rId9"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0C88CF92-FCC2-4FBB-9F8C-8ED429043180}" type="datetime1">
              <a:rPr lang="nb-NO" altLang="nb-NO"/>
              <a:pPr>
                <a:defRPr/>
              </a:pPr>
              <a:t>20.04.2023</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B35ACD5-0D42-42F7-B111-2AEA8F2C3631}" type="slidenum">
              <a:rPr lang="en-US" altLang="nb-NO"/>
              <a:pPr>
                <a:defRPr/>
              </a:pPr>
              <a:t>‹#›</a:t>
            </a:fld>
            <a:endParaRPr lang="en-US" altLang="nb-NO"/>
          </a:p>
        </p:txBody>
      </p:sp>
    </p:spTree>
    <p:extLst>
      <p:ext uri="{BB962C8B-B14F-4D97-AF65-F5344CB8AC3E}">
        <p14:creationId xmlns:p14="http://schemas.microsoft.com/office/powerpoint/2010/main" val="3057918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32614-E6BB-4054-BB7B-9A483796ED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8E86753B-E5B1-4B1D-AB00-C79A2953FF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43A416C7-C884-437D-89DA-EEBC0BD52063}"/>
              </a:ext>
            </a:extLst>
          </p:cNvPr>
          <p:cNvSpPr>
            <a:spLocks noGrp="1"/>
          </p:cNvSpPr>
          <p:nvPr>
            <p:ph type="dt" sz="half" idx="10"/>
          </p:nvPr>
        </p:nvSpPr>
        <p:spPr/>
        <p:txBody>
          <a:bodyPr/>
          <a:lstStyle/>
          <a:p>
            <a:fld id="{5799C4C1-ED0E-41A3-897E-7EEB4C55468C}" type="datetimeFigureOut">
              <a:rPr lang="nb-NO" smtClean="0"/>
              <a:t>20.04.2023</a:t>
            </a:fld>
            <a:endParaRPr lang="nb-NO"/>
          </a:p>
        </p:txBody>
      </p:sp>
      <p:sp>
        <p:nvSpPr>
          <p:cNvPr id="5" name="Footer Placeholder 4">
            <a:extLst>
              <a:ext uri="{FF2B5EF4-FFF2-40B4-BE49-F238E27FC236}">
                <a16:creationId xmlns:a16="http://schemas.microsoft.com/office/drawing/2014/main" id="{51E16A8D-8955-4F91-9F29-82D4E8BB5E7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96F77AA-6260-4139-A0EA-D73317016419}"/>
              </a:ext>
            </a:extLst>
          </p:cNvPr>
          <p:cNvSpPr>
            <a:spLocks noGrp="1"/>
          </p:cNvSpPr>
          <p:nvPr>
            <p:ph type="sldNum" sz="quarter" idx="12"/>
          </p:nvPr>
        </p:nvSpPr>
        <p:spPr/>
        <p:txBody>
          <a:bodyPr/>
          <a:lstStyle/>
          <a:p>
            <a:fld id="{ED98101B-787B-4DB5-9B16-81DE4D566FBF}" type="slidenum">
              <a:rPr lang="nb-NO" smtClean="0"/>
              <a:t>‹#›</a:t>
            </a:fld>
            <a:endParaRPr lang="nb-NO"/>
          </a:p>
        </p:txBody>
      </p:sp>
    </p:spTree>
    <p:extLst>
      <p:ext uri="{BB962C8B-B14F-4D97-AF65-F5344CB8AC3E}">
        <p14:creationId xmlns:p14="http://schemas.microsoft.com/office/powerpoint/2010/main" val="2383123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0">
            <a:extLst>
              <a:ext uri="{96DAC541-7B7A-43D3-8B79-37D633B846F1}">
                <asvg:svgBlip xmlns:asvg="http://schemas.microsoft.com/office/drawing/2016/SVG/main" xmlns="" r:embed="rId31"/>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9" r:id="rId27"/>
    <p:sldLayoutId id="2147483730" r:id="rId28"/>
  </p:sldLayoutIdLst>
  <p:hf hdr="0" ftr="0" dt="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cid:image003.png@01D93A44.FA146CD0" TargetMode="External"/><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hyperlink" Target="https://www.uio.no/for-ansatte/arbeidsstotte/okonomi/behov-til-betaling/veiledning-unit4/index.html" TargetMode="External"/><Relationship Id="rId2" Type="http://schemas.openxmlformats.org/officeDocument/2006/relationships/hyperlink" Target="mailto:innkjop@admin.uio.no" TargetMode="Externa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hyperlink" Target="https://www.uio.no/for-ansatte/arbeidsstotte/okonomi/behov-til-betaling/veiledning-unit4/index.html" TargetMode="Externa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8"/>
          </p:nvPr>
        </p:nvSpPr>
        <p:spPr>
          <a:solidFill>
            <a:schemeClr val="accent1"/>
          </a:solidFill>
          <a:ln>
            <a:solidFill>
              <a:schemeClr val="accent1">
                <a:lumMod val="40000"/>
                <a:lumOff val="60000"/>
              </a:schemeClr>
            </a:solidFill>
          </a:ln>
        </p:spPr>
        <p:txBody>
          <a:bodyPr/>
          <a:lstStyle/>
          <a:p>
            <a:endParaRPr lang="en-US" dirty="0"/>
          </a:p>
        </p:txBody>
      </p:sp>
      <p:sp>
        <p:nvSpPr>
          <p:cNvPr id="4" name="Title 3">
            <a:extLst>
              <a:ext uri="{FF2B5EF4-FFF2-40B4-BE49-F238E27FC236}">
                <a16:creationId xmlns:a16="http://schemas.microsoft.com/office/drawing/2014/main" id="{4B69AC09-2576-4FCC-A8E6-2B5767CC4EB3}"/>
              </a:ext>
            </a:extLst>
          </p:cNvPr>
          <p:cNvSpPr>
            <a:spLocks noGrp="1"/>
          </p:cNvSpPr>
          <p:nvPr>
            <p:ph type="title" idx="4294967295"/>
          </p:nvPr>
        </p:nvSpPr>
        <p:spPr>
          <a:xfrm>
            <a:off x="413872" y="2349273"/>
            <a:ext cx="5075366" cy="1547813"/>
          </a:xfrm>
        </p:spPr>
        <p:txBody>
          <a:bodyPr/>
          <a:lstStyle/>
          <a:p>
            <a:r>
              <a:rPr lang="nb-NO" dirty="0"/>
              <a:t>Fagbrukerforum </a:t>
            </a:r>
            <a:r>
              <a:rPr lang="nb-NO" dirty="0" err="1"/>
              <a:t>BtB</a:t>
            </a:r>
            <a:r>
              <a:rPr lang="nb-NO" dirty="0"/>
              <a:t> </a:t>
            </a:r>
            <a:br>
              <a:rPr lang="nb-NO" dirty="0"/>
            </a:br>
            <a:r>
              <a:rPr lang="nb-NO" dirty="0"/>
              <a:t>april 2023</a:t>
            </a:r>
            <a:br>
              <a:rPr lang="nb-NO" dirty="0"/>
            </a:br>
            <a:endParaRPr lang="en-US" dirty="0"/>
          </a:p>
        </p:txBody>
      </p:sp>
    </p:spTree>
    <p:extLst>
      <p:ext uri="{BB962C8B-B14F-4D97-AF65-F5344CB8AC3E}">
        <p14:creationId xmlns:p14="http://schemas.microsoft.com/office/powerpoint/2010/main" val="34847154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31"/>
          </p:nvPr>
        </p:nvSpPr>
        <p:spPr>
          <a:xfrm>
            <a:off x="4946469" y="740228"/>
            <a:ext cx="6865361" cy="5318665"/>
          </a:xfrm>
        </p:spPr>
        <p:txBody>
          <a:bodyPr/>
          <a:lstStyle/>
          <a:p>
            <a:r>
              <a:rPr lang="nb-NO" sz="2000" dirty="0"/>
              <a:t>Forenkling for behovshavere</a:t>
            </a:r>
          </a:p>
          <a:p>
            <a:pPr lvl="1"/>
            <a:r>
              <a:rPr lang="nb-NO" sz="2000" dirty="0"/>
              <a:t>v/ </a:t>
            </a:r>
            <a:r>
              <a:rPr lang="nb-NO" sz="2000" dirty="0" err="1"/>
              <a:t>Avd</a:t>
            </a:r>
            <a:r>
              <a:rPr lang="nb-NO" sz="2000" dirty="0"/>
              <a:t> for kommunikasjon og samfunnskontakt</a:t>
            </a:r>
          </a:p>
          <a:p>
            <a:r>
              <a:rPr lang="nb-NO" sz="2000" dirty="0"/>
              <a:t>Informasjon </a:t>
            </a:r>
            <a:r>
              <a:rPr lang="nb-NO" sz="2000"/>
              <a:t>fra ØVA:</a:t>
            </a:r>
            <a:endParaRPr lang="nb-NO" sz="2000" dirty="0"/>
          </a:p>
          <a:p>
            <a:pPr lvl="1"/>
            <a:r>
              <a:rPr lang="nb-NO" sz="2000" dirty="0"/>
              <a:t>Nye rammeavtaler</a:t>
            </a:r>
          </a:p>
          <a:p>
            <a:pPr lvl="1"/>
            <a:r>
              <a:rPr lang="nb-NO" sz="2000" dirty="0"/>
              <a:t>Innføring av periodisk faktura for alle enheter</a:t>
            </a:r>
          </a:p>
          <a:p>
            <a:pPr lvl="1"/>
            <a:r>
              <a:rPr lang="nb-NO" sz="2000" dirty="0"/>
              <a:t>Status rapportutvikling</a:t>
            </a:r>
          </a:p>
          <a:p>
            <a:pPr lvl="1"/>
            <a:r>
              <a:rPr lang="nb-NO" sz="2000" dirty="0"/>
              <a:t>Avslutning av ordre i UNIT4</a:t>
            </a:r>
          </a:p>
          <a:p>
            <a:pPr marL="582661" lvl="2" indent="-125438">
              <a:spcBef>
                <a:spcPts val="1150"/>
              </a:spcBef>
            </a:pPr>
            <a:r>
              <a:rPr lang="nb-NO" sz="2000" dirty="0"/>
              <a:t> Koble ordrenummer på faktura, ulikt lev.nr ordre/faktura</a:t>
            </a:r>
          </a:p>
          <a:p>
            <a:pPr marL="582661" lvl="2" indent="-125438">
              <a:spcBef>
                <a:spcPts val="1150"/>
              </a:spcBef>
            </a:pPr>
            <a:r>
              <a:rPr lang="nb-NO" sz="2000" dirty="0"/>
              <a:t> Cateringbestillinger og </a:t>
            </a:r>
            <a:r>
              <a:rPr lang="nb-NO" sz="2000" dirty="0" err="1"/>
              <a:t>mva</a:t>
            </a:r>
            <a:r>
              <a:rPr lang="nb-NO" sz="2000" dirty="0"/>
              <a:t>-koder</a:t>
            </a:r>
          </a:p>
          <a:p>
            <a:pPr marL="582661" lvl="2" indent="-125438">
              <a:spcBef>
                <a:spcPts val="1150"/>
              </a:spcBef>
            </a:pPr>
            <a:r>
              <a:rPr lang="nb-NO" sz="2000" dirty="0"/>
              <a:t> </a:t>
            </a:r>
            <a:r>
              <a:rPr lang="nb-NO" sz="2000" dirty="0" err="1"/>
              <a:t>Kostnadsgodkjennere</a:t>
            </a:r>
            <a:r>
              <a:rPr lang="nb-NO" sz="2000" dirty="0"/>
              <a:t> kan endre</a:t>
            </a:r>
          </a:p>
          <a:p>
            <a:pPr marL="582661" lvl="2" indent="-125438">
              <a:spcBef>
                <a:spcPts val="1150"/>
              </a:spcBef>
            </a:pPr>
            <a:r>
              <a:rPr lang="nb-NO" sz="2000" dirty="0"/>
              <a:t> Opplæringsvideoer</a:t>
            </a:r>
          </a:p>
          <a:p>
            <a:pPr marL="0" indent="0">
              <a:buNone/>
            </a:pPr>
            <a:endParaRPr lang="en-US" dirty="0"/>
          </a:p>
        </p:txBody>
      </p:sp>
      <p:sp>
        <p:nvSpPr>
          <p:cNvPr id="3" name="Slide Number Placeholder 2"/>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a:t>
            </a:fld>
            <a:endParaRPr lang="en-US" dirty="0"/>
          </a:p>
        </p:txBody>
      </p:sp>
      <p:sp>
        <p:nvSpPr>
          <p:cNvPr id="4" name="Flowchart: Document 3"/>
          <p:cNvSpPr/>
          <p:nvPr/>
        </p:nvSpPr>
        <p:spPr>
          <a:xfrm>
            <a:off x="380170" y="740228"/>
            <a:ext cx="3570514" cy="3762103"/>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b="1" dirty="0">
                <a:solidFill>
                  <a:schemeClr val="tx1"/>
                </a:solidFill>
              </a:rPr>
              <a:t>Agenda</a:t>
            </a:r>
            <a:endParaRPr lang="en-US" sz="3200" b="1" dirty="0">
              <a:solidFill>
                <a:schemeClr val="tx1"/>
              </a:solidFill>
            </a:endParaRPr>
          </a:p>
        </p:txBody>
      </p:sp>
    </p:spTree>
    <p:extLst>
      <p:ext uri="{BB962C8B-B14F-4D97-AF65-F5344CB8AC3E}">
        <p14:creationId xmlns:p14="http://schemas.microsoft.com/office/powerpoint/2010/main" val="1213471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61BB633E-410C-1B43-318E-40B9856D60AD}"/>
              </a:ext>
            </a:extLst>
          </p:cNvPr>
          <p:cNvSpPr>
            <a:spLocks noGrp="1"/>
          </p:cNvSpPr>
          <p:nvPr>
            <p:ph type="title"/>
          </p:nvPr>
        </p:nvSpPr>
        <p:spPr/>
        <p:txBody>
          <a:bodyPr/>
          <a:lstStyle/>
          <a:p>
            <a:endParaRPr lang="nb-NO"/>
          </a:p>
        </p:txBody>
      </p:sp>
      <p:sp>
        <p:nvSpPr>
          <p:cNvPr id="9" name="Plassholder for innhold 8">
            <a:extLst>
              <a:ext uri="{FF2B5EF4-FFF2-40B4-BE49-F238E27FC236}">
                <a16:creationId xmlns:a16="http://schemas.microsoft.com/office/drawing/2014/main" id="{F1203BF9-C2D8-8E61-D040-AB5289EF4DB6}"/>
              </a:ext>
            </a:extLst>
          </p:cNvPr>
          <p:cNvSpPr>
            <a:spLocks noGrp="1"/>
          </p:cNvSpPr>
          <p:nvPr>
            <p:ph sz="quarter" idx="28"/>
          </p:nvPr>
        </p:nvSpPr>
        <p:spPr/>
        <p:txBody>
          <a:bodyPr/>
          <a:lstStyle/>
          <a:p>
            <a:endParaRPr lang="nb-NO" sz="4400" dirty="0"/>
          </a:p>
          <a:p>
            <a:r>
              <a:rPr lang="nb-NO" sz="4400" dirty="0"/>
              <a:t>Forenkling for behovshavere</a:t>
            </a:r>
          </a:p>
          <a:p>
            <a:pPr lvl="1"/>
            <a:r>
              <a:rPr lang="nb-NO" sz="4400" dirty="0"/>
              <a:t>v/ </a:t>
            </a:r>
            <a:r>
              <a:rPr lang="nb-NO" sz="4400" dirty="0" err="1"/>
              <a:t>Avd</a:t>
            </a:r>
            <a:r>
              <a:rPr lang="nb-NO" sz="4400" dirty="0"/>
              <a:t> for kommunikasjon og samfunnskontakt</a:t>
            </a:r>
          </a:p>
          <a:p>
            <a:pPr marL="457223" lvl="1" indent="0">
              <a:buNone/>
            </a:pPr>
            <a:endParaRPr lang="nb-NO" sz="4400" dirty="0"/>
          </a:p>
          <a:p>
            <a:endParaRPr lang="nb-NO" sz="3600" dirty="0"/>
          </a:p>
        </p:txBody>
      </p:sp>
      <p:sp>
        <p:nvSpPr>
          <p:cNvPr id="7" name="Plassholder for lysbildenummer 6">
            <a:extLst>
              <a:ext uri="{FF2B5EF4-FFF2-40B4-BE49-F238E27FC236}">
                <a16:creationId xmlns:a16="http://schemas.microsoft.com/office/drawing/2014/main" id="{4AF46FD8-EB9C-2307-1CDD-96EF25461A3C}"/>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Tree>
    <p:extLst>
      <p:ext uri="{BB962C8B-B14F-4D97-AF65-F5344CB8AC3E}">
        <p14:creationId xmlns:p14="http://schemas.microsoft.com/office/powerpoint/2010/main" val="1024119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p:txBody>
          <a:bodyPr/>
          <a:lstStyle/>
          <a:p>
            <a:pPr marL="0" indent="0">
              <a:buNone/>
            </a:pPr>
            <a:endParaRPr lang="nb-NO" dirty="0"/>
          </a:p>
          <a:p>
            <a:pPr marL="0" indent="0">
              <a:buNone/>
            </a:pPr>
            <a:endParaRPr lang="nb-NO" dirty="0"/>
          </a:p>
          <a:p>
            <a:pPr marL="0" indent="0">
              <a:buNone/>
            </a:pPr>
            <a:endParaRPr lang="nb-NO" dirty="0"/>
          </a:p>
          <a:p>
            <a:pPr marL="0" indent="0">
              <a:buNone/>
            </a:pPr>
            <a:endParaRPr lang="nb-NO" dirty="0"/>
          </a:p>
        </p:txBody>
      </p:sp>
      <p:sp>
        <p:nvSpPr>
          <p:cNvPr id="4" name="Content Placeholder 3"/>
          <p:cNvSpPr>
            <a:spLocks noGrp="1"/>
          </p:cNvSpPr>
          <p:nvPr>
            <p:ph sz="half" idx="4294967295"/>
          </p:nvPr>
        </p:nvSpPr>
        <p:spPr>
          <a:xfrm>
            <a:off x="0" y="1703388"/>
            <a:ext cx="11433175" cy="4354512"/>
          </a:xfrm>
        </p:spPr>
        <p:txBody>
          <a:bodyPr/>
          <a:lstStyle/>
          <a:p>
            <a:pPr marL="0" indent="0">
              <a:buNone/>
            </a:pPr>
            <a:endParaRPr lang="nb-NO" dirty="0"/>
          </a:p>
          <a:p>
            <a:pPr marL="0" indent="0">
              <a:buNone/>
            </a:pPr>
            <a:endParaRPr lang="nb-NO" dirty="0"/>
          </a:p>
          <a:p>
            <a:pPr marL="0" indent="0">
              <a:buNone/>
            </a:pPr>
            <a:endParaRPr lang="nb-NO" dirty="0"/>
          </a:p>
          <a:p>
            <a:pPr marL="0" indent="0">
              <a:buNone/>
            </a:pPr>
            <a:endParaRPr lang="en-US"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4</a:t>
            </a:fld>
            <a:endParaRPr lang="en-US" dirty="0"/>
          </a:p>
        </p:txBody>
      </p:sp>
      <p:sp>
        <p:nvSpPr>
          <p:cNvPr id="5" name="Oval 4"/>
          <p:cNvSpPr/>
          <p:nvPr/>
        </p:nvSpPr>
        <p:spPr>
          <a:xfrm>
            <a:off x="946331" y="1843314"/>
            <a:ext cx="3936274" cy="3840480"/>
          </a:xfrm>
          <a:prstGeom prst="ellipse">
            <a:avLst/>
          </a:prstGeom>
          <a:solidFill>
            <a:schemeClr val="accent1"/>
          </a:solidFill>
          <a:ln>
            <a:solidFill>
              <a:schemeClr val="accent1">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nb-NO" sz="2400" b="1" dirty="0">
                <a:ln w="0"/>
                <a:solidFill>
                  <a:schemeClr val="tx1"/>
                </a:solidFill>
                <a:effectLst>
                  <a:outerShdw blurRad="38100" dist="19050" dir="2700000" algn="tl" rotWithShape="0">
                    <a:schemeClr val="dk1">
                      <a:alpha val="40000"/>
                    </a:schemeClr>
                  </a:outerShdw>
                </a:effectLst>
              </a:rPr>
              <a:t>Nye rammeavtaler</a:t>
            </a:r>
          </a:p>
          <a:p>
            <a:pPr algn="ctr"/>
            <a:endParaRPr lang="en-US" sz="2400" b="1" dirty="0">
              <a:ln w="0"/>
              <a:solidFill>
                <a:srgbClr val="FFFFF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62431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E22F911-49E2-4303-8582-54D6E4228011}"/>
              </a:ext>
            </a:extLst>
          </p:cNvPr>
          <p:cNvSpPr>
            <a:spLocks noGrp="1"/>
          </p:cNvSpPr>
          <p:nvPr>
            <p:ph type="subTitle" idx="1"/>
          </p:nvPr>
        </p:nvSpPr>
        <p:spPr>
          <a:xfrm>
            <a:off x="1524000" y="291666"/>
            <a:ext cx="9144000" cy="941299"/>
          </a:xfrm>
        </p:spPr>
        <p:txBody>
          <a:bodyPr/>
          <a:lstStyle/>
          <a:p>
            <a:endParaRPr lang="nb-NO" dirty="0">
              <a:solidFill>
                <a:schemeClr val="accent1"/>
              </a:solidFill>
            </a:endParaRPr>
          </a:p>
          <a:p>
            <a:r>
              <a:rPr lang="nb-NO" dirty="0">
                <a:solidFill>
                  <a:schemeClr val="accent1"/>
                </a:solidFill>
              </a:rPr>
              <a:t>Nye avtaler siden desember 2022</a:t>
            </a:r>
          </a:p>
          <a:p>
            <a:endParaRPr lang="nb-NO" dirty="0">
              <a:solidFill>
                <a:schemeClr val="accent1"/>
              </a:solidFill>
            </a:endParaRPr>
          </a:p>
        </p:txBody>
      </p:sp>
      <p:graphicFrame>
        <p:nvGraphicFramePr>
          <p:cNvPr id="4" name="Table 4">
            <a:extLst>
              <a:ext uri="{FF2B5EF4-FFF2-40B4-BE49-F238E27FC236}">
                <a16:creationId xmlns:a16="http://schemas.microsoft.com/office/drawing/2014/main" id="{7F6FAD60-DB9D-4A5B-8DBA-92A6AD74DD8A}"/>
              </a:ext>
            </a:extLst>
          </p:cNvPr>
          <p:cNvGraphicFramePr>
            <a:graphicFrameLocks noGrp="1"/>
          </p:cNvGraphicFramePr>
          <p:nvPr>
            <p:extLst>
              <p:ext uri="{D42A27DB-BD31-4B8C-83A1-F6EECF244321}">
                <p14:modId xmlns:p14="http://schemas.microsoft.com/office/powerpoint/2010/main" val="3249631000"/>
              </p:ext>
            </p:extLst>
          </p:nvPr>
        </p:nvGraphicFramePr>
        <p:xfrm>
          <a:off x="1557813" y="1449323"/>
          <a:ext cx="9076373" cy="2042160"/>
        </p:xfrm>
        <a:graphic>
          <a:graphicData uri="http://schemas.openxmlformats.org/drawingml/2006/table">
            <a:tbl>
              <a:tblPr firstRow="1" bandRow="1">
                <a:tableStyleId>{5C22544A-7EE6-4342-B048-85BDC9FD1C3A}</a:tableStyleId>
              </a:tblPr>
              <a:tblGrid>
                <a:gridCol w="5012373">
                  <a:extLst>
                    <a:ext uri="{9D8B030D-6E8A-4147-A177-3AD203B41FA5}">
                      <a16:colId xmlns:a16="http://schemas.microsoft.com/office/drawing/2014/main" val="2269267814"/>
                    </a:ext>
                  </a:extLst>
                </a:gridCol>
                <a:gridCol w="4064000">
                  <a:extLst>
                    <a:ext uri="{9D8B030D-6E8A-4147-A177-3AD203B41FA5}">
                      <a16:colId xmlns:a16="http://schemas.microsoft.com/office/drawing/2014/main" val="1523667521"/>
                    </a:ext>
                  </a:extLst>
                </a:gridCol>
              </a:tblGrid>
              <a:tr h="370840">
                <a:tc>
                  <a:txBody>
                    <a:bodyPr/>
                    <a:lstStyle/>
                    <a:p>
                      <a:pPr algn="ctr"/>
                      <a:r>
                        <a:rPr lang="nb-NO" sz="2400" dirty="0">
                          <a:solidFill>
                            <a:schemeClr val="tx1"/>
                          </a:solidFill>
                        </a:rPr>
                        <a:t>Avtale</a:t>
                      </a:r>
                    </a:p>
                  </a:txBody>
                  <a:tcPr/>
                </a:tc>
                <a:tc>
                  <a:txBody>
                    <a:bodyPr/>
                    <a:lstStyle/>
                    <a:p>
                      <a:pPr algn="ctr"/>
                      <a:r>
                        <a:rPr lang="nb-NO" sz="2400" dirty="0">
                          <a:solidFill>
                            <a:schemeClr val="tx1"/>
                          </a:solidFill>
                        </a:rPr>
                        <a:t>Leverandører </a:t>
                      </a:r>
                    </a:p>
                  </a:txBody>
                  <a:tcPr/>
                </a:tc>
                <a:extLst>
                  <a:ext uri="{0D108BD9-81ED-4DB2-BD59-A6C34878D82A}">
                    <a16:rowId xmlns:a16="http://schemas.microsoft.com/office/drawing/2014/main" val="3777079059"/>
                  </a:ext>
                </a:extLst>
              </a:tr>
              <a:tr h="370840">
                <a:tc>
                  <a:txBody>
                    <a:bodyPr/>
                    <a:lstStyle/>
                    <a:p>
                      <a:r>
                        <a:rPr lang="nb-NO" sz="2000" dirty="0"/>
                        <a:t>ANSK-22-0267 </a:t>
                      </a:r>
                      <a:r>
                        <a:rPr lang="nb-NO" sz="2000" dirty="0" err="1"/>
                        <a:t>Mediovervåkning</a:t>
                      </a:r>
                      <a:endParaRPr lang="nb-NO" sz="2000" dirty="0"/>
                    </a:p>
                  </a:txBody>
                  <a:tcPr/>
                </a:tc>
                <a:tc>
                  <a:txBody>
                    <a:bodyPr/>
                    <a:lstStyle/>
                    <a:p>
                      <a:pPr marL="171450" indent="-171450">
                        <a:buFont typeface="Arial" panose="020B0604020202020204" pitchFamily="34" charset="0"/>
                        <a:buChar char="•"/>
                      </a:pPr>
                      <a:r>
                        <a:rPr lang="nb-NO" sz="2000" dirty="0">
                          <a:solidFill>
                            <a:schemeClr val="tx1"/>
                          </a:solidFill>
                        </a:rPr>
                        <a:t>Retriever Norge AS</a:t>
                      </a:r>
                    </a:p>
                  </a:txBody>
                  <a:tcPr/>
                </a:tc>
                <a:extLst>
                  <a:ext uri="{0D108BD9-81ED-4DB2-BD59-A6C34878D82A}">
                    <a16:rowId xmlns:a16="http://schemas.microsoft.com/office/drawing/2014/main" val="3400905217"/>
                  </a:ext>
                </a:extLst>
              </a:tr>
              <a:tr h="370840">
                <a:tc>
                  <a:txBody>
                    <a:bodyPr/>
                    <a:lstStyle/>
                    <a:p>
                      <a:pPr marL="0" algn="l" defTabSz="914400" rtl="0" eaLnBrk="1" latinLnBrk="0" hangingPunct="1"/>
                      <a:r>
                        <a:rPr lang="nb-NO" sz="2000" b="0" kern="1200" dirty="0">
                          <a:solidFill>
                            <a:schemeClr val="dk1"/>
                          </a:solidFill>
                          <a:effectLst/>
                          <a:latin typeface="+mn-lt"/>
                          <a:ea typeface="+mn-ea"/>
                          <a:cs typeface="+mn-cs"/>
                        </a:rPr>
                        <a:t>ANSK-22-0194 Smed- og metallarbeider</a:t>
                      </a:r>
                    </a:p>
                  </a:txBody>
                  <a:tcPr/>
                </a:tc>
                <a:tc>
                  <a:txBody>
                    <a:bodyPr/>
                    <a:lstStyle/>
                    <a:p>
                      <a:pPr marL="171450" indent="-171450">
                        <a:buFont typeface="Arial" panose="020B0604020202020204" pitchFamily="34" charset="0"/>
                        <a:buChar char="•"/>
                      </a:pPr>
                      <a:r>
                        <a:rPr lang="nb-NO" sz="2000" dirty="0">
                          <a:solidFill>
                            <a:schemeClr val="tx1"/>
                          </a:solidFill>
                        </a:rPr>
                        <a:t>Weberg AS</a:t>
                      </a:r>
                    </a:p>
                  </a:txBody>
                  <a:tcPr/>
                </a:tc>
                <a:extLst>
                  <a:ext uri="{0D108BD9-81ED-4DB2-BD59-A6C34878D82A}">
                    <a16:rowId xmlns:a16="http://schemas.microsoft.com/office/drawing/2014/main" val="31588256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b="0" kern="1200" dirty="0">
                          <a:solidFill>
                            <a:schemeClr val="dk1"/>
                          </a:solidFill>
                          <a:effectLst/>
                          <a:latin typeface="+mn-lt"/>
                          <a:ea typeface="+mn-ea"/>
                          <a:cs typeface="+mn-cs"/>
                        </a:rPr>
                        <a:t>ANSK-22-0265 Renhold Vestre Blindern</a:t>
                      </a:r>
                    </a:p>
                  </a:txBody>
                  <a:tcPr/>
                </a:tc>
                <a:tc>
                  <a:txBody>
                    <a:bodyPr/>
                    <a:lstStyle/>
                    <a:p>
                      <a:pPr marL="171450" indent="-171450">
                        <a:buFont typeface="Arial" panose="020B0604020202020204" pitchFamily="34" charset="0"/>
                        <a:buChar char="•"/>
                      </a:pPr>
                      <a:r>
                        <a:rPr lang="nb-NO" sz="2000" dirty="0">
                          <a:solidFill>
                            <a:schemeClr val="tx1"/>
                          </a:solidFill>
                        </a:rPr>
                        <a:t>4Service Eir Renhold AS</a:t>
                      </a:r>
                    </a:p>
                  </a:txBody>
                  <a:tcPr/>
                </a:tc>
                <a:extLst>
                  <a:ext uri="{0D108BD9-81ED-4DB2-BD59-A6C34878D82A}">
                    <a16:rowId xmlns:a16="http://schemas.microsoft.com/office/drawing/2014/main" val="1912503858"/>
                  </a:ext>
                </a:extLst>
              </a:tr>
              <a:tr h="370840">
                <a:tc>
                  <a:txBody>
                    <a:bodyPr/>
                    <a:lstStyle/>
                    <a:p>
                      <a:pPr marL="0" algn="l" defTabSz="914400" rtl="0" eaLnBrk="1" latinLnBrk="0" hangingPunct="1"/>
                      <a:r>
                        <a:rPr lang="nb-NO" sz="2000" b="0" kern="1200" dirty="0">
                          <a:solidFill>
                            <a:schemeClr val="dk1"/>
                          </a:solidFill>
                          <a:effectLst/>
                          <a:latin typeface="+mn-lt"/>
                          <a:ea typeface="+mn-ea"/>
                          <a:cs typeface="+mn-cs"/>
                        </a:rPr>
                        <a:t>ANSK-21-0209 Laboratorierekvisita</a:t>
                      </a:r>
                    </a:p>
                  </a:txBody>
                  <a:tcPr/>
                </a:tc>
                <a:tc>
                  <a:txBody>
                    <a:bodyPr/>
                    <a:lstStyle/>
                    <a:p>
                      <a:pPr marL="171450" indent="-171450" algn="l" defTabSz="914400" rtl="0" eaLnBrk="1" latinLnBrk="0" hangingPunct="1">
                        <a:buFont typeface="Arial" panose="020B0604020202020204" pitchFamily="34" charset="0"/>
                        <a:buChar char="•"/>
                      </a:pPr>
                      <a:endParaRPr lang="nb-NO" sz="2000" dirty="0">
                        <a:solidFill>
                          <a:schemeClr val="tx1"/>
                        </a:solidFill>
                      </a:endParaRPr>
                    </a:p>
                  </a:txBody>
                  <a:tcPr/>
                </a:tc>
                <a:extLst>
                  <a:ext uri="{0D108BD9-81ED-4DB2-BD59-A6C34878D82A}">
                    <a16:rowId xmlns:a16="http://schemas.microsoft.com/office/drawing/2014/main" val="2916409"/>
                  </a:ext>
                </a:extLst>
              </a:tr>
            </a:tbl>
          </a:graphicData>
        </a:graphic>
      </p:graphicFrame>
    </p:spTree>
    <p:extLst>
      <p:ext uri="{BB962C8B-B14F-4D97-AF65-F5344CB8AC3E}">
        <p14:creationId xmlns:p14="http://schemas.microsoft.com/office/powerpoint/2010/main" val="2849351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E22F911-49E2-4303-8582-54D6E4228011}"/>
              </a:ext>
            </a:extLst>
          </p:cNvPr>
          <p:cNvSpPr>
            <a:spLocks noGrp="1"/>
          </p:cNvSpPr>
          <p:nvPr>
            <p:ph type="subTitle" idx="1"/>
          </p:nvPr>
        </p:nvSpPr>
        <p:spPr>
          <a:xfrm>
            <a:off x="1524000" y="291666"/>
            <a:ext cx="9144000" cy="941299"/>
          </a:xfrm>
        </p:spPr>
        <p:txBody>
          <a:bodyPr/>
          <a:lstStyle/>
          <a:p>
            <a:r>
              <a:rPr lang="nb-NO" dirty="0">
                <a:solidFill>
                  <a:schemeClr val="accent1"/>
                </a:solidFill>
              </a:rPr>
              <a:t>ANSK-21-0209 Laboratorierekvisita</a:t>
            </a:r>
          </a:p>
          <a:p>
            <a:r>
              <a:rPr lang="nb-NO" sz="2000" dirty="0"/>
              <a:t>Ny avtale gyldig fra 31. mars 2023</a:t>
            </a:r>
          </a:p>
        </p:txBody>
      </p:sp>
      <p:graphicFrame>
        <p:nvGraphicFramePr>
          <p:cNvPr id="4" name="Table 4">
            <a:extLst>
              <a:ext uri="{FF2B5EF4-FFF2-40B4-BE49-F238E27FC236}">
                <a16:creationId xmlns:a16="http://schemas.microsoft.com/office/drawing/2014/main" id="{7F6FAD60-DB9D-4A5B-8DBA-92A6AD74DD8A}"/>
              </a:ext>
            </a:extLst>
          </p:cNvPr>
          <p:cNvGraphicFramePr>
            <a:graphicFrameLocks noGrp="1"/>
          </p:cNvGraphicFramePr>
          <p:nvPr/>
        </p:nvGraphicFramePr>
        <p:xfrm>
          <a:off x="1524000" y="1318694"/>
          <a:ext cx="9076373" cy="5247640"/>
        </p:xfrm>
        <a:graphic>
          <a:graphicData uri="http://schemas.openxmlformats.org/drawingml/2006/table">
            <a:tbl>
              <a:tblPr firstRow="1" bandRow="1">
                <a:tableStyleId>{5C22544A-7EE6-4342-B048-85BDC9FD1C3A}</a:tableStyleId>
              </a:tblPr>
              <a:tblGrid>
                <a:gridCol w="5012373">
                  <a:extLst>
                    <a:ext uri="{9D8B030D-6E8A-4147-A177-3AD203B41FA5}">
                      <a16:colId xmlns:a16="http://schemas.microsoft.com/office/drawing/2014/main" val="2269267814"/>
                    </a:ext>
                  </a:extLst>
                </a:gridCol>
                <a:gridCol w="4064000">
                  <a:extLst>
                    <a:ext uri="{9D8B030D-6E8A-4147-A177-3AD203B41FA5}">
                      <a16:colId xmlns:a16="http://schemas.microsoft.com/office/drawing/2014/main" val="1523667521"/>
                    </a:ext>
                  </a:extLst>
                </a:gridCol>
              </a:tblGrid>
              <a:tr h="370840">
                <a:tc>
                  <a:txBody>
                    <a:bodyPr/>
                    <a:lstStyle/>
                    <a:p>
                      <a:r>
                        <a:rPr lang="nb-NO" sz="1200" dirty="0"/>
                        <a:t>Produktområde</a:t>
                      </a:r>
                    </a:p>
                  </a:txBody>
                  <a:tcPr/>
                </a:tc>
                <a:tc>
                  <a:txBody>
                    <a:bodyPr/>
                    <a:lstStyle/>
                    <a:p>
                      <a:r>
                        <a:rPr lang="nb-NO" sz="1200" dirty="0"/>
                        <a:t>Leverandører (alfabetisk rekkefølge, ikke prioritet)</a:t>
                      </a:r>
                    </a:p>
                  </a:txBody>
                  <a:tcPr/>
                </a:tc>
                <a:extLst>
                  <a:ext uri="{0D108BD9-81ED-4DB2-BD59-A6C34878D82A}">
                    <a16:rowId xmlns:a16="http://schemas.microsoft.com/office/drawing/2014/main" val="3777079059"/>
                  </a:ext>
                </a:extLst>
              </a:tr>
              <a:tr h="370840">
                <a:tc>
                  <a:txBody>
                    <a:bodyPr/>
                    <a:lstStyle/>
                    <a:p>
                      <a:r>
                        <a:rPr lang="nb-NO" sz="1000" b="1" kern="1200" dirty="0">
                          <a:solidFill>
                            <a:schemeClr val="dk1"/>
                          </a:solidFill>
                          <a:effectLst/>
                          <a:latin typeface="+mn-lt"/>
                          <a:ea typeface="+mn-ea"/>
                          <a:cs typeface="+mn-cs"/>
                        </a:rPr>
                        <a:t>Glass og plast til flergangsbruk og engangsglass</a:t>
                      </a:r>
                      <a:endParaRPr lang="nb-NO" sz="1000" dirty="0"/>
                    </a:p>
                  </a:txBody>
                  <a:tcPr/>
                </a:tc>
                <a:tc>
                  <a:txBody>
                    <a:bodyPr/>
                    <a:lstStyle/>
                    <a:p>
                      <a:pPr marL="171450" indent="-171450">
                        <a:buFont typeface="Arial" panose="020B0604020202020204" pitchFamily="34" charset="0"/>
                        <a:buChar char="•"/>
                      </a:pPr>
                      <a:r>
                        <a:rPr lang="nb-NO" sz="1000" dirty="0">
                          <a:solidFill>
                            <a:schemeClr val="tx1"/>
                          </a:solidFill>
                        </a:rPr>
                        <a:t>Saveen &amp; Werner </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3400905217"/>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Generell mikroskoperingsrekvisita</a:t>
                      </a:r>
                    </a:p>
                  </a:txBody>
                  <a:tcPr/>
                </a:tc>
                <a:tc>
                  <a:txBody>
                    <a:bodyPr/>
                    <a:lstStyle/>
                    <a:p>
                      <a:pPr marL="171450" indent="-171450">
                        <a:buFont typeface="Arial" panose="020B0604020202020204" pitchFamily="34" charset="0"/>
                        <a:buChar char="•"/>
                      </a:pPr>
                      <a:r>
                        <a:rPr lang="nb-NO" sz="1000" dirty="0">
                          <a:solidFill>
                            <a:schemeClr val="tx1"/>
                          </a:solidFill>
                        </a:rPr>
                        <a:t>Chemi-Teknik</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31588256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000" b="1" kern="1200" dirty="0">
                          <a:solidFill>
                            <a:schemeClr val="dk1"/>
                          </a:solidFill>
                          <a:effectLst/>
                          <a:latin typeface="+mn-lt"/>
                          <a:ea typeface="+mn-ea"/>
                          <a:cs typeface="+mn-cs"/>
                        </a:rPr>
                        <a:t>Mikroskoperingsrekvisita for celledyrkning</a:t>
                      </a:r>
                    </a:p>
                  </a:txBody>
                  <a:tcPr/>
                </a:tc>
                <a:tc>
                  <a:txBody>
                    <a:bodyPr/>
                    <a:lstStyle/>
                    <a:p>
                      <a:pPr marL="171450" indent="-171450">
                        <a:buFont typeface="Arial" panose="020B0604020202020204" pitchFamily="34" charset="0"/>
                        <a:buChar char="•"/>
                      </a:pPr>
                      <a:r>
                        <a:rPr lang="nb-NO" sz="1000" dirty="0">
                          <a:solidFill>
                            <a:schemeClr val="tx1"/>
                          </a:solidFill>
                        </a:rPr>
                        <a:t>Saveen &amp; Werner </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1912503858"/>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Celledyrkningsrekvisita</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Sarstedt</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2916409"/>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PCR-rekvisita</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Life Technologies</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Sarstedt</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1632067219"/>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Filtre til generelt laboratorie-, cellearbeid og vannbehandlings-/renseanlegg</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382236190"/>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Filtre og membraner til blotting</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Bio-Rad</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Life Technologies</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2858635686"/>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Diverse engangsplast</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Sarstedt</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1807267424"/>
                  </a:ext>
                </a:extLst>
              </a:tr>
              <a:tr h="370840">
                <a:tc>
                  <a:txBody>
                    <a:bodyPr/>
                    <a:lstStyle/>
                    <a:p>
                      <a:pPr marL="0" algn="l" defTabSz="914400" rtl="0" eaLnBrk="1" latinLnBrk="0" hangingPunct="1"/>
                      <a:r>
                        <a:rPr lang="nn-NO" sz="1000" b="1" kern="1200" dirty="0">
                          <a:solidFill>
                            <a:schemeClr val="dk1"/>
                          </a:solidFill>
                          <a:effectLst/>
                          <a:latin typeface="+mn-lt"/>
                          <a:ea typeface="+mn-ea"/>
                          <a:cs typeface="+mn-cs"/>
                        </a:rPr>
                        <a:t>Oppbevaring, merking, rack og stativer </a:t>
                      </a:r>
                      <a:endParaRPr lang="nb-NO" sz="1000" b="1" kern="1200" dirty="0">
                        <a:solidFill>
                          <a:schemeClr val="dk1"/>
                        </a:solidFill>
                        <a:effectLst/>
                        <a:latin typeface="+mn-lt"/>
                        <a:ea typeface="+mn-ea"/>
                        <a:cs typeface="+mn-cs"/>
                      </a:endParaRP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Sarstedt</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2594300585"/>
                  </a:ext>
                </a:extLst>
              </a:tr>
              <a:tr h="370840">
                <a:tc>
                  <a:txBody>
                    <a:bodyPr/>
                    <a:lstStyle/>
                    <a:p>
                      <a:pPr marL="0" algn="l" defTabSz="914400" rtl="0" eaLnBrk="1" latinLnBrk="0" hangingPunct="1"/>
                      <a:r>
                        <a:rPr lang="nb-NO" sz="1000" b="1" kern="1200" dirty="0">
                          <a:solidFill>
                            <a:schemeClr val="dk1"/>
                          </a:solidFill>
                          <a:effectLst/>
                          <a:latin typeface="+mn-lt"/>
                          <a:ea typeface="+mn-ea"/>
                          <a:cs typeface="+mn-cs"/>
                        </a:rPr>
                        <a:t>Diverse laboratorierekvisita (ikke glass og plast)</a:t>
                      </a:r>
                    </a:p>
                  </a:txBody>
                  <a:tcPr/>
                </a:tc>
                <a:tc>
                  <a:txBody>
                    <a:bodyPr/>
                    <a:lstStyle/>
                    <a:p>
                      <a:pPr marL="171450" indent="-171450" algn="l" defTabSz="914400" rtl="0" eaLnBrk="1" latinLnBrk="0" hangingPunct="1">
                        <a:buFont typeface="Arial" panose="020B0604020202020204" pitchFamily="34" charset="0"/>
                        <a:buChar char="•"/>
                      </a:pPr>
                      <a:r>
                        <a:rPr lang="nb-NO" sz="1000" kern="1200" dirty="0">
                          <a:solidFill>
                            <a:schemeClr val="tx1"/>
                          </a:solidFill>
                          <a:latin typeface="+mn-lt"/>
                          <a:ea typeface="+mn-ea"/>
                          <a:cs typeface="+mn-cs"/>
                        </a:rPr>
                        <a:t>Fisher Scientific</a:t>
                      </a:r>
                    </a:p>
                    <a:p>
                      <a:pPr marL="171450" indent="-171450">
                        <a:buFont typeface="Arial" panose="020B0604020202020204" pitchFamily="34" charset="0"/>
                        <a:buChar char="•"/>
                      </a:pPr>
                      <a:r>
                        <a:rPr lang="nb-NO" sz="1000" dirty="0">
                          <a:solidFill>
                            <a:schemeClr val="tx1"/>
                          </a:solidFill>
                        </a:rPr>
                        <a:t>VWR International</a:t>
                      </a:r>
                    </a:p>
                  </a:txBody>
                  <a:tcPr/>
                </a:tc>
                <a:extLst>
                  <a:ext uri="{0D108BD9-81ED-4DB2-BD59-A6C34878D82A}">
                    <a16:rowId xmlns:a16="http://schemas.microsoft.com/office/drawing/2014/main" val="406802494"/>
                  </a:ext>
                </a:extLst>
              </a:tr>
            </a:tbl>
          </a:graphicData>
        </a:graphic>
      </p:graphicFrame>
    </p:spTree>
    <p:extLst>
      <p:ext uri="{BB962C8B-B14F-4D97-AF65-F5344CB8AC3E}">
        <p14:creationId xmlns:p14="http://schemas.microsoft.com/office/powerpoint/2010/main" val="34379406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E22F911-49E2-4303-8582-54D6E4228011}"/>
              </a:ext>
            </a:extLst>
          </p:cNvPr>
          <p:cNvSpPr>
            <a:spLocks noGrp="1"/>
          </p:cNvSpPr>
          <p:nvPr>
            <p:ph type="subTitle" idx="1"/>
          </p:nvPr>
        </p:nvSpPr>
        <p:spPr>
          <a:xfrm>
            <a:off x="1524000" y="291666"/>
            <a:ext cx="9144000" cy="941299"/>
          </a:xfrm>
        </p:spPr>
        <p:txBody>
          <a:bodyPr/>
          <a:lstStyle/>
          <a:p>
            <a:r>
              <a:rPr lang="nb-NO" dirty="0">
                <a:solidFill>
                  <a:schemeClr val="accent1"/>
                </a:solidFill>
              </a:rPr>
              <a:t>ANSK-21-0209 Laboratorierekvisita</a:t>
            </a:r>
          </a:p>
          <a:p>
            <a:r>
              <a:rPr lang="nb-NO" sz="2000" dirty="0"/>
              <a:t>Ny avtale gyldig fra 31. mars 2023</a:t>
            </a:r>
          </a:p>
        </p:txBody>
      </p:sp>
      <p:sp>
        <p:nvSpPr>
          <p:cNvPr id="2" name="TextBox 1">
            <a:extLst>
              <a:ext uri="{FF2B5EF4-FFF2-40B4-BE49-F238E27FC236}">
                <a16:creationId xmlns:a16="http://schemas.microsoft.com/office/drawing/2014/main" id="{957E99DC-F64D-44BF-B30E-F87830249FA4}"/>
              </a:ext>
            </a:extLst>
          </p:cNvPr>
          <p:cNvSpPr txBox="1"/>
          <p:nvPr/>
        </p:nvSpPr>
        <p:spPr>
          <a:xfrm>
            <a:off x="890803" y="1940888"/>
            <a:ext cx="10382864" cy="4370427"/>
          </a:xfrm>
          <a:prstGeom prst="rect">
            <a:avLst/>
          </a:prstGeom>
          <a:noFill/>
        </p:spPr>
        <p:txBody>
          <a:bodyPr wrap="square" rtlCol="0">
            <a:spAutoFit/>
          </a:bodyPr>
          <a:lstStyle/>
          <a:p>
            <a:pPr marL="285750" indent="-285750">
              <a:buFont typeface="Arial" panose="020B0604020202020204" pitchFamily="34" charset="0"/>
              <a:buChar char="•"/>
            </a:pPr>
            <a:r>
              <a:rPr lang="nb-NO" sz="2000" dirty="0"/>
              <a:t>Avtalekataloger og produktlister er under utarbeidelse. Her er det mye som skal gjøres, så det vil ta litt tid. Nyhetsmelding kommer når alt er klart.</a:t>
            </a:r>
          </a:p>
          <a:p>
            <a:pPr marL="285750" indent="-285750">
              <a:buFont typeface="Arial" panose="020B0604020202020204" pitchFamily="34" charset="0"/>
              <a:buChar char="•"/>
            </a:pPr>
            <a:endParaRPr lang="nb-NO" sz="2000" dirty="0"/>
          </a:p>
          <a:p>
            <a:pPr marL="285750" indent="-285750">
              <a:buFont typeface="Arial" panose="020B0604020202020204" pitchFamily="34" charset="0"/>
              <a:buChar char="•"/>
            </a:pPr>
            <a:r>
              <a:rPr lang="nb-NO" sz="2000" dirty="0"/>
              <a:t>Kataloger og </a:t>
            </a:r>
            <a:r>
              <a:rPr lang="nb-NO" sz="2000" dirty="0" err="1"/>
              <a:t>punchouts</a:t>
            </a:r>
            <a:r>
              <a:rPr lang="nb-NO" sz="2000" dirty="0"/>
              <a:t> ferdigstilles og oppdateres fortløpende så raskt som mulig. Avtalene er registrert i Unit4 og kan knyttes til kjøp.</a:t>
            </a:r>
          </a:p>
          <a:p>
            <a:endParaRPr lang="nb-NO" sz="2000" dirty="0"/>
          </a:p>
          <a:p>
            <a:pPr marL="285750" indent="-285750">
              <a:buFont typeface="Arial" panose="020B0604020202020204" pitchFamily="34" charset="0"/>
              <a:buChar char="•"/>
            </a:pPr>
            <a:r>
              <a:rPr lang="nb-NO" sz="2000" dirty="0"/>
              <a:t>Det er stilt miljøkrav og leverandørene skal bistå med å øke UiOs kunnskap om bærekraftig laboratorievirksomhet og som kunder skal vi bidra til bærekraftig handel så langt det er mulig.</a:t>
            </a:r>
          </a:p>
          <a:p>
            <a:pPr marL="285750" indent="-285750">
              <a:buFont typeface="Arial" panose="020B0604020202020204" pitchFamily="34" charset="0"/>
              <a:buChar char="•"/>
            </a:pPr>
            <a:endParaRPr lang="nb-NO" sz="2000" dirty="0"/>
          </a:p>
          <a:p>
            <a:pPr marL="285750" indent="-285750">
              <a:buFont typeface="Arial" panose="020B0604020202020204" pitchFamily="34" charset="0"/>
              <a:buChar char="•"/>
            </a:pPr>
            <a:r>
              <a:rPr lang="nb-NO" sz="2000" dirty="0"/>
              <a:t>Seksjon for innkjøp v/avtaleansvarlig vil avholde informasjonsmøte(r) på nett og det vil bli avholdt møte(r) hvor leverandørene blir invitert til å delta, hvor fokuset vil være miljø. Begge deler vil tilstrebes å få til før sommeren.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Tree>
    <p:extLst>
      <p:ext uri="{BB962C8B-B14F-4D97-AF65-F5344CB8AC3E}">
        <p14:creationId xmlns:p14="http://schemas.microsoft.com/office/powerpoint/2010/main" val="3697027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28"/>
          </p:nvPr>
        </p:nvSpPr>
        <p:spPr/>
        <p:txBody>
          <a:bodyPr/>
          <a:lstStyle/>
          <a:p>
            <a:endParaRPr lang="nb-NO" dirty="0"/>
          </a:p>
          <a:p>
            <a:pPr marL="457200" indent="-457200">
              <a:buFont typeface="Arial" panose="020B0604020202020204" pitchFamily="34" charset="0"/>
              <a:buChar char="•"/>
            </a:pPr>
            <a:endParaRPr lang="nb-NO" sz="2800" dirty="0"/>
          </a:p>
          <a:p>
            <a:pPr marL="457200" indent="-457200">
              <a:buFont typeface="Arial" panose="020B0604020202020204" pitchFamily="34" charset="0"/>
              <a:buChar char="•"/>
            </a:pPr>
            <a:endParaRPr lang="nb-NO" sz="2800"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
        <p:nvSpPr>
          <p:cNvPr id="5" name="Oval 4"/>
          <p:cNvSpPr/>
          <p:nvPr/>
        </p:nvSpPr>
        <p:spPr>
          <a:xfrm>
            <a:off x="711200" y="1440873"/>
            <a:ext cx="4636655" cy="38132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solidFill>
                  <a:schemeClr val="tx1"/>
                </a:solidFill>
              </a:rPr>
              <a:t>Avtalekatalogen</a:t>
            </a:r>
            <a:endParaRPr lang="en-US" sz="3200" dirty="0">
              <a:solidFill>
                <a:schemeClr val="tx1"/>
              </a:solidFill>
            </a:endParaRPr>
          </a:p>
        </p:txBody>
      </p:sp>
    </p:spTree>
    <p:extLst>
      <p:ext uri="{BB962C8B-B14F-4D97-AF65-F5344CB8AC3E}">
        <p14:creationId xmlns:p14="http://schemas.microsoft.com/office/powerpoint/2010/main" val="387182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D9FC20-AE34-0991-3BD4-7609FBAC983D}"/>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1B78AB19-3DA5-5662-77F8-C92C62FF9AB1}"/>
              </a:ext>
            </a:extLst>
          </p:cNvPr>
          <p:cNvSpPr>
            <a:spLocks noGrp="1"/>
          </p:cNvSpPr>
          <p:nvPr>
            <p:ph sz="quarter" idx="28"/>
          </p:nvPr>
        </p:nvSpPr>
        <p:spPr/>
        <p:txBody>
          <a:bodyPr/>
          <a:lstStyle/>
          <a:p>
            <a:pPr marL="285750" indent="-285750">
              <a:buFont typeface="Arial" panose="020B0604020202020204" pitchFamily="34" charset="0"/>
              <a:buChar char="•"/>
            </a:pPr>
            <a:r>
              <a:rPr lang="nb-NO" sz="2800" dirty="0"/>
              <a:t>Alle ansatte har tilgang til Avtalekatalogen</a:t>
            </a:r>
          </a:p>
          <a:p>
            <a:pPr marL="285750" indent="-285750">
              <a:buFont typeface="Arial" panose="020B0604020202020204" pitchFamily="34" charset="0"/>
              <a:buChar char="•"/>
            </a:pPr>
            <a:r>
              <a:rPr lang="nb-NO" sz="2800" dirty="0"/>
              <a:t>Det er leders ansvar å informere ansatte om Avtalekatalogen til egne ansatte</a:t>
            </a:r>
          </a:p>
          <a:p>
            <a:pPr marL="285750" indent="-285750">
              <a:buFont typeface="Arial" panose="020B0604020202020204" pitchFamily="34" charset="0"/>
              <a:buChar char="•"/>
            </a:pPr>
            <a:r>
              <a:rPr lang="nb-NO" sz="2800" dirty="0"/>
              <a:t>Innkjøpere har et spesielt ansvar for å bruke Avtalekatalogen og kjenne til alle avtalene OG bidra i informasjonen om den til behovshavere</a:t>
            </a:r>
          </a:p>
          <a:p>
            <a:pPr marL="285750" indent="-285750">
              <a:buFont typeface="Arial" panose="020B0604020202020204" pitchFamily="34" charset="0"/>
              <a:buChar char="•"/>
            </a:pPr>
            <a:endParaRPr lang="nb-NO" dirty="0"/>
          </a:p>
          <a:p>
            <a:endParaRPr lang="nb-NO" dirty="0"/>
          </a:p>
        </p:txBody>
      </p:sp>
      <p:sp>
        <p:nvSpPr>
          <p:cNvPr id="4" name="Plassholder for lysbildenummer 3">
            <a:extLst>
              <a:ext uri="{FF2B5EF4-FFF2-40B4-BE49-F238E27FC236}">
                <a16:creationId xmlns:a16="http://schemas.microsoft.com/office/drawing/2014/main" id="{2A1D26D2-B461-66E2-B0C2-BB8A492CCAD7}"/>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Tree>
    <p:extLst>
      <p:ext uri="{BB962C8B-B14F-4D97-AF65-F5344CB8AC3E}">
        <p14:creationId xmlns:p14="http://schemas.microsoft.com/office/powerpoint/2010/main" val="1921132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1D6BB34A-5843-D5EE-BF28-9C3E887D7232}"/>
              </a:ext>
            </a:extLst>
          </p:cNvPr>
          <p:cNvSpPr>
            <a:spLocks noGrp="1"/>
          </p:cNvSpPr>
          <p:nvPr>
            <p:ph type="sldNum" sz="quarter" idx="12"/>
          </p:nvPr>
        </p:nvSpPr>
        <p:spPr/>
        <p:txBody>
          <a:bodyPr/>
          <a:lstStyle/>
          <a:p>
            <a:pPr defTabSz="1097280" fontAlgn="base">
              <a:spcBef>
                <a:spcPct val="0"/>
              </a:spcBef>
              <a:spcAft>
                <a:spcPct val="0"/>
              </a:spcAft>
              <a:defRPr/>
            </a:pPr>
            <a:fld id="{AA8916B1-5B0A-4BA8-8794-3D037D7341E7}" type="slidenum">
              <a:rPr lang="en-US" altLang="nb-NO">
                <a:latin typeface="Arial" charset="0"/>
                <a:ea typeface="ヒラギノ角ゴ Pro W3" charset="-128"/>
              </a:rPr>
              <a:pPr defTabSz="1097280" fontAlgn="base">
                <a:spcBef>
                  <a:spcPct val="0"/>
                </a:spcBef>
                <a:spcAft>
                  <a:spcPct val="0"/>
                </a:spcAft>
                <a:defRPr/>
              </a:pPr>
              <a:t>10</a:t>
            </a:fld>
            <a:endParaRPr lang="en-US" altLang="nb-NO">
              <a:latin typeface="Arial" charset="0"/>
              <a:ea typeface="ヒラギノ角ゴ Pro W3" charset="-128"/>
            </a:endParaRPr>
          </a:p>
        </p:txBody>
      </p:sp>
      <p:sp>
        <p:nvSpPr>
          <p:cNvPr id="6" name="Tittel 5">
            <a:extLst>
              <a:ext uri="{FF2B5EF4-FFF2-40B4-BE49-F238E27FC236}">
                <a16:creationId xmlns:a16="http://schemas.microsoft.com/office/drawing/2014/main" id="{057C1153-989D-11A6-6543-17CC281CA9C9}"/>
              </a:ext>
            </a:extLst>
          </p:cNvPr>
          <p:cNvSpPr>
            <a:spLocks noGrp="1"/>
          </p:cNvSpPr>
          <p:nvPr>
            <p:ph type="title"/>
          </p:nvPr>
        </p:nvSpPr>
        <p:spPr/>
        <p:txBody>
          <a:bodyPr/>
          <a:lstStyle/>
          <a:p>
            <a:r>
              <a:rPr lang="nb-NO" dirty="0"/>
              <a:t>Registrere avvik på avtaler – i avtalekatalogen</a:t>
            </a:r>
          </a:p>
        </p:txBody>
      </p:sp>
      <p:pic>
        <p:nvPicPr>
          <p:cNvPr id="9" name="Plassholder for innhold 8">
            <a:extLst>
              <a:ext uri="{FF2B5EF4-FFF2-40B4-BE49-F238E27FC236}">
                <a16:creationId xmlns:a16="http://schemas.microsoft.com/office/drawing/2014/main" id="{9B84D6B6-D4B0-C51E-38DB-31125FF18C2C}"/>
              </a:ext>
            </a:extLst>
          </p:cNvPr>
          <p:cNvPicPr>
            <a:picLocks noGrp="1" noChangeAspect="1"/>
          </p:cNvPicPr>
          <p:nvPr>
            <p:ph sz="quarter" idx="28"/>
          </p:nvPr>
        </p:nvPicPr>
        <p:blipFill>
          <a:blip r:embed="rId2"/>
          <a:stretch>
            <a:fillRect/>
          </a:stretch>
        </p:blipFill>
        <p:spPr>
          <a:xfrm>
            <a:off x="2460249" y="1068182"/>
            <a:ext cx="7271503" cy="4817746"/>
          </a:xfrm>
        </p:spPr>
      </p:pic>
      <p:sp>
        <p:nvSpPr>
          <p:cNvPr id="4" name="Plassholder for dato 3">
            <a:extLst>
              <a:ext uri="{FF2B5EF4-FFF2-40B4-BE49-F238E27FC236}">
                <a16:creationId xmlns:a16="http://schemas.microsoft.com/office/drawing/2014/main" id="{231BA479-1996-FE27-73D9-8F4A763DF4C3}"/>
              </a:ext>
            </a:extLst>
          </p:cNvPr>
          <p:cNvSpPr>
            <a:spLocks noGrp="1"/>
          </p:cNvSpPr>
          <p:nvPr>
            <p:ph type="dt" sz="half" idx="4294967295"/>
          </p:nvPr>
        </p:nvSpPr>
        <p:spPr>
          <a:xfrm>
            <a:off x="609600" y="6400800"/>
            <a:ext cx="2286000" cy="457200"/>
          </a:xfrm>
        </p:spPr>
        <p:txBody>
          <a:bodyPr/>
          <a:lstStyle/>
          <a:p>
            <a:pPr defTabSz="1097280" fontAlgn="base">
              <a:spcBef>
                <a:spcPct val="0"/>
              </a:spcBef>
              <a:spcAft>
                <a:spcPct val="0"/>
              </a:spcAft>
              <a:defRPr/>
            </a:pPr>
            <a:fld id="{34F50365-4E4D-4100-BCA3-55140E883697}" type="datetime1">
              <a:rPr lang="nb-NO" altLang="nb-NO">
                <a:solidFill>
                  <a:prstClr val="black">
                    <a:tint val="75000"/>
                  </a:prstClr>
                </a:solidFill>
                <a:latin typeface="Arial" charset="0"/>
                <a:ea typeface="ヒラギノ角ゴ Pro W3" charset="-128"/>
              </a:rPr>
              <a:pPr defTabSz="1097280" fontAlgn="base">
                <a:spcBef>
                  <a:spcPct val="0"/>
                </a:spcBef>
                <a:spcAft>
                  <a:spcPct val="0"/>
                </a:spcAft>
                <a:defRPr/>
              </a:pPr>
              <a:t>20.04.2023</a:t>
            </a:fld>
            <a:endParaRPr lang="nb-NO" altLang="nb-NO">
              <a:solidFill>
                <a:prstClr val="black">
                  <a:tint val="75000"/>
                </a:prstClr>
              </a:solidFill>
              <a:latin typeface="Arial" charset="0"/>
              <a:ea typeface="ヒラギノ角ゴ Pro W3" charset="-128"/>
            </a:endParaRPr>
          </a:p>
        </p:txBody>
      </p:sp>
      <p:sp>
        <p:nvSpPr>
          <p:cNvPr id="10" name="Ellipse 9">
            <a:extLst>
              <a:ext uri="{FF2B5EF4-FFF2-40B4-BE49-F238E27FC236}">
                <a16:creationId xmlns:a16="http://schemas.microsoft.com/office/drawing/2014/main" id="{2A881BF6-834B-20F0-A6FC-F14756E42B1F}"/>
              </a:ext>
            </a:extLst>
          </p:cNvPr>
          <p:cNvSpPr/>
          <p:nvPr/>
        </p:nvSpPr>
        <p:spPr>
          <a:xfrm>
            <a:off x="5923181" y="2392085"/>
            <a:ext cx="1036915" cy="518458"/>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fontAlgn="base">
              <a:spcBef>
                <a:spcPct val="0"/>
              </a:spcBef>
              <a:spcAft>
                <a:spcPct val="0"/>
              </a:spcAft>
            </a:pPr>
            <a:endParaRPr lang="nb-NO" sz="1920">
              <a:solidFill>
                <a:prstClr val="white"/>
              </a:solidFill>
              <a:latin typeface="Arial"/>
            </a:endParaRPr>
          </a:p>
        </p:txBody>
      </p:sp>
      <p:cxnSp>
        <p:nvCxnSpPr>
          <p:cNvPr id="12" name="Rett pilkobling 11">
            <a:extLst>
              <a:ext uri="{FF2B5EF4-FFF2-40B4-BE49-F238E27FC236}">
                <a16:creationId xmlns:a16="http://schemas.microsoft.com/office/drawing/2014/main" id="{CD370C85-4D9F-D8D0-C850-CAEFC88B638C}"/>
              </a:ext>
            </a:extLst>
          </p:cNvPr>
          <p:cNvCxnSpPr/>
          <p:nvPr/>
        </p:nvCxnSpPr>
        <p:spPr>
          <a:xfrm>
            <a:off x="6441638" y="902704"/>
            <a:ext cx="0" cy="140297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95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p:txBody>
          <a:bodyPr/>
          <a:lstStyle/>
          <a:p>
            <a:endParaRPr lang="en-US"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11</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Innføring av periodisk faktura ved alle enheter</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83042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080" y="427784"/>
            <a:ext cx="10515600" cy="1325563"/>
          </a:xfrm>
        </p:spPr>
        <p:txBody>
          <a:bodyPr/>
          <a:lstStyle/>
          <a:p>
            <a:r>
              <a:rPr lang="en-US" dirty="0"/>
              <a:t/>
            </a:r>
            <a:br>
              <a:rPr lang="en-US" dirty="0"/>
            </a:br>
            <a:endParaRPr lang="en-US" dirty="0"/>
          </a:p>
        </p:txBody>
      </p:sp>
      <p:sp>
        <p:nvSpPr>
          <p:cNvPr id="3" name="Content Placeholder 2"/>
          <p:cNvSpPr>
            <a:spLocks noGrp="1"/>
          </p:cNvSpPr>
          <p:nvPr>
            <p:ph idx="1"/>
          </p:nvPr>
        </p:nvSpPr>
        <p:spPr>
          <a:xfrm>
            <a:off x="1524000" y="1981200"/>
            <a:ext cx="9509760" cy="4419600"/>
          </a:xfrm>
        </p:spPr>
        <p:txBody>
          <a:bodyPr/>
          <a:lstStyle/>
          <a:p>
            <a:pPr lvl="1"/>
            <a:r>
              <a:rPr lang="nb-NO" sz="2400" dirty="0"/>
              <a:t>Pilot i LOS er vellykket gjennomført</a:t>
            </a:r>
          </a:p>
          <a:p>
            <a:pPr lvl="1"/>
            <a:r>
              <a:rPr lang="nb-NO" sz="2400" dirty="0"/>
              <a:t>Starter implementering i enhetene nå</a:t>
            </a:r>
          </a:p>
          <a:p>
            <a:pPr lvl="1"/>
            <a:r>
              <a:rPr lang="nb-NO" sz="2400" dirty="0"/>
              <a:t>Dere som deltar i Fagbrukerforum blir vårt kontaktpunkt og blir ansvarlig for koordinering på eget fakultet/museum</a:t>
            </a:r>
          </a:p>
          <a:p>
            <a:pPr lvl="1"/>
            <a:r>
              <a:rPr lang="nb-NO" sz="2400" dirty="0"/>
              <a:t>Kontaktpunkt hos oss: Katrine Hjertner Faber</a:t>
            </a:r>
          </a:p>
          <a:p>
            <a:pPr marL="457223" lvl="1" indent="0">
              <a:buNone/>
            </a:pPr>
            <a:endParaRPr lang="nb-NO" sz="2400"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20.04.2023</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12</a:t>
            </a:fld>
            <a:endParaRPr lang="en-US" altLang="nb-NO"/>
          </a:p>
        </p:txBody>
      </p:sp>
    </p:spTree>
    <p:extLst>
      <p:ext uri="{BB962C8B-B14F-4D97-AF65-F5344CB8AC3E}">
        <p14:creationId xmlns:p14="http://schemas.microsoft.com/office/powerpoint/2010/main" val="3350517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p:txBody>
          <a:bodyPr/>
          <a:lstStyle/>
          <a:p>
            <a:pPr>
              <a:buFont typeface="Wingdings" panose="05000000000000000000" pitchFamily="2" charset="2"/>
              <a:buChar char="§"/>
            </a:pPr>
            <a:r>
              <a:rPr lang="nb-NO" sz="2300" dirty="0"/>
              <a:t> Rapporter tilgjengelig i Unit4</a:t>
            </a:r>
          </a:p>
          <a:p>
            <a:pPr lvl="1">
              <a:buFont typeface="Wingdings" panose="05000000000000000000" pitchFamily="2" charset="2"/>
              <a:buChar char="§"/>
            </a:pPr>
            <a:r>
              <a:rPr lang="nb-NO" sz="1600" dirty="0"/>
              <a:t>Avtaleoversikt</a:t>
            </a:r>
          </a:p>
          <a:p>
            <a:pPr lvl="1">
              <a:buFont typeface="Wingdings" panose="05000000000000000000" pitchFamily="2" charset="2"/>
              <a:buChar char="§"/>
            </a:pPr>
            <a:r>
              <a:rPr lang="nb-NO" sz="1600" dirty="0"/>
              <a:t>Katalog/artikkel oversikt</a:t>
            </a:r>
          </a:p>
          <a:p>
            <a:pPr lvl="1">
              <a:buFont typeface="Wingdings" panose="05000000000000000000" pitchFamily="2" charset="2"/>
              <a:buChar char="§"/>
            </a:pPr>
            <a:r>
              <a:rPr lang="nb-NO" sz="1600" dirty="0"/>
              <a:t>Antall innkjøpsordre pr koststed og prosjekt</a:t>
            </a:r>
          </a:p>
          <a:p>
            <a:pPr lvl="1">
              <a:buFont typeface="Wingdings" panose="05000000000000000000" pitchFamily="2" charset="2"/>
              <a:buChar char="§"/>
            </a:pPr>
            <a:r>
              <a:rPr lang="nb-NO" sz="1600" dirty="0"/>
              <a:t>Antall innkjøpsordre per rekvirent</a:t>
            </a:r>
          </a:p>
          <a:p>
            <a:pPr lvl="1">
              <a:buFont typeface="Wingdings" panose="05000000000000000000" pitchFamily="2" charset="2"/>
              <a:buChar char="§"/>
            </a:pPr>
            <a:r>
              <a:rPr lang="nb-NO" sz="1600" dirty="0"/>
              <a:t>Faktura på flyt innkjøp </a:t>
            </a:r>
          </a:p>
          <a:p>
            <a:pPr lvl="1">
              <a:buFont typeface="Wingdings" panose="05000000000000000000" pitchFamily="2" charset="2"/>
              <a:buChar char="§"/>
            </a:pPr>
            <a:r>
              <a:rPr lang="nb-NO" sz="1600" dirty="0"/>
              <a:t>Innkjøpsordre detaljer</a:t>
            </a:r>
          </a:p>
          <a:p>
            <a:pPr lvl="1">
              <a:buFont typeface="Wingdings" panose="05000000000000000000" pitchFamily="2" charset="2"/>
              <a:buChar char="§"/>
            </a:pPr>
            <a:r>
              <a:rPr lang="nb-NO" sz="1600" dirty="0"/>
              <a:t>Åpne ordrer</a:t>
            </a:r>
          </a:p>
          <a:p>
            <a:pPr lvl="1">
              <a:buFont typeface="Wingdings" panose="05000000000000000000" pitchFamily="2" charset="2"/>
              <a:buChar char="§"/>
            </a:pPr>
            <a:r>
              <a:rPr lang="nb-NO" sz="1600" dirty="0"/>
              <a:t>Leveringsinfo Ordre</a:t>
            </a:r>
          </a:p>
          <a:p>
            <a:pPr lvl="1">
              <a:buFont typeface="Wingdings" panose="05000000000000000000" pitchFamily="2" charset="2"/>
              <a:buChar char="§"/>
            </a:pPr>
            <a:endParaRPr lang="nb-NO" sz="1600" dirty="0"/>
          </a:p>
          <a:p>
            <a:pPr lvl="1">
              <a:buFont typeface="Wingdings" panose="05000000000000000000" pitchFamily="2" charset="2"/>
              <a:buChar char="§"/>
            </a:pPr>
            <a:r>
              <a:rPr lang="nb-NO" sz="1600" dirty="0"/>
              <a:t>Avtaleoversikt med avtaletype</a:t>
            </a:r>
          </a:p>
          <a:p>
            <a:endParaRPr lang="en-US"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13</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Status rapportutvikling</a:t>
            </a:r>
          </a:p>
          <a:p>
            <a:pPr algn="ctr"/>
            <a:r>
              <a:rPr lang="nb-NO" sz="2400" b="1" dirty="0">
                <a:ln w="0"/>
                <a:solidFill>
                  <a:schemeClr val="tx1"/>
                </a:solidFill>
                <a:effectLst>
                  <a:outerShdw blurRad="38100" dist="19050" dir="2700000" algn="tl" rotWithShape="0">
                    <a:schemeClr val="dk1">
                      <a:alpha val="40000"/>
                    </a:schemeClr>
                  </a:outerShdw>
                </a:effectLst>
              </a:rPr>
              <a:t>Unit4</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425427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Rapporter i UNIT4</a:t>
            </a:r>
            <a:endParaRPr lang="en-US" dirty="0"/>
          </a:p>
        </p:txBody>
      </p:sp>
      <p:sp>
        <p:nvSpPr>
          <p:cNvPr id="4" name="Content Placeholder 3"/>
          <p:cNvSpPr>
            <a:spLocks noGrp="1"/>
          </p:cNvSpPr>
          <p:nvPr>
            <p:ph sz="half" idx="29"/>
          </p:nvPr>
        </p:nvSpPr>
        <p:spPr/>
        <p:txBody>
          <a:bodyPr/>
          <a:lstStyle/>
          <a:p>
            <a:endParaRPr lang="nb-NO" dirty="0"/>
          </a:p>
          <a:p>
            <a:endParaRPr lang="nb-NO" dirty="0"/>
          </a:p>
          <a:p>
            <a:r>
              <a:rPr lang="nb-NO" dirty="0"/>
              <a:t>Alle innkjøpere skal nå ha fått tilgang til mappen «Rapporter»</a:t>
            </a:r>
          </a:p>
          <a:p>
            <a:endParaRPr lang="nb-NO" dirty="0"/>
          </a:p>
          <a:p>
            <a:endParaRPr lang="nb-NO" dirty="0"/>
          </a:p>
          <a:p>
            <a:endParaRPr lang="en-US" dirty="0"/>
          </a:p>
        </p:txBody>
      </p:sp>
      <p:sp>
        <p:nvSpPr>
          <p:cNvPr id="7" name="Slide Number Placeholder 6"/>
          <p:cNvSpPr>
            <a:spLocks noGrp="1"/>
          </p:cNvSpPr>
          <p:nvPr>
            <p:ph type="sldNum" sz="quarter" idx="35"/>
          </p:nvPr>
        </p:nvSpPr>
        <p:spPr/>
        <p:txBody>
          <a:bodyPr/>
          <a:lstStyle/>
          <a:p>
            <a:r>
              <a:rPr lang="en-US"/>
              <a:t>Side </a:t>
            </a:r>
            <a:fld id="{5251F420-7306-4E7C-A79E-F31A38F7D392}" type="slidenum">
              <a:rPr lang="en-US" smtClean="0"/>
              <a:pPr/>
              <a:t>14</a:t>
            </a:fld>
            <a:endParaRPr lang="en-US" dirty="0"/>
          </a:p>
        </p:txBody>
      </p:sp>
      <p:pic>
        <p:nvPicPr>
          <p:cNvPr id="9" name="Picture 8"/>
          <p:cNvPicPr>
            <a:picLocks noChangeAspect="1"/>
          </p:cNvPicPr>
          <p:nvPr/>
        </p:nvPicPr>
        <p:blipFill>
          <a:blip r:embed="rId2"/>
          <a:stretch>
            <a:fillRect/>
          </a:stretch>
        </p:blipFill>
        <p:spPr>
          <a:xfrm>
            <a:off x="8514397" y="670750"/>
            <a:ext cx="1990725" cy="5857875"/>
          </a:xfrm>
          <a:prstGeom prst="rect">
            <a:avLst/>
          </a:prstGeom>
        </p:spPr>
      </p:pic>
    </p:spTree>
    <p:extLst>
      <p:ext uri="{BB962C8B-B14F-4D97-AF65-F5344CB8AC3E}">
        <p14:creationId xmlns:p14="http://schemas.microsoft.com/office/powerpoint/2010/main" val="20216301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Hvordan</a:t>
            </a:r>
            <a:r>
              <a:rPr lang="en-US" dirty="0"/>
              <a:t> </a:t>
            </a:r>
            <a:r>
              <a:rPr lang="en-US" dirty="0" err="1"/>
              <a:t>finne</a:t>
            </a:r>
            <a:r>
              <a:rPr lang="en-US" dirty="0"/>
              <a:t> </a:t>
            </a:r>
            <a:r>
              <a:rPr lang="en-US" dirty="0" err="1"/>
              <a:t>frem</a:t>
            </a:r>
            <a:r>
              <a:rPr lang="en-US" dirty="0"/>
              <a:t> </a:t>
            </a:r>
            <a:r>
              <a:rPr lang="en-US" dirty="0" err="1"/>
              <a:t>til</a:t>
            </a:r>
            <a:r>
              <a:rPr lang="en-US" dirty="0"/>
              <a:t> </a:t>
            </a:r>
            <a:r>
              <a:rPr lang="en-US" dirty="0" err="1"/>
              <a:t>rapportene</a:t>
            </a:r>
            <a:endParaRPr lang="en-US" dirty="0"/>
          </a:p>
        </p:txBody>
      </p:sp>
      <p:sp>
        <p:nvSpPr>
          <p:cNvPr id="5" name="Text Placeholder 4"/>
          <p:cNvSpPr>
            <a:spLocks noGrp="1"/>
          </p:cNvSpPr>
          <p:nvPr>
            <p:ph type="body" sz="quarter" idx="32"/>
          </p:nvPr>
        </p:nvSpPr>
        <p:spPr>
          <a:xfrm>
            <a:off x="380167" y="1003335"/>
            <a:ext cx="11431664" cy="494749"/>
          </a:xfrm>
        </p:spPr>
        <p:txBody>
          <a:bodyPr/>
          <a:lstStyle/>
          <a:p>
            <a:r>
              <a:rPr lang="nb-NO" sz="2800" dirty="0"/>
              <a:t>Søk etter ønsket rapport i søkefeltet: </a:t>
            </a:r>
            <a:endParaRPr lang="en-US" sz="2800" dirty="0"/>
          </a:p>
        </p:txBody>
      </p:sp>
      <p:sp>
        <p:nvSpPr>
          <p:cNvPr id="7" name="Slide Number Placeholder 6"/>
          <p:cNvSpPr>
            <a:spLocks noGrp="1"/>
          </p:cNvSpPr>
          <p:nvPr>
            <p:ph type="sldNum" sz="quarter" idx="35"/>
          </p:nvPr>
        </p:nvSpPr>
        <p:spPr/>
        <p:txBody>
          <a:bodyPr/>
          <a:lstStyle/>
          <a:p>
            <a:r>
              <a:rPr lang="en-US"/>
              <a:t>Side </a:t>
            </a:r>
            <a:fld id="{5251F420-7306-4E7C-A79E-F31A38F7D392}" type="slidenum">
              <a:rPr lang="en-US" smtClean="0"/>
              <a:pPr/>
              <a:t>15</a:t>
            </a:fld>
            <a:endParaRPr lang="en-US" dirty="0"/>
          </a:p>
        </p:txBody>
      </p:sp>
      <p:pic>
        <p:nvPicPr>
          <p:cNvPr id="8" name="Content Placeholder 7" descr="cid:image003.png@01D93A44.FA146CD0"/>
          <p:cNvPicPr>
            <a:picLocks noGrp="1"/>
          </p:cNvPicPr>
          <p:nvPr>
            <p:ph sz="half" idx="31"/>
          </p:nvPr>
        </p:nvPicPr>
        <p:blipFill>
          <a:blip r:embed="rId2" r:link="rId3">
            <a:extLst>
              <a:ext uri="{28A0092B-C50C-407E-A947-70E740481C1C}">
                <a14:useLocalDpi xmlns:a14="http://schemas.microsoft.com/office/drawing/2010/main" val="0"/>
              </a:ext>
            </a:extLst>
          </a:blip>
          <a:srcRect/>
          <a:stretch>
            <a:fillRect/>
          </a:stretch>
        </p:blipFill>
        <p:spPr bwMode="auto">
          <a:xfrm>
            <a:off x="1211284" y="2252027"/>
            <a:ext cx="7077694" cy="4376625"/>
          </a:xfrm>
          <a:prstGeom prst="rect">
            <a:avLst/>
          </a:prstGeom>
          <a:noFill/>
          <a:ln>
            <a:noFill/>
          </a:ln>
        </p:spPr>
      </p:pic>
    </p:spTree>
    <p:extLst>
      <p:ext uri="{BB962C8B-B14F-4D97-AF65-F5344CB8AC3E}">
        <p14:creationId xmlns:p14="http://schemas.microsoft.com/office/powerpoint/2010/main" val="2216613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5177801" y="228600"/>
            <a:ext cx="6491685" cy="6492834"/>
          </a:xfrm>
        </p:spPr>
        <p:txBody>
          <a:bodyPr/>
          <a:lstStyle/>
          <a:p>
            <a:pPr>
              <a:buFont typeface="Wingdings" panose="05000000000000000000" pitchFamily="2" charset="2"/>
              <a:buChar char="§"/>
            </a:pPr>
            <a:r>
              <a:rPr lang="nb-NO" sz="2300" dirty="0"/>
              <a:t>Historiske rapporter flyttet</a:t>
            </a:r>
          </a:p>
          <a:p>
            <a:pPr lvl="1">
              <a:buFont typeface="Wingdings" panose="05000000000000000000" pitchFamily="2" charset="2"/>
              <a:buChar char="§"/>
            </a:pPr>
            <a:r>
              <a:rPr lang="nb-NO" sz="2300" dirty="0"/>
              <a:t>Gjelder data før 01.05.2021</a:t>
            </a:r>
          </a:p>
          <a:p>
            <a:pPr>
              <a:buFont typeface="Wingdings" panose="05000000000000000000" pitchFamily="2" charset="2"/>
              <a:buChar char="§"/>
            </a:pPr>
            <a:r>
              <a:rPr lang="nb-NO" sz="2300" dirty="0"/>
              <a:t>Rapporter tilgjengelig i </a:t>
            </a:r>
            <a:r>
              <a:rPr lang="nb-NO" sz="2300" dirty="0" err="1"/>
              <a:t>Tableau</a:t>
            </a:r>
            <a:r>
              <a:rPr lang="nb-NO" sz="2300" dirty="0"/>
              <a:t> – 	data fra 01.05.2021:</a:t>
            </a:r>
            <a:endParaRPr lang="en-US" sz="2300" dirty="0"/>
          </a:p>
          <a:p>
            <a:pPr lvl="1">
              <a:buFont typeface="Wingdings" panose="05000000000000000000" pitchFamily="2" charset="2"/>
              <a:buChar char="§"/>
            </a:pPr>
            <a:endParaRPr lang="nb-NO" sz="1600" dirty="0"/>
          </a:p>
          <a:p>
            <a:pPr lvl="1">
              <a:buFont typeface="Wingdings" panose="05000000000000000000" pitchFamily="2" charset="2"/>
              <a:buChar char="§"/>
            </a:pPr>
            <a:r>
              <a:rPr lang="nb-NO" sz="1600" dirty="0"/>
              <a:t>Andel fakturaer knyttet til innkjøp</a:t>
            </a:r>
          </a:p>
          <a:p>
            <a:pPr lvl="1">
              <a:buFont typeface="Wingdings" panose="05000000000000000000" pitchFamily="2" charset="2"/>
              <a:buChar char="§"/>
            </a:pPr>
            <a:r>
              <a:rPr lang="nb-NO" sz="1600" dirty="0"/>
              <a:t>Oppfølging av faktura og knytning til innkjøp</a:t>
            </a:r>
          </a:p>
          <a:p>
            <a:pPr lvl="1">
              <a:buFont typeface="Wingdings" panose="05000000000000000000" pitchFamily="2" charset="2"/>
              <a:buChar char="§"/>
            </a:pPr>
            <a:r>
              <a:rPr lang="nb-NO" sz="1600" dirty="0"/>
              <a:t>Kjøp pr avtale</a:t>
            </a:r>
          </a:p>
          <a:p>
            <a:pPr lvl="1">
              <a:buFont typeface="Wingdings" panose="05000000000000000000" pitchFamily="2" charset="2"/>
              <a:buChar char="§"/>
            </a:pPr>
            <a:r>
              <a:rPr lang="nb-NO" sz="1600" dirty="0"/>
              <a:t>Bestillinger med nettobeløp over 100 000</a:t>
            </a:r>
          </a:p>
          <a:p>
            <a:pPr lvl="2">
              <a:buFont typeface="Wingdings" panose="05000000000000000000" pitchFamily="2" charset="2"/>
              <a:buChar char="§"/>
            </a:pPr>
            <a:r>
              <a:rPr lang="nb-NO" sz="1600" dirty="0"/>
              <a:t>Filter kan endres til å vise alle bestillinger</a:t>
            </a:r>
          </a:p>
          <a:p>
            <a:pPr lvl="1">
              <a:buFont typeface="Wingdings" panose="05000000000000000000" pitchFamily="2" charset="2"/>
              <a:buChar char="§"/>
            </a:pPr>
            <a:r>
              <a:rPr lang="nb-NO" sz="1600" dirty="0"/>
              <a:t>Enkeltfakturasøk</a:t>
            </a:r>
          </a:p>
          <a:p>
            <a:pPr lvl="1">
              <a:buFont typeface="Wingdings" panose="05000000000000000000" pitchFamily="2" charset="2"/>
              <a:buChar char="§"/>
            </a:pPr>
            <a:r>
              <a:rPr lang="nb-NO" sz="1600" dirty="0"/>
              <a:t>Fakturaoversikt</a:t>
            </a:r>
          </a:p>
          <a:p>
            <a:pPr lvl="2">
              <a:buFont typeface="Wingdings" panose="05000000000000000000" pitchFamily="2" charset="2"/>
              <a:buChar char="§"/>
            </a:pPr>
            <a:r>
              <a:rPr lang="nb-NO" sz="1600" dirty="0"/>
              <a:t>Fakturaoversikt per leverandør</a:t>
            </a:r>
          </a:p>
          <a:p>
            <a:pPr lvl="2">
              <a:buFont typeface="Wingdings" panose="05000000000000000000" pitchFamily="2" charset="2"/>
              <a:buChar char="§"/>
            </a:pPr>
            <a:r>
              <a:rPr lang="nb-NO" sz="1600" dirty="0"/>
              <a:t>Fakturaoversikt per konto/prosjekt</a:t>
            </a:r>
          </a:p>
          <a:p>
            <a:pPr lvl="1">
              <a:buFont typeface="Wingdings" panose="05000000000000000000" pitchFamily="2" charset="2"/>
              <a:buChar char="§"/>
            </a:pPr>
            <a:r>
              <a:rPr lang="nb-NO" sz="1600" dirty="0"/>
              <a:t>Fakturaoversikt per enhet</a:t>
            </a:r>
          </a:p>
          <a:p>
            <a:pPr lvl="2">
              <a:buFont typeface="Wingdings" panose="05000000000000000000" pitchFamily="2" charset="2"/>
              <a:buChar char="§"/>
            </a:pPr>
            <a:r>
              <a:rPr lang="nb-NO" sz="1600" dirty="0"/>
              <a:t>Kjøp per fakultet</a:t>
            </a:r>
          </a:p>
          <a:p>
            <a:pPr lvl="2">
              <a:buFont typeface="Wingdings" panose="05000000000000000000" pitchFamily="2" charset="2"/>
              <a:buChar char="§"/>
            </a:pPr>
            <a:r>
              <a:rPr lang="nb-NO" sz="1600" dirty="0"/>
              <a:t>Utvikling per måned</a:t>
            </a:r>
          </a:p>
          <a:p>
            <a:pPr lvl="1">
              <a:buFont typeface="Wingdings" panose="05000000000000000000" pitchFamily="2" charset="2"/>
              <a:buChar char="§"/>
            </a:pPr>
            <a:r>
              <a:rPr lang="nb-NO" sz="1600" dirty="0"/>
              <a:t>Portefølje og kategori</a:t>
            </a:r>
          </a:p>
          <a:p>
            <a:pPr lvl="1">
              <a:buFont typeface="Wingdings" panose="05000000000000000000" pitchFamily="2" charset="2"/>
              <a:buChar char="§"/>
            </a:pPr>
            <a:r>
              <a:rPr lang="nb-NO" sz="1600" dirty="0"/>
              <a:t>Fakturaopprinnelse (EHF eller PDF)</a:t>
            </a:r>
          </a:p>
          <a:p>
            <a:pPr lvl="1">
              <a:buFont typeface="Wingdings" panose="05000000000000000000" pitchFamily="2" charset="2"/>
              <a:buChar char="§"/>
            </a:pPr>
            <a:r>
              <a:rPr lang="nb-NO" sz="1600" dirty="0"/>
              <a:t>Linjematch eller summatch</a:t>
            </a:r>
          </a:p>
          <a:p>
            <a:pPr lvl="1">
              <a:buFont typeface="Wingdings" panose="05000000000000000000" pitchFamily="2" charset="2"/>
              <a:buChar char="§"/>
            </a:pPr>
            <a:endParaRPr lang="nb-NO" sz="1600" dirty="0"/>
          </a:p>
          <a:p>
            <a:endParaRPr lang="en-US"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16</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Status rapportutvikling</a:t>
            </a:r>
          </a:p>
          <a:p>
            <a:pPr algn="ctr"/>
            <a:r>
              <a:rPr lang="nb-NO" sz="2400" b="1" dirty="0" err="1">
                <a:ln w="0"/>
                <a:solidFill>
                  <a:schemeClr val="tx1"/>
                </a:solidFill>
                <a:effectLst>
                  <a:outerShdw blurRad="38100" dist="19050" dir="2700000" algn="tl" rotWithShape="0">
                    <a:schemeClr val="dk1">
                      <a:alpha val="40000"/>
                    </a:schemeClr>
                  </a:outerShdw>
                </a:effectLst>
              </a:rPr>
              <a:t>Tableau</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52524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5177801" y="228600"/>
            <a:ext cx="6491685" cy="6492834"/>
          </a:xfrm>
        </p:spPr>
        <p:txBody>
          <a:bodyPr/>
          <a:lstStyle/>
          <a:p>
            <a:r>
              <a:rPr lang="en-US" dirty="0"/>
              <a:t>To </a:t>
            </a:r>
            <a:r>
              <a:rPr lang="en-US" dirty="0" err="1"/>
              <a:t>forhold</a:t>
            </a:r>
            <a:r>
              <a:rPr lang="en-US" dirty="0"/>
              <a:t> </a:t>
            </a:r>
            <a:r>
              <a:rPr lang="en-US" dirty="0" err="1"/>
              <a:t>i</a:t>
            </a:r>
            <a:r>
              <a:rPr lang="en-US" dirty="0"/>
              <a:t> UNIT4 </a:t>
            </a:r>
            <a:r>
              <a:rPr lang="en-US" dirty="0" err="1"/>
              <a:t>gjør</a:t>
            </a:r>
            <a:r>
              <a:rPr lang="en-US" dirty="0"/>
              <a:t> at vi </a:t>
            </a:r>
            <a:r>
              <a:rPr lang="en-US" dirty="0" err="1"/>
              <a:t>får</a:t>
            </a:r>
            <a:r>
              <a:rPr lang="en-US" dirty="0"/>
              <a:t> </a:t>
            </a:r>
            <a:r>
              <a:rPr lang="en-US" dirty="0" err="1"/>
              <a:t>feil</a:t>
            </a:r>
            <a:r>
              <a:rPr lang="en-US" dirty="0"/>
              <a:t> </a:t>
            </a:r>
            <a:r>
              <a:rPr lang="en-US" dirty="0" err="1"/>
              <a:t>oversikt</a:t>
            </a:r>
            <a:r>
              <a:rPr lang="en-US" dirty="0"/>
              <a:t> over </a:t>
            </a:r>
            <a:r>
              <a:rPr lang="en-US" dirty="0" err="1"/>
              <a:t>hva</a:t>
            </a:r>
            <a:r>
              <a:rPr lang="en-US" dirty="0"/>
              <a:t> </a:t>
            </a:r>
            <a:r>
              <a:rPr lang="en-US" dirty="0" err="1"/>
              <a:t>som</a:t>
            </a:r>
            <a:r>
              <a:rPr lang="en-US" dirty="0"/>
              <a:t> </a:t>
            </a:r>
            <a:r>
              <a:rPr lang="en-US" dirty="0" err="1"/>
              <a:t>er</a:t>
            </a:r>
            <a:r>
              <a:rPr lang="en-US" dirty="0"/>
              <a:t> </a:t>
            </a:r>
            <a:r>
              <a:rPr lang="en-US" dirty="0" err="1"/>
              <a:t>utestående</a:t>
            </a:r>
            <a:r>
              <a:rPr lang="en-US" dirty="0"/>
              <a:t> og </a:t>
            </a:r>
            <a:r>
              <a:rPr lang="en-US" dirty="0" err="1"/>
              <a:t>hva</a:t>
            </a:r>
            <a:r>
              <a:rPr lang="en-US" dirty="0"/>
              <a:t> </a:t>
            </a:r>
            <a:r>
              <a:rPr lang="en-US" dirty="0" err="1"/>
              <a:t>som</a:t>
            </a:r>
            <a:r>
              <a:rPr lang="en-US" dirty="0"/>
              <a:t> </a:t>
            </a:r>
            <a:r>
              <a:rPr lang="en-US" dirty="0" err="1"/>
              <a:t>er</a:t>
            </a:r>
            <a:r>
              <a:rPr lang="en-US" dirty="0"/>
              <a:t> </a:t>
            </a:r>
            <a:r>
              <a:rPr lang="en-US" dirty="0" err="1"/>
              <a:t>korrekt</a:t>
            </a:r>
            <a:r>
              <a:rPr lang="en-US" dirty="0"/>
              <a:t> </a:t>
            </a:r>
            <a:r>
              <a:rPr lang="en-US" dirty="0" err="1"/>
              <a:t>andel</a:t>
            </a:r>
            <a:r>
              <a:rPr lang="en-US" dirty="0"/>
              <a:t> </a:t>
            </a:r>
            <a:r>
              <a:rPr lang="en-US" dirty="0" err="1"/>
              <a:t>ordrer</a:t>
            </a:r>
            <a:r>
              <a:rPr lang="en-US" dirty="0"/>
              <a:t> </a:t>
            </a:r>
            <a:r>
              <a:rPr lang="en-US" dirty="0" err="1"/>
              <a:t>av</a:t>
            </a:r>
            <a:r>
              <a:rPr lang="en-US" dirty="0"/>
              <a:t> </a:t>
            </a:r>
            <a:r>
              <a:rPr lang="en-US" dirty="0" err="1"/>
              <a:t>alle</a:t>
            </a:r>
            <a:r>
              <a:rPr lang="en-US" dirty="0"/>
              <a:t> </a:t>
            </a:r>
            <a:r>
              <a:rPr lang="en-US" dirty="0" err="1"/>
              <a:t>inngående</a:t>
            </a:r>
            <a:r>
              <a:rPr lang="en-US" dirty="0"/>
              <a:t> </a:t>
            </a:r>
            <a:r>
              <a:rPr lang="en-US" dirty="0" err="1"/>
              <a:t>fakturaer</a:t>
            </a:r>
            <a:endParaRPr lang="en-US" dirty="0"/>
          </a:p>
          <a:p>
            <a:endParaRPr lang="nb-NO" dirty="0"/>
          </a:p>
          <a:p>
            <a:pPr marL="903296" lvl="1" indent="-342900">
              <a:buAutoNum type="arabicPeriod"/>
            </a:pPr>
            <a:r>
              <a:rPr lang="en-US" dirty="0" err="1"/>
              <a:t>Fakturaer</a:t>
            </a:r>
            <a:r>
              <a:rPr lang="en-US" dirty="0"/>
              <a:t> </a:t>
            </a:r>
            <a:r>
              <a:rPr lang="en-US" dirty="0" err="1"/>
              <a:t>kommer</a:t>
            </a:r>
            <a:r>
              <a:rPr lang="en-US" dirty="0"/>
              <a:t> inn </a:t>
            </a:r>
            <a:r>
              <a:rPr lang="en-US" dirty="0" err="1"/>
              <a:t>uten</a:t>
            </a:r>
            <a:r>
              <a:rPr lang="en-US" dirty="0"/>
              <a:t> </a:t>
            </a:r>
            <a:r>
              <a:rPr lang="en-US" dirty="0" err="1"/>
              <a:t>riktig</a:t>
            </a:r>
            <a:r>
              <a:rPr lang="en-US" dirty="0"/>
              <a:t> </a:t>
            </a:r>
            <a:r>
              <a:rPr lang="en-US" dirty="0" err="1"/>
              <a:t>merking</a:t>
            </a:r>
            <a:r>
              <a:rPr lang="en-US" dirty="0"/>
              <a:t> og </a:t>
            </a:r>
            <a:r>
              <a:rPr lang="en-US" dirty="0" err="1"/>
              <a:t>blir</a:t>
            </a:r>
            <a:r>
              <a:rPr lang="en-US" dirty="0"/>
              <a:t> </a:t>
            </a:r>
            <a:r>
              <a:rPr lang="en-US" dirty="0" err="1"/>
              <a:t>dermed</a:t>
            </a:r>
            <a:r>
              <a:rPr lang="en-US" dirty="0"/>
              <a:t> </a:t>
            </a:r>
            <a:r>
              <a:rPr lang="en-US" dirty="0" err="1"/>
              <a:t>behandlet</a:t>
            </a:r>
            <a:r>
              <a:rPr lang="en-US" dirty="0"/>
              <a:t> </a:t>
            </a:r>
            <a:r>
              <a:rPr lang="en-US" dirty="0" err="1"/>
              <a:t>som</a:t>
            </a:r>
            <a:r>
              <a:rPr lang="en-US" dirty="0"/>
              <a:t> </a:t>
            </a:r>
            <a:r>
              <a:rPr lang="en-US" dirty="0" err="1"/>
              <a:t>leverandørfaktura</a:t>
            </a:r>
            <a:r>
              <a:rPr lang="en-US" dirty="0"/>
              <a:t> </a:t>
            </a:r>
            <a:r>
              <a:rPr lang="en-US" dirty="0" err="1"/>
              <a:t>selv</a:t>
            </a:r>
            <a:r>
              <a:rPr lang="en-US" dirty="0"/>
              <a:t> om </a:t>
            </a:r>
            <a:r>
              <a:rPr lang="en-US" dirty="0" err="1"/>
              <a:t>det</a:t>
            </a:r>
            <a:r>
              <a:rPr lang="en-US" dirty="0"/>
              <a:t> </a:t>
            </a:r>
            <a:r>
              <a:rPr lang="en-US" dirty="0" err="1"/>
              <a:t>egentlig</a:t>
            </a:r>
            <a:r>
              <a:rPr lang="en-US" dirty="0"/>
              <a:t> </a:t>
            </a:r>
            <a:r>
              <a:rPr lang="en-US" dirty="0" err="1"/>
              <a:t>finnes</a:t>
            </a:r>
            <a:r>
              <a:rPr lang="en-US" dirty="0"/>
              <a:t> </a:t>
            </a:r>
            <a:r>
              <a:rPr lang="en-US" dirty="0" err="1"/>
              <a:t>en</a:t>
            </a:r>
            <a:r>
              <a:rPr lang="en-US" dirty="0"/>
              <a:t> </a:t>
            </a:r>
            <a:r>
              <a:rPr lang="en-US" dirty="0" err="1"/>
              <a:t>innkjøpsordre</a:t>
            </a:r>
            <a:r>
              <a:rPr lang="en-US" dirty="0"/>
              <a:t> </a:t>
            </a:r>
            <a:r>
              <a:rPr lang="en-US" dirty="0" err="1"/>
              <a:t>som</a:t>
            </a:r>
            <a:r>
              <a:rPr lang="en-US" dirty="0"/>
              <a:t> </a:t>
            </a:r>
            <a:r>
              <a:rPr lang="en-US" dirty="0" err="1"/>
              <a:t>faktura</a:t>
            </a:r>
            <a:r>
              <a:rPr lang="en-US" dirty="0"/>
              <a:t> </a:t>
            </a:r>
            <a:r>
              <a:rPr lang="en-US" dirty="0" err="1"/>
              <a:t>skulle</a:t>
            </a:r>
            <a:r>
              <a:rPr lang="en-US" dirty="0"/>
              <a:t> ha </a:t>
            </a:r>
            <a:r>
              <a:rPr lang="en-US" dirty="0" err="1"/>
              <a:t>vært</a:t>
            </a:r>
            <a:r>
              <a:rPr lang="en-US" dirty="0"/>
              <a:t> </a:t>
            </a:r>
            <a:r>
              <a:rPr lang="en-US" dirty="0" err="1"/>
              <a:t>knyttet</a:t>
            </a:r>
            <a:r>
              <a:rPr lang="en-US" dirty="0"/>
              <a:t> </a:t>
            </a:r>
            <a:r>
              <a:rPr lang="en-US" dirty="0" err="1"/>
              <a:t>til</a:t>
            </a:r>
            <a:endParaRPr lang="en-US" dirty="0"/>
          </a:p>
          <a:p>
            <a:pPr marL="903296" lvl="1" indent="-342900">
              <a:buAutoNum type="arabicPeriod"/>
            </a:pPr>
            <a:endParaRPr lang="en-US" dirty="0"/>
          </a:p>
          <a:p>
            <a:pPr marL="903296" lvl="1" indent="-342900">
              <a:buAutoNum type="arabicPeriod"/>
            </a:pPr>
            <a:r>
              <a:rPr lang="en-US" dirty="0" err="1"/>
              <a:t>Ordrer</a:t>
            </a:r>
            <a:r>
              <a:rPr lang="en-US" dirty="0"/>
              <a:t> </a:t>
            </a:r>
            <a:r>
              <a:rPr lang="en-US" dirty="0" err="1"/>
              <a:t>blir</a:t>
            </a:r>
            <a:r>
              <a:rPr lang="en-US" dirty="0"/>
              <a:t> </a:t>
            </a:r>
            <a:r>
              <a:rPr lang="en-US" dirty="0" err="1"/>
              <a:t>liggende</a:t>
            </a:r>
            <a:r>
              <a:rPr lang="en-US" dirty="0"/>
              <a:t> </a:t>
            </a:r>
            <a:r>
              <a:rPr lang="en-US" dirty="0" err="1"/>
              <a:t>i</a:t>
            </a:r>
            <a:r>
              <a:rPr lang="en-US" dirty="0"/>
              <a:t> status </a:t>
            </a:r>
            <a:r>
              <a:rPr lang="en-US" dirty="0" err="1"/>
              <a:t>bestilt</a:t>
            </a:r>
            <a:r>
              <a:rPr lang="en-US" dirty="0"/>
              <a:t> </a:t>
            </a:r>
            <a:r>
              <a:rPr lang="en-US" dirty="0" err="1"/>
              <a:t>når</a:t>
            </a:r>
            <a:r>
              <a:rPr lang="en-US" dirty="0"/>
              <a:t> de </a:t>
            </a:r>
            <a:r>
              <a:rPr lang="en-US" dirty="0" err="1"/>
              <a:t>egentlig</a:t>
            </a:r>
            <a:r>
              <a:rPr lang="en-US" dirty="0"/>
              <a:t> </a:t>
            </a:r>
            <a:r>
              <a:rPr lang="en-US" dirty="0" err="1"/>
              <a:t>er</a:t>
            </a:r>
            <a:r>
              <a:rPr lang="en-US" dirty="0"/>
              <a:t> </a:t>
            </a:r>
            <a:r>
              <a:rPr lang="en-US" dirty="0" err="1"/>
              <a:t>ferdig</a:t>
            </a:r>
            <a:r>
              <a:rPr lang="en-US" dirty="0"/>
              <a:t> </a:t>
            </a:r>
            <a:r>
              <a:rPr lang="en-US" dirty="0" err="1"/>
              <a:t>levert</a:t>
            </a:r>
            <a:r>
              <a:rPr lang="en-US" dirty="0"/>
              <a:t> </a:t>
            </a:r>
          </a:p>
          <a:p>
            <a:endParaRPr lang="en-US" dirty="0"/>
          </a:p>
          <a:p>
            <a:endParaRPr lang="en-US"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17</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Avslutte ordrer</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15139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dirty="0"/>
              <a:t>Hvordan forhindre dette?</a:t>
            </a:r>
            <a:endParaRPr lang="en-US" dirty="0"/>
          </a:p>
        </p:txBody>
      </p:sp>
      <p:sp>
        <p:nvSpPr>
          <p:cNvPr id="9" name="Content Placeholder 8"/>
          <p:cNvSpPr>
            <a:spLocks noGrp="1"/>
          </p:cNvSpPr>
          <p:nvPr>
            <p:ph sz="quarter" idx="28"/>
          </p:nvPr>
        </p:nvSpPr>
        <p:spPr/>
        <p:txBody>
          <a:bodyPr/>
          <a:lstStyle/>
          <a:p>
            <a:pPr marL="342900" indent="-342900">
              <a:buAutoNum type="arabicPeriod"/>
            </a:pPr>
            <a:r>
              <a:rPr lang="en-US" sz="2400" dirty="0" err="1"/>
              <a:t>Når</a:t>
            </a:r>
            <a:r>
              <a:rPr lang="en-US" sz="2400" dirty="0"/>
              <a:t> </a:t>
            </a:r>
            <a:r>
              <a:rPr lang="en-US" sz="2400" dirty="0" err="1"/>
              <a:t>det</a:t>
            </a:r>
            <a:r>
              <a:rPr lang="en-US" sz="2400" dirty="0"/>
              <a:t> </a:t>
            </a:r>
            <a:r>
              <a:rPr lang="en-US" sz="2400" dirty="0" err="1"/>
              <a:t>kommer</a:t>
            </a:r>
            <a:r>
              <a:rPr lang="en-US" sz="2400" dirty="0"/>
              <a:t> </a:t>
            </a:r>
            <a:r>
              <a:rPr lang="en-US" sz="2400" dirty="0" err="1"/>
              <a:t>en</a:t>
            </a:r>
            <a:r>
              <a:rPr lang="en-US" sz="2400" dirty="0"/>
              <a:t> </a:t>
            </a:r>
            <a:r>
              <a:rPr lang="en-US" sz="2400" dirty="0" err="1"/>
              <a:t>leverandørfaktura</a:t>
            </a:r>
            <a:r>
              <a:rPr lang="en-US" sz="2400" dirty="0"/>
              <a:t>:</a:t>
            </a:r>
          </a:p>
          <a:p>
            <a:pPr marL="560396" lvl="1" indent="0">
              <a:buNone/>
            </a:pPr>
            <a:r>
              <a:rPr lang="en-US" sz="2400" dirty="0" err="1"/>
              <a:t>Sjekk</a:t>
            </a:r>
            <a:r>
              <a:rPr lang="en-US" sz="2400" dirty="0"/>
              <a:t> om </a:t>
            </a:r>
            <a:r>
              <a:rPr lang="en-US" sz="2400" dirty="0" err="1"/>
              <a:t>det</a:t>
            </a:r>
            <a:r>
              <a:rPr lang="en-US" sz="2400" dirty="0"/>
              <a:t> </a:t>
            </a:r>
            <a:r>
              <a:rPr lang="en-US" sz="2400" dirty="0" err="1"/>
              <a:t>finnes</a:t>
            </a:r>
            <a:r>
              <a:rPr lang="en-US" sz="2400" dirty="0"/>
              <a:t> </a:t>
            </a:r>
            <a:r>
              <a:rPr lang="en-US" sz="2400" dirty="0" err="1"/>
              <a:t>en</a:t>
            </a:r>
            <a:r>
              <a:rPr lang="en-US" sz="2400" dirty="0"/>
              <a:t> </a:t>
            </a:r>
            <a:r>
              <a:rPr lang="en-US" sz="2400" dirty="0" err="1"/>
              <a:t>innkjøpsordre</a:t>
            </a:r>
            <a:r>
              <a:rPr lang="en-US" sz="2400" dirty="0"/>
              <a:t> </a:t>
            </a:r>
            <a:r>
              <a:rPr lang="en-US" sz="2400" dirty="0" err="1"/>
              <a:t>som</a:t>
            </a:r>
            <a:r>
              <a:rPr lang="en-US" sz="2400" dirty="0"/>
              <a:t> den </a:t>
            </a:r>
            <a:r>
              <a:rPr lang="en-US" sz="2400" dirty="0" err="1"/>
              <a:t>skulle</a:t>
            </a:r>
            <a:r>
              <a:rPr lang="en-US" sz="2400" dirty="0"/>
              <a:t> ha </a:t>
            </a:r>
            <a:r>
              <a:rPr lang="en-US" sz="2400" dirty="0" err="1"/>
              <a:t>vært</a:t>
            </a:r>
            <a:r>
              <a:rPr lang="en-US" sz="2400" dirty="0"/>
              <a:t> </a:t>
            </a:r>
            <a:r>
              <a:rPr lang="en-US" sz="2400" dirty="0" err="1"/>
              <a:t>knyttet</a:t>
            </a:r>
            <a:r>
              <a:rPr lang="en-US" sz="2400" dirty="0"/>
              <a:t> </a:t>
            </a:r>
            <a:r>
              <a:rPr lang="en-US" sz="2400" dirty="0" err="1"/>
              <a:t>til</a:t>
            </a:r>
            <a:r>
              <a:rPr lang="en-US" sz="2400" dirty="0"/>
              <a:t> </a:t>
            </a:r>
            <a:r>
              <a:rPr lang="en-US" sz="2400" dirty="0" err="1"/>
              <a:t>selv</a:t>
            </a:r>
            <a:r>
              <a:rPr lang="en-US" sz="2400" dirty="0"/>
              <a:t> om </a:t>
            </a:r>
            <a:r>
              <a:rPr lang="en-US" sz="2400" dirty="0" err="1"/>
              <a:t>faktura</a:t>
            </a:r>
            <a:r>
              <a:rPr lang="en-US" sz="2400" dirty="0"/>
              <a:t> </a:t>
            </a:r>
            <a:r>
              <a:rPr lang="en-US" sz="2400" dirty="0" err="1"/>
              <a:t>ikke</a:t>
            </a:r>
            <a:r>
              <a:rPr lang="en-US" sz="2400" dirty="0"/>
              <a:t> </a:t>
            </a:r>
            <a:r>
              <a:rPr lang="en-US" sz="2400" dirty="0" err="1"/>
              <a:t>er</a:t>
            </a:r>
            <a:r>
              <a:rPr lang="en-US" sz="2400" dirty="0"/>
              <a:t> </a:t>
            </a:r>
            <a:r>
              <a:rPr lang="en-US" sz="2400" dirty="0" err="1"/>
              <a:t>merket</a:t>
            </a:r>
            <a:r>
              <a:rPr lang="en-US" sz="2400" dirty="0"/>
              <a:t> </a:t>
            </a:r>
            <a:r>
              <a:rPr lang="en-US" sz="2400" dirty="0" err="1"/>
              <a:t>riktig</a:t>
            </a:r>
            <a:endParaRPr lang="en-US" sz="2400" dirty="0"/>
          </a:p>
          <a:p>
            <a:pPr marL="560396" lvl="1" indent="0">
              <a:buNone/>
            </a:pPr>
            <a:endParaRPr lang="en-US" sz="2400" dirty="0"/>
          </a:p>
          <a:p>
            <a:pPr marL="342900" indent="-342900">
              <a:buAutoNum type="arabicPeriod"/>
            </a:pPr>
            <a:r>
              <a:rPr lang="en-US" sz="2400" dirty="0" err="1"/>
              <a:t>Avslutte</a:t>
            </a:r>
            <a:r>
              <a:rPr lang="en-US" sz="2400" dirty="0"/>
              <a:t> </a:t>
            </a:r>
            <a:r>
              <a:rPr lang="en-US" sz="2400" dirty="0" err="1"/>
              <a:t>ordrer</a:t>
            </a:r>
            <a:r>
              <a:rPr lang="en-US" sz="2400" dirty="0"/>
              <a:t> </a:t>
            </a:r>
            <a:r>
              <a:rPr lang="en-US" sz="2400" dirty="0" err="1"/>
              <a:t>som</a:t>
            </a:r>
            <a:r>
              <a:rPr lang="en-US" sz="2400" dirty="0"/>
              <a:t> </a:t>
            </a:r>
            <a:r>
              <a:rPr lang="en-US" sz="2400" dirty="0" err="1"/>
              <a:t>er</a:t>
            </a:r>
            <a:r>
              <a:rPr lang="en-US" sz="2400" dirty="0"/>
              <a:t> </a:t>
            </a:r>
            <a:r>
              <a:rPr lang="en-US" sz="2400" dirty="0" err="1"/>
              <a:t>ferdig</a:t>
            </a:r>
            <a:r>
              <a:rPr lang="en-US" sz="2400" dirty="0"/>
              <a:t> </a:t>
            </a:r>
            <a:r>
              <a:rPr lang="en-US" sz="2400" dirty="0" err="1"/>
              <a:t>levert</a:t>
            </a:r>
            <a:r>
              <a:rPr lang="en-US" sz="2400" dirty="0"/>
              <a:t> </a:t>
            </a:r>
            <a:r>
              <a:rPr lang="en-US" sz="2400" dirty="0" err="1"/>
              <a:t>og</a:t>
            </a:r>
            <a:r>
              <a:rPr lang="en-US" sz="2400" dirty="0"/>
              <a:t> </a:t>
            </a:r>
            <a:r>
              <a:rPr lang="en-US" sz="2400" dirty="0" err="1"/>
              <a:t>fakturert</a:t>
            </a:r>
            <a:endParaRPr lang="en-US" sz="2400" dirty="0"/>
          </a:p>
          <a:p>
            <a:r>
              <a:rPr lang="en-US" sz="2400" dirty="0"/>
              <a:t> </a:t>
            </a:r>
          </a:p>
          <a:p>
            <a:endParaRPr lang="en-US" dirty="0"/>
          </a:p>
        </p:txBody>
      </p:sp>
      <p:sp>
        <p:nvSpPr>
          <p:cNvPr id="7" name="Slide Number Placeholder 6"/>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18</a:t>
            </a:fld>
            <a:endParaRPr lang="en-US" dirty="0"/>
          </a:p>
        </p:txBody>
      </p:sp>
    </p:spTree>
    <p:extLst>
      <p:ext uri="{BB962C8B-B14F-4D97-AF65-F5344CB8AC3E}">
        <p14:creationId xmlns:p14="http://schemas.microsoft.com/office/powerpoint/2010/main" val="235649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t>Når ordre ved en feil er blitt avsluttet</a:t>
            </a:r>
            <a:br>
              <a:rPr lang="nb-NO" sz="3600" dirty="0"/>
            </a:br>
            <a:endParaRPr lang="en-US" dirty="0"/>
          </a:p>
        </p:txBody>
      </p:sp>
      <p:sp>
        <p:nvSpPr>
          <p:cNvPr id="4" name="Content Placeholder 3"/>
          <p:cNvSpPr>
            <a:spLocks noGrp="1"/>
          </p:cNvSpPr>
          <p:nvPr>
            <p:ph sz="half" idx="29"/>
          </p:nvPr>
        </p:nvSpPr>
        <p:spPr/>
        <p:txBody>
          <a:bodyPr/>
          <a:lstStyle/>
          <a:p>
            <a:r>
              <a:rPr lang="nb-NO" dirty="0"/>
              <a:t>Ikke mulig å endre tilbake til «Bestilt»</a:t>
            </a:r>
          </a:p>
          <a:p>
            <a:r>
              <a:rPr lang="nb-NO" dirty="0"/>
              <a:t>Løsning:</a:t>
            </a:r>
          </a:p>
          <a:p>
            <a:pPr lvl="1"/>
            <a:r>
              <a:rPr lang="nb-NO" dirty="0"/>
              <a:t>Behandle fakturaen som en leverandørfaktura</a:t>
            </a:r>
          </a:p>
          <a:p>
            <a:pPr lvl="1"/>
            <a:r>
              <a:rPr lang="nb-NO" dirty="0"/>
              <a:t>Husk å sjekke at alle varene på ordren er mottatt i forhold til det som også er fakturert</a:t>
            </a:r>
          </a:p>
          <a:p>
            <a:endParaRPr lang="en-US" dirty="0"/>
          </a:p>
        </p:txBody>
      </p:sp>
      <p:sp>
        <p:nvSpPr>
          <p:cNvPr id="7" name="Slide Number Placeholder 6"/>
          <p:cNvSpPr>
            <a:spLocks noGrp="1"/>
          </p:cNvSpPr>
          <p:nvPr>
            <p:ph type="sldNum" sz="quarter" idx="35"/>
          </p:nvPr>
        </p:nvSpPr>
        <p:spPr/>
        <p:txBody>
          <a:bodyPr/>
          <a:lstStyle/>
          <a:p>
            <a:r>
              <a:rPr lang="en-US"/>
              <a:t>Side </a:t>
            </a:r>
            <a:fld id="{5251F420-7306-4E7C-A79E-F31A38F7D392}" type="slidenum">
              <a:rPr lang="en-US" smtClean="0"/>
              <a:pPr/>
              <a:t>19</a:t>
            </a:fld>
            <a:endParaRPr lang="en-US" dirty="0"/>
          </a:p>
        </p:txBody>
      </p:sp>
    </p:spTree>
    <p:extLst>
      <p:ext uri="{BB962C8B-B14F-4D97-AF65-F5344CB8AC3E}">
        <p14:creationId xmlns:p14="http://schemas.microsoft.com/office/powerpoint/2010/main" val="9815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Opplæringsvideoer</a:t>
            </a:r>
            <a:endParaRPr lang="en-US" dirty="0"/>
          </a:p>
        </p:txBody>
      </p:sp>
      <p:sp>
        <p:nvSpPr>
          <p:cNvPr id="3" name="Content Placeholder 2"/>
          <p:cNvSpPr>
            <a:spLocks noGrp="1"/>
          </p:cNvSpPr>
          <p:nvPr>
            <p:ph sz="quarter" idx="28"/>
          </p:nvPr>
        </p:nvSpPr>
        <p:spPr/>
        <p:txBody>
          <a:bodyPr/>
          <a:lstStyle/>
          <a:p>
            <a:endParaRPr lang="nb-NO" dirty="0"/>
          </a:p>
          <a:p>
            <a:endParaRPr lang="nb-NO" dirty="0"/>
          </a:p>
          <a:p>
            <a:pPr marL="342900" indent="-342900">
              <a:buFont typeface="Arial" panose="020B0604020202020204" pitchFamily="34" charset="0"/>
              <a:buChar char="•"/>
            </a:pPr>
            <a:r>
              <a:rPr lang="nb-NO" sz="2400" dirty="0"/>
              <a:t>Det er ønskelig med mer opplæringsvideoer framfor skriftlige veiledninger</a:t>
            </a:r>
          </a:p>
          <a:p>
            <a:pPr marL="342900" indent="-342900">
              <a:buFont typeface="Arial" panose="020B0604020202020204" pitchFamily="34" charset="0"/>
              <a:buChar char="•"/>
            </a:pPr>
            <a:r>
              <a:rPr lang="nb-NO" sz="2400" dirty="0"/>
              <a:t>Videoene er under arbeid og publiseres fortløpende</a:t>
            </a:r>
          </a:p>
          <a:p>
            <a:pPr marL="342900" indent="-342900">
              <a:buFont typeface="Arial" panose="020B0604020202020204" pitchFamily="34" charset="0"/>
              <a:buChar char="•"/>
            </a:pPr>
            <a:r>
              <a:rPr lang="nb-NO" sz="2400" dirty="0"/>
              <a:t>Innspill til nye opplæringsvideoer kan sendes oss på </a:t>
            </a:r>
            <a:r>
              <a:rPr lang="en-US" sz="2400" dirty="0">
                <a:hlinkClick r:id="rId2"/>
              </a:rPr>
              <a:t>innkjop@admin.uio.no</a:t>
            </a:r>
            <a:endParaRPr lang="en-US" sz="2400" dirty="0"/>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Videoene publiseres her:</a:t>
            </a:r>
          </a:p>
          <a:p>
            <a:pPr marL="0" indent="0"/>
            <a:r>
              <a:rPr lang="en-US" sz="2400" dirty="0" err="1">
                <a:hlinkClick r:id="rId3"/>
              </a:rPr>
              <a:t>Veiledning</a:t>
            </a:r>
            <a:r>
              <a:rPr lang="en-US" sz="2400" dirty="0">
                <a:hlinkClick r:id="rId3"/>
              </a:rPr>
              <a:t> </a:t>
            </a:r>
            <a:r>
              <a:rPr lang="en-US" sz="2400" dirty="0" err="1">
                <a:hlinkClick r:id="rId3"/>
              </a:rPr>
              <a:t>i</a:t>
            </a:r>
            <a:r>
              <a:rPr lang="en-US" sz="2400" dirty="0">
                <a:hlinkClick r:id="rId3"/>
              </a:rPr>
              <a:t> UNIT4 ERP for </a:t>
            </a:r>
            <a:r>
              <a:rPr lang="en-US" sz="2400" dirty="0" err="1">
                <a:hlinkClick r:id="rId3"/>
              </a:rPr>
              <a:t>Behov</a:t>
            </a:r>
            <a:r>
              <a:rPr lang="en-US" sz="2400" dirty="0">
                <a:hlinkClick r:id="rId3"/>
              </a:rPr>
              <a:t> </a:t>
            </a:r>
            <a:r>
              <a:rPr lang="en-US" sz="2400" dirty="0" err="1">
                <a:hlinkClick r:id="rId3"/>
              </a:rPr>
              <a:t>til</a:t>
            </a:r>
            <a:r>
              <a:rPr lang="en-US" sz="2400" dirty="0">
                <a:hlinkClick r:id="rId3"/>
              </a:rPr>
              <a:t> </a:t>
            </a:r>
            <a:r>
              <a:rPr lang="en-US" sz="2400" dirty="0" err="1">
                <a:hlinkClick r:id="rId3"/>
              </a:rPr>
              <a:t>betaling</a:t>
            </a:r>
            <a:r>
              <a:rPr lang="en-US" sz="2400" dirty="0">
                <a:hlinkClick r:id="rId3"/>
              </a:rPr>
              <a:t> (</a:t>
            </a:r>
            <a:r>
              <a:rPr lang="en-US" sz="2400" dirty="0" err="1">
                <a:hlinkClick r:id="rId3"/>
              </a:rPr>
              <a:t>BtB</a:t>
            </a:r>
            <a:r>
              <a:rPr lang="en-US" sz="2400" dirty="0">
                <a:hlinkClick r:id="rId3"/>
              </a:rPr>
              <a:t>) - For </a:t>
            </a:r>
            <a:r>
              <a:rPr lang="en-US" sz="2400" dirty="0" err="1">
                <a:hlinkClick r:id="rId3"/>
              </a:rPr>
              <a:t>ansatte</a:t>
            </a:r>
            <a:r>
              <a:rPr lang="en-US" sz="2400" dirty="0">
                <a:hlinkClick r:id="rId3"/>
              </a:rPr>
              <a:t> - </a:t>
            </a:r>
            <a:r>
              <a:rPr lang="en-US" sz="2400" dirty="0" err="1">
                <a:hlinkClick r:id="rId3"/>
              </a:rPr>
              <a:t>Universitetet</a:t>
            </a:r>
            <a:r>
              <a:rPr lang="en-US" sz="2400" dirty="0">
                <a:hlinkClick r:id="rId3"/>
              </a:rPr>
              <a:t> </a:t>
            </a:r>
            <a:r>
              <a:rPr lang="en-US" sz="2400" dirty="0" err="1">
                <a:hlinkClick r:id="rId3"/>
              </a:rPr>
              <a:t>i</a:t>
            </a:r>
            <a:r>
              <a:rPr lang="en-US" sz="2400" dirty="0">
                <a:hlinkClick r:id="rId3"/>
              </a:rPr>
              <a:t> Oslo (uio.no)</a:t>
            </a:r>
            <a:endParaRPr lang="en-US" sz="2400"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20</a:t>
            </a:fld>
            <a:endParaRPr lang="en-US" dirty="0"/>
          </a:p>
        </p:txBody>
      </p:sp>
    </p:spTree>
    <p:extLst>
      <p:ext uri="{BB962C8B-B14F-4D97-AF65-F5344CB8AC3E}">
        <p14:creationId xmlns:p14="http://schemas.microsoft.com/office/powerpoint/2010/main" val="3235694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6342741" y="1457154"/>
            <a:ext cx="5469089" cy="4354851"/>
          </a:xfrm>
        </p:spPr>
        <p:txBody>
          <a:bodyPr/>
          <a:lstStyle/>
          <a:p>
            <a:endParaRPr lang="nb-NO"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21</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Påminnelser om UNIT4</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1881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6342741" y="1457154"/>
            <a:ext cx="5469089" cy="4354851"/>
          </a:xfrm>
        </p:spPr>
        <p:txBody>
          <a:bodyPr/>
          <a:lstStyle/>
          <a:p>
            <a:endParaRPr lang="nb-NO" dirty="0"/>
          </a:p>
          <a:p>
            <a:endParaRPr lang="nb-NO" dirty="0"/>
          </a:p>
          <a:p>
            <a:endParaRPr lang="nb-NO" dirty="0"/>
          </a:p>
          <a:p>
            <a:r>
              <a:rPr lang="nb-NO" sz="2400" dirty="0"/>
              <a:t> Fakturaer fra Elvebredden stopper hver dag opp fordi det er brukt feil </a:t>
            </a:r>
            <a:r>
              <a:rPr lang="nb-NO" sz="2400" dirty="0" err="1"/>
              <a:t>mva</a:t>
            </a:r>
            <a:r>
              <a:rPr lang="nb-NO" sz="2400"/>
              <a:t>-koder på ordren</a:t>
            </a:r>
            <a:endParaRPr lang="nb-NO" sz="2400" dirty="0"/>
          </a:p>
          <a:p>
            <a:endParaRPr lang="nb-NO"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22</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Cateringbestillinger</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15685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03C5BC44-9CB5-7F44-A993-616BB4DCBABF}"/>
              </a:ext>
            </a:extLst>
          </p:cNvPr>
          <p:cNvSpPr>
            <a:spLocks noGrp="1"/>
          </p:cNvSpPr>
          <p:nvPr>
            <p:ph type="title"/>
          </p:nvPr>
        </p:nvSpPr>
        <p:spPr/>
        <p:txBody>
          <a:bodyPr/>
          <a:lstStyle/>
          <a:p>
            <a:endParaRPr lang="nb-NO" dirty="0"/>
          </a:p>
        </p:txBody>
      </p:sp>
      <p:sp>
        <p:nvSpPr>
          <p:cNvPr id="9" name="Plassholder for innhold 8">
            <a:extLst>
              <a:ext uri="{FF2B5EF4-FFF2-40B4-BE49-F238E27FC236}">
                <a16:creationId xmlns:a16="http://schemas.microsoft.com/office/drawing/2014/main" id="{9C284C1F-6F91-50AA-AF98-9306AD809779}"/>
              </a:ext>
            </a:extLst>
          </p:cNvPr>
          <p:cNvSpPr>
            <a:spLocks noGrp="1"/>
          </p:cNvSpPr>
          <p:nvPr>
            <p:ph sz="quarter" idx="28"/>
          </p:nvPr>
        </p:nvSpPr>
        <p:spPr>
          <a:xfrm>
            <a:off x="760336" y="3291702"/>
            <a:ext cx="10620536" cy="2769105"/>
          </a:xfrm>
        </p:spPr>
        <p:txBody>
          <a:bodyPr/>
          <a:lstStyle/>
          <a:p>
            <a:r>
              <a:rPr lang="nb-NO" dirty="0"/>
              <a:t>Bruk riktig </a:t>
            </a:r>
            <a:r>
              <a:rPr lang="nb-NO" dirty="0" err="1"/>
              <a:t>mva</a:t>
            </a:r>
            <a:r>
              <a:rPr lang="nb-NO" dirty="0"/>
              <a:t>-kode</a:t>
            </a:r>
          </a:p>
          <a:p>
            <a:r>
              <a:rPr lang="nb-NO" b="0" i="0" dirty="0">
                <a:solidFill>
                  <a:srgbClr val="212121"/>
                </a:solidFill>
                <a:effectLst/>
                <a:latin typeface="wf_segoe-ui_normal"/>
              </a:rPr>
              <a:t>Fakturaer fra Elvebredden stopper hver dag og må matches manuelt </a:t>
            </a:r>
            <a:r>
              <a:rPr lang="nb-NO" b="0" i="0" dirty="0" err="1">
                <a:solidFill>
                  <a:srgbClr val="212121"/>
                </a:solidFill>
                <a:effectLst/>
                <a:latin typeface="wf_segoe-ui_normal"/>
              </a:rPr>
              <a:t>pga</a:t>
            </a:r>
            <a:r>
              <a:rPr lang="nb-NO" b="0" i="0" dirty="0">
                <a:solidFill>
                  <a:srgbClr val="212121"/>
                </a:solidFill>
                <a:effectLst/>
                <a:latin typeface="wf_segoe-ui_normal"/>
              </a:rPr>
              <a:t> feil </a:t>
            </a:r>
            <a:r>
              <a:rPr lang="nb-NO" b="0" i="0" dirty="0" err="1">
                <a:solidFill>
                  <a:srgbClr val="212121"/>
                </a:solidFill>
                <a:effectLst/>
                <a:latin typeface="wf_segoe-ui_normal"/>
              </a:rPr>
              <a:t>mva</a:t>
            </a:r>
            <a:r>
              <a:rPr lang="nb-NO" b="0" i="0" dirty="0">
                <a:solidFill>
                  <a:srgbClr val="212121"/>
                </a:solidFill>
                <a:effectLst/>
                <a:latin typeface="wf_segoe-ui_normal"/>
              </a:rPr>
              <a:t> koder brukt</a:t>
            </a:r>
          </a:p>
          <a:p>
            <a:r>
              <a:rPr lang="nb-NO" dirty="0"/>
              <a:t/>
            </a:r>
            <a:br>
              <a:rPr lang="nb-NO" dirty="0"/>
            </a:br>
            <a:endParaRPr lang="nb-NO" dirty="0"/>
          </a:p>
        </p:txBody>
      </p:sp>
      <p:sp>
        <p:nvSpPr>
          <p:cNvPr id="7" name="Plassholder for lysbildenummer 6">
            <a:extLst>
              <a:ext uri="{FF2B5EF4-FFF2-40B4-BE49-F238E27FC236}">
                <a16:creationId xmlns:a16="http://schemas.microsoft.com/office/drawing/2014/main" id="{08382763-BF4C-B3BF-CB9E-1C33BD13D2CB}"/>
              </a:ext>
            </a:extLst>
          </p:cNvPr>
          <p:cNvSpPr>
            <a:spLocks noGrp="1"/>
          </p:cNvSpPr>
          <p:nvPr>
            <p:ph type="sldNum" sz="quarter" idx="12"/>
          </p:nvPr>
        </p:nvSpPr>
        <p:spPr/>
        <p:txBody>
          <a:bodyPr/>
          <a:lstStyle/>
          <a:p>
            <a:r>
              <a:rPr lang="en-US"/>
              <a:t>Side </a:t>
            </a:r>
            <a:fld id="{5251F420-7306-4E7C-A79E-F31A38F7D392}" type="slidenum">
              <a:rPr lang="en-US" smtClean="0"/>
              <a:pPr/>
              <a:t>23</a:t>
            </a:fld>
            <a:endParaRPr lang="en-US" dirty="0"/>
          </a:p>
        </p:txBody>
      </p:sp>
      <p:pic>
        <p:nvPicPr>
          <p:cNvPr id="1026" name="Picture 2">
            <a:extLst>
              <a:ext uri="{FF2B5EF4-FFF2-40B4-BE49-F238E27FC236}">
                <a16:creationId xmlns:a16="http://schemas.microsoft.com/office/drawing/2014/main" id="{7F987391-B11E-2029-EF7A-881188568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168" y="2666309"/>
            <a:ext cx="11326923" cy="340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79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3921D5-02DA-644B-3B0A-E2F42C3FAC33}"/>
              </a:ext>
            </a:extLst>
          </p:cNvPr>
          <p:cNvSpPr>
            <a:spLocks noGrp="1"/>
          </p:cNvSpPr>
          <p:nvPr>
            <p:ph type="title"/>
          </p:nvPr>
        </p:nvSpPr>
        <p:spPr/>
        <p:txBody>
          <a:bodyPr/>
          <a:lstStyle/>
          <a:p>
            <a:r>
              <a:rPr lang="nb-NO" dirty="0"/>
              <a:t>Hvordan sikre riktig </a:t>
            </a:r>
            <a:r>
              <a:rPr lang="nb-NO" dirty="0" err="1"/>
              <a:t>mva</a:t>
            </a:r>
            <a:r>
              <a:rPr lang="nb-NO" dirty="0"/>
              <a:t> på cateringbestillingene?</a:t>
            </a:r>
          </a:p>
        </p:txBody>
      </p:sp>
      <p:sp>
        <p:nvSpPr>
          <p:cNvPr id="3" name="Plassholder for innhold 2">
            <a:extLst>
              <a:ext uri="{FF2B5EF4-FFF2-40B4-BE49-F238E27FC236}">
                <a16:creationId xmlns:a16="http://schemas.microsoft.com/office/drawing/2014/main" id="{F4C28716-C5B6-BE3A-A9C4-ED1A91E8F1DC}"/>
              </a:ext>
            </a:extLst>
          </p:cNvPr>
          <p:cNvSpPr>
            <a:spLocks noGrp="1"/>
          </p:cNvSpPr>
          <p:nvPr>
            <p:ph sz="quarter" idx="28"/>
          </p:nvPr>
        </p:nvSpPr>
        <p:spPr>
          <a:xfrm>
            <a:off x="380168" y="1180007"/>
            <a:ext cx="11431664" cy="5448645"/>
          </a:xfrm>
        </p:spPr>
        <p:txBody>
          <a:bodyPr/>
          <a:lstStyle/>
          <a:p>
            <a:pPr marL="342900" indent="-342900">
              <a:buFont typeface="Arial" panose="020B0604020202020204" pitchFamily="34" charset="0"/>
              <a:buChar char="•"/>
            </a:pPr>
            <a:r>
              <a:rPr lang="nb-NO" sz="2800" b="0" i="0" dirty="0">
                <a:solidFill>
                  <a:srgbClr val="212121"/>
                </a:solidFill>
                <a:effectLst/>
                <a:latin typeface="wf_segoe-ui_normal"/>
              </a:rPr>
              <a:t>Artiklene vises med de ulike </a:t>
            </a:r>
            <a:r>
              <a:rPr lang="nb-NO" sz="2800" b="0" i="0" dirty="0" err="1">
                <a:solidFill>
                  <a:srgbClr val="212121"/>
                </a:solidFill>
                <a:effectLst/>
                <a:latin typeface="wf_segoe-ui_normal"/>
              </a:rPr>
              <a:t>mva</a:t>
            </a:r>
            <a:r>
              <a:rPr lang="nb-NO" sz="2800" dirty="0">
                <a:solidFill>
                  <a:srgbClr val="212121"/>
                </a:solidFill>
                <a:latin typeface="wf_segoe-ui_normal"/>
              </a:rPr>
              <a:t>-</a:t>
            </a:r>
            <a:r>
              <a:rPr lang="nb-NO" sz="2800" b="0" i="0" dirty="0">
                <a:solidFill>
                  <a:srgbClr val="212121"/>
                </a:solidFill>
                <a:effectLst/>
                <a:latin typeface="wf_segoe-ui_normal"/>
              </a:rPr>
              <a:t>satsene i oppsummeringen av ordren FØR handlekurven overføres til U4</a:t>
            </a:r>
          </a:p>
          <a:p>
            <a:pPr marL="903296" lvl="1" indent="-342900"/>
            <a:r>
              <a:rPr lang="nb-NO" sz="2800" b="0" i="0" dirty="0">
                <a:solidFill>
                  <a:srgbClr val="212121"/>
                </a:solidFill>
                <a:effectLst/>
                <a:latin typeface="wf_segoe-ui_normal"/>
              </a:rPr>
              <a:t>Dette gir grunnlaget for å endre til riktig </a:t>
            </a:r>
            <a:r>
              <a:rPr lang="nb-NO" sz="2800" b="0" i="0" dirty="0" err="1">
                <a:solidFill>
                  <a:srgbClr val="212121"/>
                </a:solidFill>
                <a:effectLst/>
                <a:latin typeface="wf_segoe-ui_normal"/>
              </a:rPr>
              <a:t>mva</a:t>
            </a:r>
            <a:r>
              <a:rPr lang="nb-NO" sz="2800" b="0" i="0" dirty="0">
                <a:solidFill>
                  <a:srgbClr val="212121"/>
                </a:solidFill>
                <a:effectLst/>
                <a:latin typeface="wf_segoe-ui_normal"/>
              </a:rPr>
              <a:t>-kode på varelinjer etter at handlekurven er overført</a:t>
            </a:r>
          </a:p>
          <a:p>
            <a:pPr marL="903296" lvl="1" indent="-342900"/>
            <a:r>
              <a:rPr lang="nb-NO" sz="2800" dirty="0">
                <a:solidFill>
                  <a:srgbClr val="212121"/>
                </a:solidFill>
                <a:latin typeface="wf_segoe-ui_normal"/>
              </a:rPr>
              <a:t>Ta ev screen </a:t>
            </a:r>
            <a:r>
              <a:rPr lang="nb-NO" sz="2800" dirty="0" err="1">
                <a:solidFill>
                  <a:srgbClr val="212121"/>
                </a:solidFill>
                <a:latin typeface="wf_segoe-ui_normal"/>
              </a:rPr>
              <a:t>shot</a:t>
            </a:r>
            <a:r>
              <a:rPr lang="nb-NO" sz="2800" dirty="0">
                <a:solidFill>
                  <a:srgbClr val="212121"/>
                </a:solidFill>
                <a:latin typeface="wf_segoe-ui_normal"/>
              </a:rPr>
              <a:t> før du overføres til UNIT4 og endre </a:t>
            </a:r>
            <a:r>
              <a:rPr lang="nb-NO" sz="2800" dirty="0" err="1">
                <a:solidFill>
                  <a:srgbClr val="212121"/>
                </a:solidFill>
                <a:latin typeface="wf_segoe-ui_normal"/>
              </a:rPr>
              <a:t>mva</a:t>
            </a:r>
            <a:r>
              <a:rPr lang="nb-NO" sz="2800" dirty="0">
                <a:solidFill>
                  <a:srgbClr val="212121"/>
                </a:solidFill>
                <a:latin typeface="wf_segoe-ui_normal"/>
              </a:rPr>
              <a:t>-kodene til riktig kode i UNIT4</a:t>
            </a:r>
            <a:endParaRPr lang="nb-NO" sz="2800" b="0" i="0" dirty="0">
              <a:solidFill>
                <a:srgbClr val="212121"/>
              </a:solidFill>
              <a:effectLst/>
              <a:latin typeface="wf_segoe-ui_normal"/>
            </a:endParaRPr>
          </a:p>
        </p:txBody>
      </p:sp>
      <p:sp>
        <p:nvSpPr>
          <p:cNvPr id="4" name="Plassholder for lysbildenummer 3">
            <a:extLst>
              <a:ext uri="{FF2B5EF4-FFF2-40B4-BE49-F238E27FC236}">
                <a16:creationId xmlns:a16="http://schemas.microsoft.com/office/drawing/2014/main" id="{6FEF46A0-A375-3CD2-AE82-B132372273F7}"/>
              </a:ext>
            </a:extLst>
          </p:cNvPr>
          <p:cNvSpPr>
            <a:spLocks noGrp="1"/>
          </p:cNvSpPr>
          <p:nvPr>
            <p:ph type="sldNum" sz="quarter" idx="12"/>
          </p:nvPr>
        </p:nvSpPr>
        <p:spPr/>
        <p:txBody>
          <a:bodyPr/>
          <a:lstStyle/>
          <a:p>
            <a:r>
              <a:rPr lang="en-US"/>
              <a:t>Side </a:t>
            </a:r>
            <a:fld id="{5251F420-7306-4E7C-A79E-F31A38F7D392}" type="slidenum">
              <a:rPr lang="en-US" smtClean="0"/>
              <a:pPr/>
              <a:t>24</a:t>
            </a:fld>
            <a:endParaRPr lang="en-US" dirty="0"/>
          </a:p>
        </p:txBody>
      </p:sp>
      <p:pic>
        <p:nvPicPr>
          <p:cNvPr id="5" name="Picture 2">
            <a:extLst>
              <a:ext uri="{FF2B5EF4-FFF2-40B4-BE49-F238E27FC236}">
                <a16:creationId xmlns:a16="http://schemas.microsoft.com/office/drawing/2014/main" id="{22BAD85A-97C4-6A3C-B4DB-0ED719B48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168" y="3985545"/>
            <a:ext cx="11433175" cy="246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518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6342741" y="1457154"/>
            <a:ext cx="5469089" cy="4354851"/>
          </a:xfrm>
        </p:spPr>
        <p:txBody>
          <a:bodyPr/>
          <a:lstStyle/>
          <a:p>
            <a:endParaRPr lang="nb-NO" dirty="0"/>
          </a:p>
          <a:p>
            <a:endParaRPr lang="nb-NO" dirty="0"/>
          </a:p>
          <a:p>
            <a:endParaRPr lang="nb-NO" dirty="0"/>
          </a:p>
          <a:p>
            <a:r>
              <a:rPr lang="nb-NO" sz="2400" dirty="0"/>
              <a:t>Når faktura har stoppet i innlesning </a:t>
            </a:r>
            <a:r>
              <a:rPr lang="nb-NO" sz="2400" dirty="0" err="1"/>
              <a:t>pga</a:t>
            </a:r>
            <a:r>
              <a:rPr lang="nb-NO" sz="2400" dirty="0"/>
              <a:t> ugyldig ordrenummer </a:t>
            </a:r>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25</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Koble til ordrenummer på faktura, ulikt leverandørnummer ordre/faktura</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10498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a:t>Koble</a:t>
            </a:r>
            <a:r>
              <a:rPr lang="en-US" dirty="0"/>
              <a:t> </a:t>
            </a:r>
            <a:r>
              <a:rPr lang="en-US" dirty="0" err="1"/>
              <a:t>til</a:t>
            </a:r>
            <a:r>
              <a:rPr lang="en-US" dirty="0"/>
              <a:t> </a:t>
            </a:r>
            <a:r>
              <a:rPr lang="en-US" dirty="0" err="1"/>
              <a:t>ordrenummer</a:t>
            </a:r>
            <a:r>
              <a:rPr lang="en-US" dirty="0"/>
              <a:t> </a:t>
            </a:r>
            <a:r>
              <a:rPr lang="en-US" dirty="0" err="1"/>
              <a:t>på</a:t>
            </a:r>
            <a:r>
              <a:rPr lang="en-US" dirty="0"/>
              <a:t> </a:t>
            </a:r>
            <a:r>
              <a:rPr lang="en-US" dirty="0" err="1"/>
              <a:t>faktura</a:t>
            </a:r>
            <a:r>
              <a:rPr lang="en-US" dirty="0"/>
              <a:t>, </a:t>
            </a:r>
            <a:r>
              <a:rPr lang="en-US" dirty="0" err="1"/>
              <a:t>ulikt</a:t>
            </a:r>
            <a:r>
              <a:rPr lang="en-US" dirty="0"/>
              <a:t> </a:t>
            </a:r>
            <a:r>
              <a:rPr lang="en-US" dirty="0" err="1"/>
              <a:t>leverandørnummer</a:t>
            </a:r>
            <a:r>
              <a:rPr lang="en-US" dirty="0"/>
              <a:t> </a:t>
            </a:r>
            <a:r>
              <a:rPr lang="en-US" dirty="0" err="1"/>
              <a:t>ordre</a:t>
            </a:r>
            <a:r>
              <a:rPr lang="en-US" dirty="0"/>
              <a:t>/</a:t>
            </a:r>
            <a:r>
              <a:rPr lang="en-US" dirty="0" err="1"/>
              <a:t>faktura</a:t>
            </a:r>
            <a:r>
              <a:rPr lang="en-US" dirty="0"/>
              <a:t/>
            </a:r>
            <a:br>
              <a:rPr lang="en-US" dirty="0"/>
            </a:br>
            <a:endParaRPr lang="en-US" dirty="0"/>
          </a:p>
        </p:txBody>
      </p:sp>
      <p:sp>
        <p:nvSpPr>
          <p:cNvPr id="9" name="Content Placeholder 8"/>
          <p:cNvSpPr>
            <a:spLocks noGrp="1"/>
          </p:cNvSpPr>
          <p:nvPr>
            <p:ph sz="quarter" idx="28"/>
          </p:nvPr>
        </p:nvSpPr>
        <p:spPr/>
        <p:txBody>
          <a:bodyPr/>
          <a:lstStyle/>
          <a:p>
            <a:pPr marL="342900" indent="-342900" fontAlgn="base">
              <a:buFont typeface="Arial" panose="020B0604020202020204" pitchFamily="34" charset="0"/>
              <a:buChar char="•"/>
            </a:pPr>
            <a:endParaRPr lang="nb-NO" sz="2400" dirty="0"/>
          </a:p>
          <a:p>
            <a:pPr marL="342900" indent="-342900" fontAlgn="base">
              <a:buFont typeface="Arial" panose="020B0604020202020204" pitchFamily="34" charset="0"/>
              <a:buChar char="•"/>
            </a:pPr>
            <a:r>
              <a:rPr lang="nb-NO" sz="2400" dirty="0"/>
              <a:t>Når faktura har stoppet i innlesning </a:t>
            </a:r>
            <a:r>
              <a:rPr lang="nb-NO" sz="2400" dirty="0" err="1"/>
              <a:t>pga</a:t>
            </a:r>
            <a:r>
              <a:rPr lang="nb-NO" sz="2400" dirty="0"/>
              <a:t> ugyldig ordrenummer fordi leverandørnummer på ordre er forskjellig fra leverandørnummer på faktura som er mottatt, </a:t>
            </a:r>
            <a:r>
              <a:rPr lang="nb-NO" sz="2400" b="1" dirty="0"/>
              <a:t>så må ordrenummer fjernes i grunnlagsdata av fakturaflytoppfølger og sendes ut som leverandørfaktura </a:t>
            </a:r>
            <a:r>
              <a:rPr lang="nb-NO" sz="2400" dirty="0"/>
              <a:t>med koststed i grunnlagsdata.</a:t>
            </a:r>
          </a:p>
          <a:p>
            <a:pPr marL="342900" indent="-342900" fontAlgn="base">
              <a:buFont typeface="Arial" panose="020B0604020202020204" pitchFamily="34" charset="0"/>
              <a:buChar char="•"/>
            </a:pPr>
            <a:endParaRPr lang="nb-NO" sz="2400" dirty="0"/>
          </a:p>
          <a:p>
            <a:pPr marL="342900" indent="-342900" fontAlgn="base">
              <a:buFont typeface="Arial" panose="020B0604020202020204" pitchFamily="34" charset="0"/>
              <a:buChar char="•"/>
            </a:pPr>
            <a:r>
              <a:rPr lang="nb-NO" sz="2400" dirty="0"/>
              <a:t>Hvis innkjøper ser at ordrenummer er synlig på faktura og ordre ikke har status ‘Ferdig’ </a:t>
            </a:r>
            <a:r>
              <a:rPr lang="nb-NO" sz="2400" b="1" dirty="0"/>
              <a:t>kan faktura avvises og fakturaflytoppfølger legge tilbake ordrenummer i grunnlagsdata.</a:t>
            </a:r>
          </a:p>
          <a:p>
            <a:endParaRPr lang="en-US" dirty="0"/>
          </a:p>
        </p:txBody>
      </p:sp>
      <p:sp>
        <p:nvSpPr>
          <p:cNvPr id="7" name="Slide Number Placeholder 6"/>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26</a:t>
            </a:fld>
            <a:endParaRPr lang="en-US" dirty="0"/>
          </a:p>
        </p:txBody>
      </p:sp>
    </p:spTree>
    <p:extLst>
      <p:ext uri="{BB962C8B-B14F-4D97-AF65-F5344CB8AC3E}">
        <p14:creationId xmlns:p14="http://schemas.microsoft.com/office/powerpoint/2010/main" val="1713264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6342741" y="1457154"/>
            <a:ext cx="5469089" cy="4354851"/>
          </a:xfrm>
        </p:spPr>
        <p:txBody>
          <a:bodyPr/>
          <a:lstStyle/>
          <a:p>
            <a:endParaRPr lang="nb-NO" dirty="0"/>
          </a:p>
          <a:p>
            <a:endParaRPr lang="nb-NO" dirty="0"/>
          </a:p>
          <a:p>
            <a:r>
              <a:rPr lang="nb-NO" dirty="0">
                <a:solidFill>
                  <a:srgbClr val="000000"/>
                </a:solidFill>
              </a:rPr>
              <a:t> </a:t>
            </a:r>
            <a:r>
              <a:rPr lang="nb-NO" dirty="0" err="1">
                <a:solidFill>
                  <a:srgbClr val="000000"/>
                </a:solidFill>
              </a:rPr>
              <a:t>Lyreco</a:t>
            </a:r>
            <a:r>
              <a:rPr lang="nb-NO" dirty="0">
                <a:solidFill>
                  <a:srgbClr val="000000"/>
                </a:solidFill>
              </a:rPr>
              <a:t> mottar nå våre ordrer i EHF-format, noe som innebærer at de kan importere ordrene automatisk til sitt ordresystem. </a:t>
            </a:r>
          </a:p>
          <a:p>
            <a:r>
              <a:rPr lang="nb-NO" dirty="0">
                <a:solidFill>
                  <a:srgbClr val="000000"/>
                </a:solidFill>
              </a:rPr>
              <a:t> For at denne importprosessen skal gå mest mulig problemfritt er det viktig at informasjon registreres på riktig sted i ordren i Unit4</a:t>
            </a:r>
            <a:r>
              <a:rPr lang="nb-NO" sz="2400" dirty="0">
                <a:effectLst/>
                <a:latin typeface="Calibri" panose="020F0502020204030204" pitchFamily="34" charset="0"/>
                <a:ea typeface="Calibri" panose="020F0502020204030204" pitchFamily="34" charset="0"/>
                <a:cs typeface="Times New Roman" panose="02020603050405020304" pitchFamily="18" charset="0"/>
              </a:rPr>
              <a:t>.</a:t>
            </a:r>
            <a:endParaRPr lang="nb-NO" dirty="0"/>
          </a:p>
          <a:p>
            <a:endParaRPr lang="nb-NO"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27</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Bestillinger til </a:t>
            </a:r>
            <a:r>
              <a:rPr lang="nb-NO" sz="2400" b="1" dirty="0" err="1">
                <a:ln w="0"/>
                <a:solidFill>
                  <a:schemeClr val="tx1"/>
                </a:solidFill>
                <a:effectLst>
                  <a:outerShdw blurRad="38100" dist="19050" dir="2700000" algn="tl" rotWithShape="0">
                    <a:schemeClr val="dk1">
                      <a:alpha val="40000"/>
                    </a:schemeClr>
                  </a:outerShdw>
                </a:effectLst>
              </a:rPr>
              <a:t>Lyreco</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55081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81F780-F3E1-4ECD-CA5F-989FA02113FB}"/>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CCDCD63-54AF-E595-DBC6-B08CC467FB6C}"/>
              </a:ext>
            </a:extLst>
          </p:cNvPr>
          <p:cNvSpPr>
            <a:spLocks noGrp="1"/>
          </p:cNvSpPr>
          <p:nvPr>
            <p:ph sz="quarter" idx="28"/>
          </p:nvPr>
        </p:nvSpPr>
        <p:spPr>
          <a:xfrm>
            <a:off x="380168" y="916012"/>
            <a:ext cx="11485668" cy="5347516"/>
          </a:xfrm>
        </p:spPr>
        <p:txBody>
          <a:bodyPr/>
          <a:lstStyle/>
          <a:p>
            <a:pPr marL="342900" indent="-342900" fontAlgn="base">
              <a:buFont typeface="Arial" panose="020B0604020202020204" pitchFamily="34" charset="0"/>
              <a:buChar char="•"/>
            </a:pPr>
            <a:r>
              <a:rPr lang="nb-NO" sz="2400" dirty="0"/>
              <a:t>Bruk kun egendefinert adresse når det er strengt nødvendig! </a:t>
            </a:r>
          </a:p>
          <a:p>
            <a:pPr marL="903296" lvl="1" indent="-342900" fontAlgn="base"/>
            <a:r>
              <a:rPr lang="nb-NO" sz="2000" dirty="0">
                <a:solidFill>
                  <a:srgbClr val="000000"/>
                </a:solidFill>
              </a:rPr>
              <a:t>Årsaken til dette er at alle </a:t>
            </a:r>
            <a:r>
              <a:rPr lang="nb-NO" sz="2000" dirty="0" err="1">
                <a:solidFill>
                  <a:srgbClr val="000000"/>
                </a:solidFill>
              </a:rPr>
              <a:t>predefinerte</a:t>
            </a:r>
            <a:r>
              <a:rPr lang="nb-NO" sz="2000" dirty="0">
                <a:solidFill>
                  <a:srgbClr val="000000"/>
                </a:solidFill>
              </a:rPr>
              <a:t> leveringsadresser er knyttet til GLN-registeret som </a:t>
            </a:r>
            <a:r>
              <a:rPr lang="nb-NO" sz="2000" dirty="0" err="1">
                <a:solidFill>
                  <a:srgbClr val="000000"/>
                </a:solidFill>
              </a:rPr>
              <a:t>Lyreco</a:t>
            </a:r>
            <a:r>
              <a:rPr lang="nb-NO" sz="2000" dirty="0">
                <a:solidFill>
                  <a:srgbClr val="000000"/>
                </a:solidFill>
              </a:rPr>
              <a:t> benytter for å hente leveringsadresse. Alle ordrer uten predefinert adresse / GLN-nummer må håndteres manuelt</a:t>
            </a:r>
          </a:p>
          <a:p>
            <a:pPr marL="342900" indent="-342900" fontAlgn="base">
              <a:buFont typeface="Arial" panose="020B0604020202020204" pitchFamily="34" charset="0"/>
              <a:buChar char="•"/>
            </a:pPr>
            <a:endParaRPr lang="nb-NO" sz="2400" dirty="0"/>
          </a:p>
          <a:p>
            <a:pPr marL="342900" indent="-342900" fontAlgn="base">
              <a:buFont typeface="Arial" panose="020B0604020202020204" pitchFamily="34" charset="0"/>
              <a:buChar char="•"/>
            </a:pPr>
            <a:r>
              <a:rPr lang="nb-NO" sz="2400" dirty="0"/>
              <a:t>Feltene «Melding til leverandør» og «Leveransebeskrivelse» skal kun brukes til nødvendig informasjon</a:t>
            </a:r>
          </a:p>
          <a:p>
            <a:pPr marL="903296" lvl="1" indent="-342900" fontAlgn="base"/>
            <a:r>
              <a:rPr lang="nb-NO" sz="2000" dirty="0">
                <a:solidFill>
                  <a:srgbClr val="000000"/>
                </a:solidFill>
              </a:rPr>
              <a:t>Det vil si informasjon som ikke kan legges andre steder i ordren. Ikke skriv eksempelvis dette: «toalettpapir, hygiene, kontaktnavn, god påske, etc.»</a:t>
            </a:r>
          </a:p>
          <a:p>
            <a:pPr marL="342900" indent="-342900" fontAlgn="base">
              <a:buFont typeface="Arial" panose="020B0604020202020204" pitchFamily="34" charset="0"/>
              <a:buChar char="•"/>
            </a:pPr>
            <a:endParaRPr lang="nb-NO" sz="2400" dirty="0"/>
          </a:p>
          <a:p>
            <a:pPr marL="342900" indent="-342900" fontAlgn="base">
              <a:buFont typeface="Arial" panose="020B0604020202020204" pitchFamily="34" charset="0"/>
              <a:buChar char="•"/>
            </a:pPr>
            <a:r>
              <a:rPr lang="nb-NO" sz="2400" dirty="0"/>
              <a:t>Bruk feltene «Leveringskontakt navn» og «Leveringskontakt </a:t>
            </a:r>
            <a:r>
              <a:rPr lang="nb-NO" sz="2400" dirty="0" err="1"/>
              <a:t>tlf</a:t>
            </a:r>
            <a:r>
              <a:rPr lang="nb-NO" sz="2400" dirty="0"/>
              <a:t>» for å spesifisere hvem som skal kontaktes ved varelevering</a:t>
            </a:r>
          </a:p>
          <a:p>
            <a:pPr marL="903296" lvl="1" indent="-342900" fontAlgn="base"/>
            <a:r>
              <a:rPr lang="nb-NO" sz="2000" dirty="0">
                <a:solidFill>
                  <a:srgbClr val="000000"/>
                </a:solidFill>
              </a:rPr>
              <a:t>Ikke skriv dette inn i feltene «Melding til leverandør» eller «Leveransebeskrivelse». </a:t>
            </a:r>
          </a:p>
          <a:p>
            <a:pPr marL="285750" indent="-285750"/>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a: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nb-NO" dirty="0"/>
          </a:p>
        </p:txBody>
      </p:sp>
      <p:sp>
        <p:nvSpPr>
          <p:cNvPr id="4" name="Plassholder for lysbildenummer 3">
            <a:extLst>
              <a:ext uri="{FF2B5EF4-FFF2-40B4-BE49-F238E27FC236}">
                <a16:creationId xmlns:a16="http://schemas.microsoft.com/office/drawing/2014/main" id="{9BC065E0-C8E1-D052-2487-8B0BB75051A5}"/>
              </a:ext>
            </a:extLst>
          </p:cNvPr>
          <p:cNvSpPr>
            <a:spLocks noGrp="1"/>
          </p:cNvSpPr>
          <p:nvPr>
            <p:ph type="sldNum" sz="quarter" idx="12"/>
          </p:nvPr>
        </p:nvSpPr>
        <p:spPr/>
        <p:txBody>
          <a:bodyPr/>
          <a:lstStyle/>
          <a:p>
            <a:r>
              <a:rPr lang="en-US"/>
              <a:t>Side </a:t>
            </a:r>
            <a:fld id="{5251F420-7306-4E7C-A79E-F31A38F7D392}" type="slidenum">
              <a:rPr lang="en-US" smtClean="0"/>
              <a:pPr/>
              <a:t>28</a:t>
            </a:fld>
            <a:endParaRPr lang="en-US" dirty="0"/>
          </a:p>
        </p:txBody>
      </p:sp>
    </p:spTree>
    <p:extLst>
      <p:ext uri="{BB962C8B-B14F-4D97-AF65-F5344CB8AC3E}">
        <p14:creationId xmlns:p14="http://schemas.microsoft.com/office/powerpoint/2010/main" val="941754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6342741" y="1457154"/>
            <a:ext cx="5469089" cy="4354851"/>
          </a:xfrm>
        </p:spPr>
        <p:txBody>
          <a:bodyPr/>
          <a:lstStyle/>
          <a:p>
            <a:endParaRPr lang="nb-NO" dirty="0"/>
          </a:p>
          <a:p>
            <a:endParaRPr lang="nb-NO" dirty="0"/>
          </a:p>
          <a:p>
            <a:endParaRPr lang="nb-NO"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29</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Kostnads-</a:t>
            </a:r>
            <a:r>
              <a:rPr lang="nb-NO" sz="2400" b="1" dirty="0" err="1">
                <a:ln w="0"/>
                <a:solidFill>
                  <a:schemeClr val="tx1"/>
                </a:solidFill>
                <a:effectLst>
                  <a:outerShdw blurRad="38100" dist="19050" dir="2700000" algn="tl" rotWithShape="0">
                    <a:schemeClr val="dk1">
                      <a:alpha val="40000"/>
                    </a:schemeClr>
                  </a:outerShdw>
                </a:effectLst>
              </a:rPr>
              <a:t>godkjennere</a:t>
            </a:r>
            <a:endParaRPr lang="nb-NO" sz="2400" b="1" dirty="0">
              <a:ln w="0"/>
              <a:solidFill>
                <a:schemeClr val="tx1"/>
              </a:solidFill>
              <a:effectLst>
                <a:outerShdw blurRad="38100" dist="19050" dir="2700000" algn="tl" rotWithShape="0">
                  <a:schemeClr val="dk1">
                    <a:alpha val="40000"/>
                  </a:schemeClr>
                </a:outerShdw>
              </a:effectLst>
            </a:endParaRPr>
          </a:p>
          <a:p>
            <a:pPr algn="ctr"/>
            <a:r>
              <a:rPr lang="nb-NO" sz="2400" b="1" dirty="0">
                <a:ln w="0"/>
                <a:solidFill>
                  <a:schemeClr val="tx1"/>
                </a:solidFill>
                <a:effectLst>
                  <a:outerShdw blurRad="38100" dist="19050" dir="2700000" algn="tl" rotWithShape="0">
                    <a:schemeClr val="dk1">
                      <a:alpha val="40000"/>
                    </a:schemeClr>
                  </a:outerShdw>
                </a:effectLst>
              </a:rPr>
              <a:t>kan endre /rette opp feil</a:t>
            </a:r>
            <a:endParaRPr lang="en-US" sz="2400" b="1" dirty="0">
              <a:ln w="0"/>
              <a:solidFill>
                <a:schemeClr val="tx1"/>
              </a:solidFill>
              <a:effectLst>
                <a:outerShdw blurRad="38100" dist="19050" dir="2700000" algn="tl" rotWithShape="0">
                  <a:schemeClr val="dk1">
                    <a:alpha val="40000"/>
                  </a:schemeClr>
                </a:outerShdw>
              </a:effectLst>
            </a:endParaRPr>
          </a:p>
        </p:txBody>
      </p:sp>
      <p:sp>
        <p:nvSpPr>
          <p:cNvPr id="4" name="TekstSylinder 3">
            <a:extLst>
              <a:ext uri="{FF2B5EF4-FFF2-40B4-BE49-F238E27FC236}">
                <a16:creationId xmlns:a16="http://schemas.microsoft.com/office/drawing/2014/main" id="{90DA27ED-A449-9080-275D-3A9B864EB253}"/>
              </a:ext>
            </a:extLst>
          </p:cNvPr>
          <p:cNvSpPr txBox="1"/>
          <p:nvPr/>
        </p:nvSpPr>
        <p:spPr>
          <a:xfrm>
            <a:off x="5715830" y="2274516"/>
            <a:ext cx="6096000" cy="3046988"/>
          </a:xfrm>
          <a:prstGeom prst="rect">
            <a:avLst/>
          </a:prstGeom>
          <a:noFill/>
        </p:spPr>
        <p:txBody>
          <a:bodyPr wrap="square">
            <a:spAutoFit/>
          </a:bodyPr>
          <a:lstStyle/>
          <a:p>
            <a:pPr marL="457200" indent="-457200">
              <a:buFont typeface="Arial" panose="020B0604020202020204" pitchFamily="34" charset="0"/>
              <a:buChar char="•"/>
            </a:pPr>
            <a:r>
              <a:rPr lang="nb-NO" sz="2400" b="0" i="0" dirty="0">
                <a:solidFill>
                  <a:srgbClr val="212121"/>
                </a:solidFill>
                <a:effectLst/>
                <a:latin typeface="Calibri" panose="020F0502020204030204" pitchFamily="34" charset="0"/>
              </a:rPr>
              <a:t>BDM kan endre kontering på egenhånd, istedenfor å måtte avvise fakturaen til innkjøper</a:t>
            </a:r>
          </a:p>
          <a:p>
            <a:pPr marL="457200" indent="-457200">
              <a:buFont typeface="Arial" panose="020B0604020202020204" pitchFamily="34" charset="0"/>
              <a:buChar char="•"/>
            </a:pPr>
            <a:endParaRPr lang="nb-NO" sz="2400" b="0" i="0" dirty="0">
              <a:solidFill>
                <a:srgbClr val="212121"/>
              </a:solidFill>
              <a:effectLst/>
              <a:latin typeface="Calibri" panose="020F0502020204030204" pitchFamily="34" charset="0"/>
            </a:endParaRPr>
          </a:p>
          <a:p>
            <a:pPr marL="457200" indent="-457200">
              <a:buFont typeface="Arial" panose="020B0604020202020204" pitchFamily="34" charset="0"/>
              <a:buChar char="•"/>
            </a:pPr>
            <a:endParaRPr lang="nb-NO" sz="2400" b="0" i="0" dirty="0">
              <a:solidFill>
                <a:srgbClr val="212121"/>
              </a:solidFill>
              <a:effectLst/>
              <a:latin typeface="Calibri" panose="020F0502020204030204" pitchFamily="34" charset="0"/>
            </a:endParaRPr>
          </a:p>
          <a:p>
            <a:pPr marL="457200" indent="-457200">
              <a:buFont typeface="Arial" panose="020B0604020202020204" pitchFamily="34" charset="0"/>
              <a:buChar char="•"/>
            </a:pPr>
            <a:r>
              <a:rPr lang="nb-NO" sz="2400" b="0" i="0" dirty="0">
                <a:solidFill>
                  <a:srgbClr val="212121"/>
                </a:solidFill>
                <a:effectLst/>
                <a:latin typeface="Calibri" panose="020F0502020204030204" pitchFamily="34" charset="0"/>
              </a:rPr>
              <a:t>Logikken skal nå være lik på innkjøpsforespørsel, innkjøpsfaktura og leverandørfaktura</a:t>
            </a:r>
            <a:endParaRPr lang="nb-NO" sz="2000" dirty="0"/>
          </a:p>
        </p:txBody>
      </p:sp>
    </p:spTree>
    <p:extLst>
      <p:ext uri="{BB962C8B-B14F-4D97-AF65-F5344CB8AC3E}">
        <p14:creationId xmlns:p14="http://schemas.microsoft.com/office/powerpoint/2010/main" val="957514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31"/>
          </p:nvPr>
        </p:nvSpPr>
        <p:spPr>
          <a:xfrm>
            <a:off x="5486401" y="443346"/>
            <a:ext cx="6325430" cy="5368660"/>
          </a:xfrm>
        </p:spPr>
        <p:txBody>
          <a:bodyPr/>
          <a:lstStyle/>
          <a:p>
            <a:r>
              <a:rPr lang="nb-NO" dirty="0"/>
              <a:t> Det satses på mer opplæringsvideoer fremfor skriftlige veiledninger </a:t>
            </a:r>
          </a:p>
          <a:p>
            <a:endParaRPr lang="nb-NO" dirty="0"/>
          </a:p>
          <a:p>
            <a:r>
              <a:rPr lang="nb-NO" dirty="0"/>
              <a:t>De første videoene er publisert:</a:t>
            </a:r>
          </a:p>
          <a:p>
            <a:pPr lvl="1"/>
            <a:r>
              <a:rPr lang="nb-NO" dirty="0"/>
              <a:t>Finne informasjon om leverandørene</a:t>
            </a:r>
          </a:p>
          <a:p>
            <a:pPr lvl="1"/>
            <a:r>
              <a:rPr lang="nb-NO" dirty="0"/>
              <a:t>Hvordan lage favoritter av spørringer og rapporter</a:t>
            </a:r>
          </a:p>
          <a:p>
            <a:pPr lvl="1"/>
            <a:r>
              <a:rPr lang="nb-NO" dirty="0"/>
              <a:t>Under laging: Avslutte innkjøpsordre</a:t>
            </a:r>
          </a:p>
          <a:p>
            <a:pPr marL="0" indent="0">
              <a:buNone/>
            </a:pPr>
            <a:endParaRPr lang="en-US" dirty="0">
              <a:hlinkClick r:id="rId2"/>
            </a:endParaRPr>
          </a:p>
          <a:p>
            <a:pPr marL="0" indent="0">
              <a:buNone/>
            </a:pPr>
            <a:r>
              <a:rPr lang="en-US" sz="1600" dirty="0" err="1">
                <a:hlinkClick r:id="rId2"/>
              </a:rPr>
              <a:t>Veiledning</a:t>
            </a:r>
            <a:r>
              <a:rPr lang="en-US" sz="1600" dirty="0">
                <a:hlinkClick r:id="rId2"/>
              </a:rPr>
              <a:t> </a:t>
            </a:r>
            <a:r>
              <a:rPr lang="en-US" sz="1600" dirty="0" err="1">
                <a:hlinkClick r:id="rId2"/>
              </a:rPr>
              <a:t>i</a:t>
            </a:r>
            <a:r>
              <a:rPr lang="en-US" sz="1600" dirty="0">
                <a:hlinkClick r:id="rId2"/>
              </a:rPr>
              <a:t> UNIT4 ERP for </a:t>
            </a:r>
            <a:r>
              <a:rPr lang="en-US" sz="1600" dirty="0" err="1">
                <a:hlinkClick r:id="rId2"/>
              </a:rPr>
              <a:t>Behov</a:t>
            </a:r>
            <a:r>
              <a:rPr lang="en-US" sz="1600" dirty="0">
                <a:hlinkClick r:id="rId2"/>
              </a:rPr>
              <a:t> </a:t>
            </a:r>
            <a:r>
              <a:rPr lang="en-US" sz="1600" dirty="0" err="1">
                <a:hlinkClick r:id="rId2"/>
              </a:rPr>
              <a:t>til</a:t>
            </a:r>
            <a:r>
              <a:rPr lang="en-US" sz="1600" dirty="0">
                <a:hlinkClick r:id="rId2"/>
              </a:rPr>
              <a:t> </a:t>
            </a:r>
            <a:r>
              <a:rPr lang="en-US" sz="1600" dirty="0" err="1">
                <a:hlinkClick r:id="rId2"/>
              </a:rPr>
              <a:t>betaling</a:t>
            </a:r>
            <a:r>
              <a:rPr lang="en-US" sz="1600" dirty="0">
                <a:hlinkClick r:id="rId2"/>
              </a:rPr>
              <a:t> (</a:t>
            </a:r>
            <a:r>
              <a:rPr lang="en-US" sz="1600" dirty="0" err="1">
                <a:hlinkClick r:id="rId2"/>
              </a:rPr>
              <a:t>BtB</a:t>
            </a:r>
            <a:r>
              <a:rPr lang="en-US" sz="1600" dirty="0">
                <a:hlinkClick r:id="rId2"/>
              </a:rPr>
              <a:t>) - For </a:t>
            </a:r>
            <a:r>
              <a:rPr lang="en-US" sz="1600" dirty="0" err="1">
                <a:hlinkClick r:id="rId2"/>
              </a:rPr>
              <a:t>ansatte</a:t>
            </a:r>
            <a:r>
              <a:rPr lang="en-US" sz="1600" dirty="0">
                <a:hlinkClick r:id="rId2"/>
              </a:rPr>
              <a:t> - </a:t>
            </a:r>
            <a:r>
              <a:rPr lang="en-US" sz="1600" dirty="0" err="1">
                <a:hlinkClick r:id="rId2"/>
              </a:rPr>
              <a:t>Universitetet</a:t>
            </a:r>
            <a:r>
              <a:rPr lang="en-US" sz="1600" dirty="0">
                <a:hlinkClick r:id="rId2"/>
              </a:rPr>
              <a:t> </a:t>
            </a:r>
            <a:r>
              <a:rPr lang="en-US" sz="1600" dirty="0" err="1">
                <a:hlinkClick r:id="rId2"/>
              </a:rPr>
              <a:t>i</a:t>
            </a:r>
            <a:r>
              <a:rPr lang="en-US" sz="1600" dirty="0">
                <a:hlinkClick r:id="rId2"/>
              </a:rPr>
              <a:t> Oslo (uio.no)</a:t>
            </a:r>
            <a:endParaRPr lang="nb-NO" sz="1600" dirty="0"/>
          </a:p>
          <a:p>
            <a:endParaRPr lang="nb-NO" dirty="0"/>
          </a:p>
          <a:p>
            <a:endParaRPr lang="nb-NO" dirty="0"/>
          </a:p>
        </p:txBody>
      </p:sp>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30</a:t>
            </a:fld>
            <a:endParaRPr lang="en-US" dirty="0"/>
          </a:p>
        </p:txBody>
      </p:sp>
      <p:sp>
        <p:nvSpPr>
          <p:cNvPr id="3" name="Oval 2"/>
          <p:cNvSpPr/>
          <p:nvPr/>
        </p:nvSpPr>
        <p:spPr>
          <a:xfrm>
            <a:off x="564077" y="1190897"/>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Opplæringsvideoer</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70408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5DFC3378-2B9C-0FC2-EC98-7F9AE8869617}"/>
              </a:ext>
            </a:extLst>
          </p:cNvPr>
          <p:cNvPicPr>
            <a:picLocks noGrp="1" noChangeAspect="1"/>
          </p:cNvPicPr>
          <p:nvPr>
            <p:ph sz="half" idx="31"/>
          </p:nvPr>
        </p:nvPicPr>
        <p:blipFill>
          <a:blip r:embed="rId2"/>
          <a:stretch>
            <a:fillRect/>
          </a:stretch>
        </p:blipFill>
        <p:spPr>
          <a:xfrm>
            <a:off x="6096000" y="148473"/>
            <a:ext cx="5064646" cy="6392902"/>
          </a:xfrm>
        </p:spPr>
      </p:pic>
      <p:sp>
        <p:nvSpPr>
          <p:cNvPr id="6" name="Slide Number Placeholder 5"/>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31</a:t>
            </a:fld>
            <a:endParaRPr lang="en-US" dirty="0"/>
          </a:p>
        </p:txBody>
      </p:sp>
      <p:sp>
        <p:nvSpPr>
          <p:cNvPr id="3" name="Oval 2"/>
          <p:cNvSpPr/>
          <p:nvPr/>
        </p:nvSpPr>
        <p:spPr>
          <a:xfrm>
            <a:off x="522514" y="1158240"/>
            <a:ext cx="4606835" cy="4476206"/>
          </a:xfrm>
          <a:prstGeom prst="ellipse">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b-NO" sz="2400" b="1" dirty="0">
                <a:ln w="0"/>
                <a:solidFill>
                  <a:schemeClr val="tx1"/>
                </a:solidFill>
                <a:effectLst>
                  <a:outerShdw blurRad="38100" dist="19050" dir="2700000" algn="tl" rotWithShape="0">
                    <a:schemeClr val="dk1">
                      <a:alpha val="40000"/>
                    </a:schemeClr>
                  </a:outerShdw>
                </a:effectLst>
              </a:rPr>
              <a:t>Spørsmål, kommentarer, innspill til neste </a:t>
            </a:r>
            <a:r>
              <a:rPr lang="nb-NO" sz="2400" b="1" dirty="0" err="1">
                <a:ln w="0"/>
                <a:solidFill>
                  <a:schemeClr val="tx1"/>
                </a:solidFill>
                <a:effectLst>
                  <a:outerShdw blurRad="38100" dist="19050" dir="2700000" algn="tl" rotWithShape="0">
                    <a:schemeClr val="dk1">
                      <a:alpha val="40000"/>
                    </a:schemeClr>
                  </a:outerShdw>
                </a:effectLst>
              </a:rPr>
              <a:t>Fagbgrukerforum</a:t>
            </a:r>
            <a:r>
              <a:rPr lang="nb-NO" sz="2400" b="1" dirty="0">
                <a:ln w="0"/>
                <a:solidFill>
                  <a:schemeClr val="tx1"/>
                </a:solidFill>
                <a:effectLst>
                  <a:outerShdw blurRad="38100" dist="19050" dir="2700000" algn="tl" rotWithShape="0">
                    <a:schemeClr val="dk1">
                      <a:alpha val="40000"/>
                    </a:schemeClr>
                  </a:outerShdw>
                </a:effectLst>
              </a:rPr>
              <a:t>, annet?</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461301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JAJEJYK5CVUX-448798232-24</_dlc_DocId>
    <_dlc_DocIdUrl xmlns="e5e35b8c-bb2a-40e7-acd7-beed1d1f14b8">
      <Url>https://uio.sharepoint.com/sites/GrafiskUttrykk/_layouts/15/DocIdRedir.aspx?ID=JAJEJYK5CVUX-448798232-24</Url>
      <Description>JAJEJYK5CVUX-448798232-24</Description>
    </_dlc_DocIdUrl>
  </documentManagement>
</p:properties>
</file>

<file path=customXml/itemProps1.xml><?xml version="1.0" encoding="utf-8"?>
<ds:datastoreItem xmlns:ds="http://schemas.openxmlformats.org/officeDocument/2006/customXml" ds:itemID="{6CD8A915-AA81-4F8E-B37E-5EA87AF7FE43}">
  <ds:schemaRefs>
    <ds:schemaRef ds:uri="http://schemas.microsoft.com/sharepoint/events"/>
  </ds:schemaRefs>
</ds:datastoreItem>
</file>

<file path=customXml/itemProps2.xml><?xml version="1.0" encoding="utf-8"?>
<ds:datastoreItem xmlns:ds="http://schemas.openxmlformats.org/officeDocument/2006/customXml" ds:itemID="{14E5BA8C-06B1-4CFA-9518-EB6DB849D4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89B9CF10-6C6A-444C-B05E-E78C1785A52C}">
  <ds:schemaRefs>
    <ds:schemaRef ds:uri="http://schemas.microsoft.com/office/2006/documentManagement/types"/>
    <ds:schemaRef ds:uri="http://purl.org/dc/elements/1.1/"/>
    <ds:schemaRef ds:uri="http://schemas.microsoft.com/office/2006/metadata/properties"/>
    <ds:schemaRef ds:uri="45a9c032-1c21-4297-bc4a-1b0e359a6c15"/>
    <ds:schemaRef ds:uri="http://purl.org/dc/terms/"/>
    <ds:schemaRef ds:uri="http://schemas.openxmlformats.org/package/2006/metadata/core-properties"/>
    <ds:schemaRef ds:uri="http://schemas.microsoft.com/office/infopath/2007/PartnerControls"/>
    <ds:schemaRef ds:uri="e5e35b8c-bb2a-40e7-acd7-beed1d1f14b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UiO  Norsk</Template>
  <TotalTime>4050</TotalTime>
  <Words>1391</Words>
  <Application>Microsoft Office PowerPoint</Application>
  <PresentationFormat>Widescreen</PresentationFormat>
  <Paragraphs>253</Paragraphs>
  <Slides>31</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sans-serif</vt:lpstr>
      <vt:lpstr>Calibri</vt:lpstr>
      <vt:lpstr>Times New Roman</vt:lpstr>
      <vt:lpstr>wf_segoe-ui_normal</vt:lpstr>
      <vt:lpstr>Wingdings</vt:lpstr>
      <vt:lpstr>ヒラギノ角ゴ Pro W3</vt:lpstr>
      <vt:lpstr>Office Theme</vt:lpstr>
      <vt:lpstr>Fagbrukerforum BtB  april 2023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Registrere avvik på avtaler – i avtalekatalogen</vt:lpstr>
      <vt:lpstr>PowerPoint Presentation</vt:lpstr>
      <vt:lpstr> </vt:lpstr>
      <vt:lpstr>PowerPoint Presentation</vt:lpstr>
      <vt:lpstr>Rapporter i UNIT4</vt:lpstr>
      <vt:lpstr>Hvordan finne frem til rapportene</vt:lpstr>
      <vt:lpstr>PowerPoint Presentation</vt:lpstr>
      <vt:lpstr>PowerPoint Presentation</vt:lpstr>
      <vt:lpstr>Hvordan forhindre dette?</vt:lpstr>
      <vt:lpstr>Når ordre ved en feil er blitt avsluttet </vt:lpstr>
      <vt:lpstr>Opplæringsvideoer</vt:lpstr>
      <vt:lpstr>PowerPoint Presentation</vt:lpstr>
      <vt:lpstr>PowerPoint Presentation</vt:lpstr>
      <vt:lpstr>PowerPoint Presentation</vt:lpstr>
      <vt:lpstr>Hvordan sikre riktig mva på cateringbestillingene?</vt:lpstr>
      <vt:lpstr>PowerPoint Presentation</vt:lpstr>
      <vt:lpstr>Koble til ordrenummer på faktura, ulikt leverandørnummer ordre/faktura </vt:lpstr>
      <vt:lpstr>PowerPoint Presentation</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Forvaltningsteam BtB</dc:title>
  <dc:creator>Tori Norheim Sandlie</dc:creator>
  <cp:lastModifiedBy>Tori Norheim Sandlie</cp:lastModifiedBy>
  <cp:revision>405</cp:revision>
  <dcterms:created xsi:type="dcterms:W3CDTF">2021-08-24T11:27:33Z</dcterms:created>
  <dcterms:modified xsi:type="dcterms:W3CDTF">2023-04-20T09:14:34Z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_dlc_DocIdItemGuid">
    <vt:lpwstr>60f82c51-e997-4246-8d27-ec3536cdfe10</vt:lpwstr>
  </property>
</Properties>
</file>