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1"/>
  </p:sldMasterIdLst>
  <p:notesMasterIdLst>
    <p:notesMasterId r:id="rId18"/>
  </p:notesMasterIdLst>
  <p:handoutMasterIdLst>
    <p:handoutMasterId r:id="rId19"/>
  </p:handoutMasterIdLst>
  <p:sldIdLst>
    <p:sldId id="256" r:id="rId2"/>
    <p:sldId id="257" r:id="rId3"/>
    <p:sldId id="258" r:id="rId4"/>
    <p:sldId id="259" r:id="rId5"/>
    <p:sldId id="260" r:id="rId6"/>
    <p:sldId id="261" r:id="rId7"/>
    <p:sldId id="262" r:id="rId8"/>
    <p:sldId id="272"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DFA4"/>
    <a:srgbClr val="CAEA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82236" autoAdjust="0"/>
  </p:normalViewPr>
  <p:slideViewPr>
    <p:cSldViewPr>
      <p:cViewPr>
        <p:scale>
          <a:sx n="67" d="100"/>
          <a:sy n="67" d="100"/>
        </p:scale>
        <p:origin x="3036" y="174"/>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52827B-7526-134A-83CB-BCBD60F39FE4}" type="doc">
      <dgm:prSet loTypeId="urn:microsoft.com/office/officeart/2005/8/layout/hierarchy2" loCatId="" qsTypeId="urn:microsoft.com/office/officeart/2005/8/quickstyle/3D3" qsCatId="3D" csTypeId="urn:microsoft.com/office/officeart/2005/8/colors/accent1_2" csCatId="accent1" phldr="1"/>
      <dgm:spPr/>
      <dgm:t>
        <a:bodyPr/>
        <a:lstStyle/>
        <a:p>
          <a:endParaRPr lang="en-US"/>
        </a:p>
      </dgm:t>
    </dgm:pt>
    <dgm:pt modelId="{98CF47CF-4B7E-9B43-837F-2BDFE04961A2}">
      <dgm:prSet phldrT="[Tex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nb-NO" sz="1900" dirty="0" err="1" smtClean="0">
              <a:solidFill>
                <a:schemeClr val="tx1"/>
              </a:solidFill>
            </a:rPr>
            <a:t>Steering</a:t>
          </a:r>
          <a:r>
            <a:rPr lang="nb-NO" sz="1900" dirty="0" smtClean="0">
              <a:solidFill>
                <a:schemeClr val="tx1"/>
              </a:solidFill>
            </a:rPr>
            <a:t> Committee</a:t>
          </a:r>
          <a:r>
            <a:rPr lang="en-US" sz="1900" dirty="0" smtClean="0">
              <a:solidFill>
                <a:schemeClr val="tx1"/>
              </a:solidFill>
            </a:rPr>
            <a:t>:</a:t>
          </a:r>
          <a:endParaRPr lang="en-US" sz="1900" dirty="0">
            <a:solidFill>
              <a:schemeClr val="tx1"/>
            </a:solidFill>
          </a:endParaRPr>
        </a:p>
        <a:p>
          <a:r>
            <a:rPr lang="en-US" sz="1900" dirty="0">
              <a:solidFill>
                <a:schemeClr val="tx1"/>
              </a:solidFill>
            </a:rPr>
            <a:t>NN (</a:t>
          </a:r>
          <a:r>
            <a:rPr lang="nb-NO" sz="1900" dirty="0">
              <a:solidFill>
                <a:schemeClr val="tx1"/>
              </a:solidFill>
            </a:rPr>
            <a:t>Project </a:t>
          </a:r>
          <a:r>
            <a:rPr lang="nb-NO" sz="1900" dirty="0" err="1">
              <a:solidFill>
                <a:schemeClr val="tx1"/>
              </a:solidFill>
            </a:rPr>
            <a:t>Owner</a:t>
          </a:r>
          <a:r>
            <a:rPr lang="en-US" sz="1900" dirty="0">
              <a:solidFill>
                <a:schemeClr val="tx1"/>
              </a:solidFill>
            </a:rPr>
            <a:t>), NN, NN,</a:t>
          </a:r>
          <a:r>
            <a:rPr lang="nb-NO" sz="1900" dirty="0">
              <a:solidFill>
                <a:schemeClr val="tx1"/>
              </a:solidFill>
            </a:rPr>
            <a:t> </a:t>
          </a:r>
          <a:endParaRPr lang="en-US" sz="1900" dirty="0">
            <a:solidFill>
              <a:schemeClr val="tx1"/>
            </a:solidFill>
          </a:endParaRPr>
        </a:p>
      </dgm:t>
    </dgm:pt>
    <dgm:pt modelId="{BA341082-F58A-704E-8DDB-4E405B0A4D47}" type="parTrans" cxnId="{D6D25372-E1A9-B64F-9C67-82A414335998}">
      <dgm:prSet/>
      <dgm:spPr/>
      <dgm:t>
        <a:bodyPr/>
        <a:lstStyle/>
        <a:p>
          <a:endParaRPr lang="en-US"/>
        </a:p>
      </dgm:t>
    </dgm:pt>
    <dgm:pt modelId="{996DCE1E-97D7-034D-BA23-13460A16BD3A}" type="sibTrans" cxnId="{D6D25372-E1A9-B64F-9C67-82A414335998}">
      <dgm:prSet/>
      <dgm:spPr/>
      <dgm:t>
        <a:bodyPr/>
        <a:lstStyle/>
        <a:p>
          <a:endParaRPr lang="en-US"/>
        </a:p>
      </dgm:t>
    </dgm:pt>
    <dgm:pt modelId="{43EE8CA8-5391-DC46-8FBD-55646FE05167}">
      <dgm:prSet phldrT="[Tex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nb-NO" sz="1900" dirty="0">
              <a:solidFill>
                <a:schemeClr val="tx1"/>
              </a:solidFill>
            </a:rPr>
            <a:t>Project </a:t>
          </a:r>
          <a:r>
            <a:rPr lang="nb-NO" sz="1900" dirty="0" smtClean="0">
              <a:solidFill>
                <a:schemeClr val="tx1"/>
              </a:solidFill>
            </a:rPr>
            <a:t>Group</a:t>
          </a:r>
          <a:r>
            <a:rPr lang="en-US" sz="1900" dirty="0" smtClean="0">
              <a:solidFill>
                <a:schemeClr val="tx1"/>
              </a:solidFill>
            </a:rPr>
            <a:t>: </a:t>
          </a:r>
          <a:r>
            <a:rPr lang="en-US" sz="1900" dirty="0">
              <a:solidFill>
                <a:schemeClr val="tx1"/>
              </a:solidFill>
            </a:rPr>
            <a:t>NN (Project</a:t>
          </a:r>
          <a:r>
            <a:rPr lang="nb-NO" sz="1900" dirty="0">
              <a:solidFill>
                <a:schemeClr val="tx1"/>
              </a:solidFill>
            </a:rPr>
            <a:t> </a:t>
          </a:r>
          <a:r>
            <a:rPr lang="en-US" sz="1900" dirty="0">
              <a:solidFill>
                <a:schemeClr val="tx1"/>
              </a:solidFill>
            </a:rPr>
            <a:t>Manager), NN, NN, NN, NN</a:t>
          </a:r>
        </a:p>
      </dgm:t>
    </dgm:pt>
    <dgm:pt modelId="{0FB9E21E-5DA1-D141-B0BA-BBDC5D4AB340}" type="parTrans" cxnId="{A6D0AD44-9B3F-E64F-BC2A-65145C2D5AB7}">
      <dgm:prSet/>
      <dgm:spPr/>
      <dgm:t>
        <a:bodyPr/>
        <a:lstStyle/>
        <a:p>
          <a:endParaRPr lang="en-US"/>
        </a:p>
      </dgm:t>
    </dgm:pt>
    <dgm:pt modelId="{7F8BABA7-82D5-4B47-B4AA-E3F180E26858}" type="sibTrans" cxnId="{A6D0AD44-9B3F-E64F-BC2A-65145C2D5AB7}">
      <dgm:prSet/>
      <dgm:spPr/>
      <dgm:t>
        <a:bodyPr/>
        <a:lstStyle/>
        <a:p>
          <a:endParaRPr lang="en-US"/>
        </a:p>
      </dgm:t>
    </dgm:pt>
    <dgm:pt modelId="{6C1EB11E-A5C0-404A-846F-392E94CA113B}">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nn-NO" dirty="0" err="1">
              <a:solidFill>
                <a:srgbClr val="000000"/>
              </a:solidFill>
            </a:rPr>
            <a:t>Referance</a:t>
          </a:r>
          <a:r>
            <a:rPr lang="nn-NO" dirty="0">
              <a:solidFill>
                <a:srgbClr val="000000"/>
              </a:solidFill>
            </a:rPr>
            <a:t> Group: NN, NN, NN, NN </a:t>
          </a:r>
        </a:p>
        <a:p>
          <a:endParaRPr lang="en-US" dirty="0">
            <a:solidFill>
              <a:srgbClr val="000000"/>
            </a:solidFill>
          </a:endParaRPr>
        </a:p>
      </dgm:t>
    </dgm:pt>
    <dgm:pt modelId="{AF4B6D34-5840-FC46-BD76-55CC5107814F}" type="parTrans" cxnId="{13F074C5-B734-A34A-B96B-F885265EDBA5}">
      <dgm:prSet/>
      <dgm:spPr/>
      <dgm:t>
        <a:bodyPr/>
        <a:lstStyle/>
        <a:p>
          <a:endParaRPr lang="en-US"/>
        </a:p>
      </dgm:t>
    </dgm:pt>
    <dgm:pt modelId="{4C142C63-D3D1-9E4D-94A6-0298A295566B}" type="sibTrans" cxnId="{13F074C5-B734-A34A-B96B-F885265EDBA5}">
      <dgm:prSet/>
      <dgm:spPr/>
      <dgm:t>
        <a:bodyPr/>
        <a:lstStyle/>
        <a:p>
          <a:endParaRPr lang="en-US"/>
        </a:p>
      </dgm:t>
    </dgm:pt>
    <dgm:pt modelId="{71FD9DE7-ADC0-AC41-AC4A-EC9B1935B5D8}">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solidFill>
                <a:srgbClr val="000000"/>
              </a:solidFill>
            </a:rPr>
            <a:t>End-user Group X: NN, NN, NN</a:t>
          </a:r>
        </a:p>
        <a:p>
          <a:endParaRPr lang="en-US" dirty="0">
            <a:solidFill>
              <a:srgbClr val="000000"/>
            </a:solidFill>
          </a:endParaRPr>
        </a:p>
      </dgm:t>
    </dgm:pt>
    <dgm:pt modelId="{665C0882-E9FE-8043-87B6-A72DBBA09CC2}" type="parTrans" cxnId="{5497A116-8632-FF4E-82D8-7BA78F68F2E7}">
      <dgm:prSet/>
      <dgm:spPr/>
      <dgm:t>
        <a:bodyPr/>
        <a:lstStyle/>
        <a:p>
          <a:endParaRPr lang="en-US"/>
        </a:p>
      </dgm:t>
    </dgm:pt>
    <dgm:pt modelId="{A73B480B-33E6-4A43-8895-FF775A906F09}" type="sibTrans" cxnId="{5497A116-8632-FF4E-82D8-7BA78F68F2E7}">
      <dgm:prSet/>
      <dgm:spPr/>
      <dgm:t>
        <a:bodyPr/>
        <a:lstStyle/>
        <a:p>
          <a:endParaRPr lang="en-US"/>
        </a:p>
      </dgm:t>
    </dgm:pt>
    <dgm:pt modelId="{58036849-A9D1-AC48-AF3E-C7BD954F101D}">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smtClean="0">
              <a:solidFill>
                <a:srgbClr val="000000"/>
              </a:solidFill>
            </a:rPr>
            <a:t>End-user Group Y</a:t>
          </a:r>
          <a:r>
            <a:rPr lang="en-US" dirty="0">
              <a:solidFill>
                <a:srgbClr val="000000"/>
              </a:solidFill>
            </a:rPr>
            <a:t>: NN, NN, NN</a:t>
          </a:r>
        </a:p>
      </dgm:t>
    </dgm:pt>
    <dgm:pt modelId="{305DEE5F-04E9-C249-9CCD-E30CAEA5E3A7}" type="parTrans" cxnId="{CAD2E2F0-128A-8941-9B2F-9A69277DFFD9}">
      <dgm:prSet/>
      <dgm:spPr/>
      <dgm:t>
        <a:bodyPr/>
        <a:lstStyle/>
        <a:p>
          <a:endParaRPr lang="en-US"/>
        </a:p>
      </dgm:t>
    </dgm:pt>
    <dgm:pt modelId="{6252027D-8C49-8D49-8B1D-610A2793C8A3}" type="sibTrans" cxnId="{CAD2E2F0-128A-8941-9B2F-9A69277DFFD9}">
      <dgm:prSet/>
      <dgm:spPr/>
      <dgm:t>
        <a:bodyPr/>
        <a:lstStyle/>
        <a:p>
          <a:endParaRPr lang="en-US"/>
        </a:p>
      </dgm:t>
    </dgm:pt>
    <dgm:pt modelId="{DFB98D73-59A6-0643-BFAA-03E81F477E3D}" type="pres">
      <dgm:prSet presAssocID="{CB52827B-7526-134A-83CB-BCBD60F39FE4}" presName="diagram" presStyleCnt="0">
        <dgm:presLayoutVars>
          <dgm:chPref val="1"/>
          <dgm:dir/>
          <dgm:animOne val="branch"/>
          <dgm:animLvl val="lvl"/>
          <dgm:resizeHandles val="exact"/>
        </dgm:presLayoutVars>
      </dgm:prSet>
      <dgm:spPr/>
      <dgm:t>
        <a:bodyPr/>
        <a:lstStyle/>
        <a:p>
          <a:endParaRPr lang="en-US"/>
        </a:p>
      </dgm:t>
    </dgm:pt>
    <dgm:pt modelId="{3CD36129-3A63-284A-82B8-F58339F32EB1}" type="pres">
      <dgm:prSet presAssocID="{98CF47CF-4B7E-9B43-837F-2BDFE04961A2}" presName="root1" presStyleCnt="0"/>
      <dgm:spPr/>
    </dgm:pt>
    <dgm:pt modelId="{F80EECBB-4841-8444-9721-ACE26868107D}" type="pres">
      <dgm:prSet presAssocID="{98CF47CF-4B7E-9B43-837F-2BDFE04961A2}" presName="LevelOneTextNode" presStyleLbl="node0" presStyleIdx="0" presStyleCnt="1">
        <dgm:presLayoutVars>
          <dgm:chPref val="3"/>
        </dgm:presLayoutVars>
      </dgm:prSet>
      <dgm:spPr/>
      <dgm:t>
        <a:bodyPr/>
        <a:lstStyle/>
        <a:p>
          <a:endParaRPr lang="en-US"/>
        </a:p>
      </dgm:t>
    </dgm:pt>
    <dgm:pt modelId="{BDB370FC-CFFE-A44E-91B9-45AAE438351E}" type="pres">
      <dgm:prSet presAssocID="{98CF47CF-4B7E-9B43-837F-2BDFE04961A2}" presName="level2hierChild" presStyleCnt="0"/>
      <dgm:spPr/>
    </dgm:pt>
    <dgm:pt modelId="{E3CA4E04-0949-A84A-8ED2-323AAEAEFD27}" type="pres">
      <dgm:prSet presAssocID="{0FB9E21E-5DA1-D141-B0BA-BBDC5D4AB340}" presName="conn2-1" presStyleLbl="parChTrans1D2" presStyleIdx="0" presStyleCnt="1"/>
      <dgm:spPr/>
      <dgm:t>
        <a:bodyPr/>
        <a:lstStyle/>
        <a:p>
          <a:endParaRPr lang="en-US"/>
        </a:p>
      </dgm:t>
    </dgm:pt>
    <dgm:pt modelId="{050F9B8A-4C4E-7C45-8471-A8C1120EB31D}" type="pres">
      <dgm:prSet presAssocID="{0FB9E21E-5DA1-D141-B0BA-BBDC5D4AB340}" presName="connTx" presStyleLbl="parChTrans1D2" presStyleIdx="0" presStyleCnt="1"/>
      <dgm:spPr/>
      <dgm:t>
        <a:bodyPr/>
        <a:lstStyle/>
        <a:p>
          <a:endParaRPr lang="en-US"/>
        </a:p>
      </dgm:t>
    </dgm:pt>
    <dgm:pt modelId="{86D218AD-98C8-514A-A6D0-9AACAFDCAD14}" type="pres">
      <dgm:prSet presAssocID="{43EE8CA8-5391-DC46-8FBD-55646FE05167}" presName="root2" presStyleCnt="0"/>
      <dgm:spPr/>
    </dgm:pt>
    <dgm:pt modelId="{9436C709-9963-6D4B-89E9-F3441B284B3A}" type="pres">
      <dgm:prSet presAssocID="{43EE8CA8-5391-DC46-8FBD-55646FE05167}" presName="LevelTwoTextNode" presStyleLbl="node2" presStyleIdx="0" presStyleCnt="1">
        <dgm:presLayoutVars>
          <dgm:chPref val="3"/>
        </dgm:presLayoutVars>
      </dgm:prSet>
      <dgm:spPr/>
      <dgm:t>
        <a:bodyPr/>
        <a:lstStyle/>
        <a:p>
          <a:endParaRPr lang="en-US"/>
        </a:p>
      </dgm:t>
    </dgm:pt>
    <dgm:pt modelId="{EA0DFAB5-F820-9448-ABFA-4BEBC0AFE5CC}" type="pres">
      <dgm:prSet presAssocID="{43EE8CA8-5391-DC46-8FBD-55646FE05167}" presName="level3hierChild" presStyleCnt="0"/>
      <dgm:spPr/>
    </dgm:pt>
    <dgm:pt modelId="{DBC15B82-5DBE-4249-9361-9C1916F48920}" type="pres">
      <dgm:prSet presAssocID="{AF4B6D34-5840-FC46-BD76-55CC5107814F}" presName="conn2-1" presStyleLbl="parChTrans1D3" presStyleIdx="0" presStyleCnt="3"/>
      <dgm:spPr/>
      <dgm:t>
        <a:bodyPr/>
        <a:lstStyle/>
        <a:p>
          <a:endParaRPr lang="en-US"/>
        </a:p>
      </dgm:t>
    </dgm:pt>
    <dgm:pt modelId="{CBCD54DA-1682-A743-ACEA-C5E9A135AD00}" type="pres">
      <dgm:prSet presAssocID="{AF4B6D34-5840-FC46-BD76-55CC5107814F}" presName="connTx" presStyleLbl="parChTrans1D3" presStyleIdx="0" presStyleCnt="3"/>
      <dgm:spPr/>
      <dgm:t>
        <a:bodyPr/>
        <a:lstStyle/>
        <a:p>
          <a:endParaRPr lang="en-US"/>
        </a:p>
      </dgm:t>
    </dgm:pt>
    <dgm:pt modelId="{47BA9836-AA15-3449-95A8-41BA402869DE}" type="pres">
      <dgm:prSet presAssocID="{6C1EB11E-A5C0-404A-846F-392E94CA113B}" presName="root2" presStyleCnt="0"/>
      <dgm:spPr/>
    </dgm:pt>
    <dgm:pt modelId="{F03F80AD-A7E1-3549-9163-CC5C43CE453F}" type="pres">
      <dgm:prSet presAssocID="{6C1EB11E-A5C0-404A-846F-392E94CA113B}" presName="LevelTwoTextNode" presStyleLbl="node3" presStyleIdx="0" presStyleCnt="3">
        <dgm:presLayoutVars>
          <dgm:chPref val="3"/>
        </dgm:presLayoutVars>
      </dgm:prSet>
      <dgm:spPr/>
      <dgm:t>
        <a:bodyPr/>
        <a:lstStyle/>
        <a:p>
          <a:endParaRPr lang="en-US"/>
        </a:p>
      </dgm:t>
    </dgm:pt>
    <dgm:pt modelId="{08A5C420-6893-DA4B-8059-99509A51105D}" type="pres">
      <dgm:prSet presAssocID="{6C1EB11E-A5C0-404A-846F-392E94CA113B}" presName="level3hierChild" presStyleCnt="0"/>
      <dgm:spPr/>
    </dgm:pt>
    <dgm:pt modelId="{0D2F386F-B8B7-D746-A7ED-76FD1FB51E07}" type="pres">
      <dgm:prSet presAssocID="{665C0882-E9FE-8043-87B6-A72DBBA09CC2}" presName="conn2-1" presStyleLbl="parChTrans1D3" presStyleIdx="1" presStyleCnt="3"/>
      <dgm:spPr/>
      <dgm:t>
        <a:bodyPr/>
        <a:lstStyle/>
        <a:p>
          <a:endParaRPr lang="en-US"/>
        </a:p>
      </dgm:t>
    </dgm:pt>
    <dgm:pt modelId="{11763B62-9A26-5F4A-98DE-252728E0F4D1}" type="pres">
      <dgm:prSet presAssocID="{665C0882-E9FE-8043-87B6-A72DBBA09CC2}" presName="connTx" presStyleLbl="parChTrans1D3" presStyleIdx="1" presStyleCnt="3"/>
      <dgm:spPr/>
      <dgm:t>
        <a:bodyPr/>
        <a:lstStyle/>
        <a:p>
          <a:endParaRPr lang="en-US"/>
        </a:p>
      </dgm:t>
    </dgm:pt>
    <dgm:pt modelId="{704CFC1F-EEC0-CE4B-8E04-B958A282F0B7}" type="pres">
      <dgm:prSet presAssocID="{71FD9DE7-ADC0-AC41-AC4A-EC9B1935B5D8}" presName="root2" presStyleCnt="0"/>
      <dgm:spPr/>
    </dgm:pt>
    <dgm:pt modelId="{A969EC52-29A5-6C43-8F18-FD068C62B40B}" type="pres">
      <dgm:prSet presAssocID="{71FD9DE7-ADC0-AC41-AC4A-EC9B1935B5D8}" presName="LevelTwoTextNode" presStyleLbl="node3" presStyleIdx="1" presStyleCnt="3">
        <dgm:presLayoutVars>
          <dgm:chPref val="3"/>
        </dgm:presLayoutVars>
      </dgm:prSet>
      <dgm:spPr/>
      <dgm:t>
        <a:bodyPr/>
        <a:lstStyle/>
        <a:p>
          <a:endParaRPr lang="en-US"/>
        </a:p>
      </dgm:t>
    </dgm:pt>
    <dgm:pt modelId="{892AF468-3892-7B44-8CDE-A046656470ED}" type="pres">
      <dgm:prSet presAssocID="{71FD9DE7-ADC0-AC41-AC4A-EC9B1935B5D8}" presName="level3hierChild" presStyleCnt="0"/>
      <dgm:spPr/>
    </dgm:pt>
    <dgm:pt modelId="{58DBC7E9-BA90-164C-8E9E-0609FCD65013}" type="pres">
      <dgm:prSet presAssocID="{305DEE5F-04E9-C249-9CCD-E30CAEA5E3A7}" presName="conn2-1" presStyleLbl="parChTrans1D3" presStyleIdx="2" presStyleCnt="3"/>
      <dgm:spPr/>
      <dgm:t>
        <a:bodyPr/>
        <a:lstStyle/>
        <a:p>
          <a:endParaRPr lang="en-US"/>
        </a:p>
      </dgm:t>
    </dgm:pt>
    <dgm:pt modelId="{CBF8B325-C9F7-E640-B2C1-73E0C7856D78}" type="pres">
      <dgm:prSet presAssocID="{305DEE5F-04E9-C249-9CCD-E30CAEA5E3A7}" presName="connTx" presStyleLbl="parChTrans1D3" presStyleIdx="2" presStyleCnt="3"/>
      <dgm:spPr/>
      <dgm:t>
        <a:bodyPr/>
        <a:lstStyle/>
        <a:p>
          <a:endParaRPr lang="en-US"/>
        </a:p>
      </dgm:t>
    </dgm:pt>
    <dgm:pt modelId="{08A06DF6-051C-7C4C-AC6C-349B8C78EF7C}" type="pres">
      <dgm:prSet presAssocID="{58036849-A9D1-AC48-AF3E-C7BD954F101D}" presName="root2" presStyleCnt="0"/>
      <dgm:spPr/>
    </dgm:pt>
    <dgm:pt modelId="{39EA92C8-2F36-CC43-94AB-04ADD186A751}" type="pres">
      <dgm:prSet presAssocID="{58036849-A9D1-AC48-AF3E-C7BD954F101D}" presName="LevelTwoTextNode" presStyleLbl="node3" presStyleIdx="2" presStyleCnt="3">
        <dgm:presLayoutVars>
          <dgm:chPref val="3"/>
        </dgm:presLayoutVars>
      </dgm:prSet>
      <dgm:spPr/>
      <dgm:t>
        <a:bodyPr/>
        <a:lstStyle/>
        <a:p>
          <a:endParaRPr lang="en-US"/>
        </a:p>
      </dgm:t>
    </dgm:pt>
    <dgm:pt modelId="{590E8B35-4376-B145-9E23-5E215B6FB0C4}" type="pres">
      <dgm:prSet presAssocID="{58036849-A9D1-AC48-AF3E-C7BD954F101D}" presName="level3hierChild" presStyleCnt="0"/>
      <dgm:spPr/>
    </dgm:pt>
  </dgm:ptLst>
  <dgm:cxnLst>
    <dgm:cxn modelId="{085463D2-E1ED-BA40-B0DC-7645035E508A}" type="presOf" srcId="{665C0882-E9FE-8043-87B6-A72DBBA09CC2}" destId="{11763B62-9A26-5F4A-98DE-252728E0F4D1}" srcOrd="1" destOrd="0" presId="urn:microsoft.com/office/officeart/2005/8/layout/hierarchy2"/>
    <dgm:cxn modelId="{B35DC49B-05CB-404A-9E58-B158EA0DC010}" type="presOf" srcId="{43EE8CA8-5391-DC46-8FBD-55646FE05167}" destId="{9436C709-9963-6D4B-89E9-F3441B284B3A}" srcOrd="0" destOrd="0" presId="urn:microsoft.com/office/officeart/2005/8/layout/hierarchy2"/>
    <dgm:cxn modelId="{A6D0AD44-9B3F-E64F-BC2A-65145C2D5AB7}" srcId="{98CF47CF-4B7E-9B43-837F-2BDFE04961A2}" destId="{43EE8CA8-5391-DC46-8FBD-55646FE05167}" srcOrd="0" destOrd="0" parTransId="{0FB9E21E-5DA1-D141-B0BA-BBDC5D4AB340}" sibTransId="{7F8BABA7-82D5-4B47-B4AA-E3F180E26858}"/>
    <dgm:cxn modelId="{109C8D4C-E7AF-CC4E-82AE-5217E5DBCAB9}" type="presOf" srcId="{665C0882-E9FE-8043-87B6-A72DBBA09CC2}" destId="{0D2F386F-B8B7-D746-A7ED-76FD1FB51E07}" srcOrd="0" destOrd="0" presId="urn:microsoft.com/office/officeart/2005/8/layout/hierarchy2"/>
    <dgm:cxn modelId="{CAD2E2F0-128A-8941-9B2F-9A69277DFFD9}" srcId="{43EE8CA8-5391-DC46-8FBD-55646FE05167}" destId="{58036849-A9D1-AC48-AF3E-C7BD954F101D}" srcOrd="2" destOrd="0" parTransId="{305DEE5F-04E9-C249-9CCD-E30CAEA5E3A7}" sibTransId="{6252027D-8C49-8D49-8B1D-610A2793C8A3}"/>
    <dgm:cxn modelId="{FF5A3504-6D7E-884C-AA65-3687C5406F45}" type="presOf" srcId="{58036849-A9D1-AC48-AF3E-C7BD954F101D}" destId="{39EA92C8-2F36-CC43-94AB-04ADD186A751}" srcOrd="0" destOrd="0" presId="urn:microsoft.com/office/officeart/2005/8/layout/hierarchy2"/>
    <dgm:cxn modelId="{DF14538E-7E39-4545-B539-9AE5F60F487C}" type="presOf" srcId="{71FD9DE7-ADC0-AC41-AC4A-EC9B1935B5D8}" destId="{A969EC52-29A5-6C43-8F18-FD068C62B40B}" srcOrd="0" destOrd="0" presId="urn:microsoft.com/office/officeart/2005/8/layout/hierarchy2"/>
    <dgm:cxn modelId="{11A02139-4CF7-3C47-96D8-1DFC63CC8D2F}" type="presOf" srcId="{0FB9E21E-5DA1-D141-B0BA-BBDC5D4AB340}" destId="{E3CA4E04-0949-A84A-8ED2-323AAEAEFD27}" srcOrd="0" destOrd="0" presId="urn:microsoft.com/office/officeart/2005/8/layout/hierarchy2"/>
    <dgm:cxn modelId="{0EBCC4A7-9F8D-A549-A82B-5B1B6B5E9F0A}" type="presOf" srcId="{6C1EB11E-A5C0-404A-846F-392E94CA113B}" destId="{F03F80AD-A7E1-3549-9163-CC5C43CE453F}" srcOrd="0" destOrd="0" presId="urn:microsoft.com/office/officeart/2005/8/layout/hierarchy2"/>
    <dgm:cxn modelId="{C38E1C5A-9947-B644-BF0D-C7B8AD602589}" type="presOf" srcId="{305DEE5F-04E9-C249-9CCD-E30CAEA5E3A7}" destId="{CBF8B325-C9F7-E640-B2C1-73E0C7856D78}" srcOrd="1" destOrd="0" presId="urn:microsoft.com/office/officeart/2005/8/layout/hierarchy2"/>
    <dgm:cxn modelId="{D8F82FDE-BFB6-714C-8656-01F313B76C5A}" type="presOf" srcId="{CB52827B-7526-134A-83CB-BCBD60F39FE4}" destId="{DFB98D73-59A6-0643-BFAA-03E81F477E3D}" srcOrd="0" destOrd="0" presId="urn:microsoft.com/office/officeart/2005/8/layout/hierarchy2"/>
    <dgm:cxn modelId="{D6D25372-E1A9-B64F-9C67-82A414335998}" srcId="{CB52827B-7526-134A-83CB-BCBD60F39FE4}" destId="{98CF47CF-4B7E-9B43-837F-2BDFE04961A2}" srcOrd="0" destOrd="0" parTransId="{BA341082-F58A-704E-8DDB-4E405B0A4D47}" sibTransId="{996DCE1E-97D7-034D-BA23-13460A16BD3A}"/>
    <dgm:cxn modelId="{0A22B1C5-7087-2F48-AE94-FC31C3891169}" type="presOf" srcId="{305DEE5F-04E9-C249-9CCD-E30CAEA5E3A7}" destId="{58DBC7E9-BA90-164C-8E9E-0609FCD65013}" srcOrd="0" destOrd="0" presId="urn:microsoft.com/office/officeart/2005/8/layout/hierarchy2"/>
    <dgm:cxn modelId="{18E96EFF-0A18-6245-A0CC-BB47D582282B}" type="presOf" srcId="{0FB9E21E-5DA1-D141-B0BA-BBDC5D4AB340}" destId="{050F9B8A-4C4E-7C45-8471-A8C1120EB31D}" srcOrd="1" destOrd="0" presId="urn:microsoft.com/office/officeart/2005/8/layout/hierarchy2"/>
    <dgm:cxn modelId="{ED09E92A-B326-6A47-82EE-B1E464350CB2}" type="presOf" srcId="{AF4B6D34-5840-FC46-BD76-55CC5107814F}" destId="{DBC15B82-5DBE-4249-9361-9C1916F48920}" srcOrd="0" destOrd="0" presId="urn:microsoft.com/office/officeart/2005/8/layout/hierarchy2"/>
    <dgm:cxn modelId="{13F074C5-B734-A34A-B96B-F885265EDBA5}" srcId="{43EE8CA8-5391-DC46-8FBD-55646FE05167}" destId="{6C1EB11E-A5C0-404A-846F-392E94CA113B}" srcOrd="0" destOrd="0" parTransId="{AF4B6D34-5840-FC46-BD76-55CC5107814F}" sibTransId="{4C142C63-D3D1-9E4D-94A6-0298A295566B}"/>
    <dgm:cxn modelId="{5497A116-8632-FF4E-82D8-7BA78F68F2E7}" srcId="{43EE8CA8-5391-DC46-8FBD-55646FE05167}" destId="{71FD9DE7-ADC0-AC41-AC4A-EC9B1935B5D8}" srcOrd="1" destOrd="0" parTransId="{665C0882-E9FE-8043-87B6-A72DBBA09CC2}" sibTransId="{A73B480B-33E6-4A43-8895-FF775A906F09}"/>
    <dgm:cxn modelId="{209465A8-62D4-4546-805B-5417FC3D8922}" type="presOf" srcId="{98CF47CF-4B7E-9B43-837F-2BDFE04961A2}" destId="{F80EECBB-4841-8444-9721-ACE26868107D}" srcOrd="0" destOrd="0" presId="urn:microsoft.com/office/officeart/2005/8/layout/hierarchy2"/>
    <dgm:cxn modelId="{F7D5BAFC-5DC3-EA4F-9401-8DA189D3F86D}" type="presOf" srcId="{AF4B6D34-5840-FC46-BD76-55CC5107814F}" destId="{CBCD54DA-1682-A743-ACEA-C5E9A135AD00}" srcOrd="1" destOrd="0" presId="urn:microsoft.com/office/officeart/2005/8/layout/hierarchy2"/>
    <dgm:cxn modelId="{F0B67C24-C615-3049-84EF-C6DFE528B8A5}" type="presParOf" srcId="{DFB98D73-59A6-0643-BFAA-03E81F477E3D}" destId="{3CD36129-3A63-284A-82B8-F58339F32EB1}" srcOrd="0" destOrd="0" presId="urn:microsoft.com/office/officeart/2005/8/layout/hierarchy2"/>
    <dgm:cxn modelId="{B0240365-0C6C-3545-8657-3574E383720D}" type="presParOf" srcId="{3CD36129-3A63-284A-82B8-F58339F32EB1}" destId="{F80EECBB-4841-8444-9721-ACE26868107D}" srcOrd="0" destOrd="0" presId="urn:microsoft.com/office/officeart/2005/8/layout/hierarchy2"/>
    <dgm:cxn modelId="{3678EEF3-5EBA-9641-87C0-C3B7AD17926E}" type="presParOf" srcId="{3CD36129-3A63-284A-82B8-F58339F32EB1}" destId="{BDB370FC-CFFE-A44E-91B9-45AAE438351E}" srcOrd="1" destOrd="0" presId="urn:microsoft.com/office/officeart/2005/8/layout/hierarchy2"/>
    <dgm:cxn modelId="{0CF4C306-F047-C243-BE34-23B1B8D8221A}" type="presParOf" srcId="{BDB370FC-CFFE-A44E-91B9-45AAE438351E}" destId="{E3CA4E04-0949-A84A-8ED2-323AAEAEFD27}" srcOrd="0" destOrd="0" presId="urn:microsoft.com/office/officeart/2005/8/layout/hierarchy2"/>
    <dgm:cxn modelId="{413FB1C4-BC07-F345-8A84-F48130933FB3}" type="presParOf" srcId="{E3CA4E04-0949-A84A-8ED2-323AAEAEFD27}" destId="{050F9B8A-4C4E-7C45-8471-A8C1120EB31D}" srcOrd="0" destOrd="0" presId="urn:microsoft.com/office/officeart/2005/8/layout/hierarchy2"/>
    <dgm:cxn modelId="{1D2EB209-394B-9F41-8EBE-9EEF593A2629}" type="presParOf" srcId="{BDB370FC-CFFE-A44E-91B9-45AAE438351E}" destId="{86D218AD-98C8-514A-A6D0-9AACAFDCAD14}" srcOrd="1" destOrd="0" presId="urn:microsoft.com/office/officeart/2005/8/layout/hierarchy2"/>
    <dgm:cxn modelId="{85C9F240-2609-5147-8830-C17EAC83F595}" type="presParOf" srcId="{86D218AD-98C8-514A-A6D0-9AACAFDCAD14}" destId="{9436C709-9963-6D4B-89E9-F3441B284B3A}" srcOrd="0" destOrd="0" presId="urn:microsoft.com/office/officeart/2005/8/layout/hierarchy2"/>
    <dgm:cxn modelId="{500F8D9E-4E08-334B-9747-4810C1869155}" type="presParOf" srcId="{86D218AD-98C8-514A-A6D0-9AACAFDCAD14}" destId="{EA0DFAB5-F820-9448-ABFA-4BEBC0AFE5CC}" srcOrd="1" destOrd="0" presId="urn:microsoft.com/office/officeart/2005/8/layout/hierarchy2"/>
    <dgm:cxn modelId="{DA924CFC-52D3-0C49-9E40-FC2C394EA29E}" type="presParOf" srcId="{EA0DFAB5-F820-9448-ABFA-4BEBC0AFE5CC}" destId="{DBC15B82-5DBE-4249-9361-9C1916F48920}" srcOrd="0" destOrd="0" presId="urn:microsoft.com/office/officeart/2005/8/layout/hierarchy2"/>
    <dgm:cxn modelId="{10C27D5B-BFB8-E647-B609-D2949F56B9BF}" type="presParOf" srcId="{DBC15B82-5DBE-4249-9361-9C1916F48920}" destId="{CBCD54DA-1682-A743-ACEA-C5E9A135AD00}" srcOrd="0" destOrd="0" presId="urn:microsoft.com/office/officeart/2005/8/layout/hierarchy2"/>
    <dgm:cxn modelId="{DFF7FD37-01EF-3849-8E46-8C6B868E3C0B}" type="presParOf" srcId="{EA0DFAB5-F820-9448-ABFA-4BEBC0AFE5CC}" destId="{47BA9836-AA15-3449-95A8-41BA402869DE}" srcOrd="1" destOrd="0" presId="urn:microsoft.com/office/officeart/2005/8/layout/hierarchy2"/>
    <dgm:cxn modelId="{62BA58ED-7D68-7845-822C-72438B6DF6C0}" type="presParOf" srcId="{47BA9836-AA15-3449-95A8-41BA402869DE}" destId="{F03F80AD-A7E1-3549-9163-CC5C43CE453F}" srcOrd="0" destOrd="0" presId="urn:microsoft.com/office/officeart/2005/8/layout/hierarchy2"/>
    <dgm:cxn modelId="{DA80D570-C0C8-7D49-83C5-52C7FF547FF1}" type="presParOf" srcId="{47BA9836-AA15-3449-95A8-41BA402869DE}" destId="{08A5C420-6893-DA4B-8059-99509A51105D}" srcOrd="1" destOrd="0" presId="urn:microsoft.com/office/officeart/2005/8/layout/hierarchy2"/>
    <dgm:cxn modelId="{7C9A8BB5-9C8F-BB46-A355-CE1BB115A1FD}" type="presParOf" srcId="{EA0DFAB5-F820-9448-ABFA-4BEBC0AFE5CC}" destId="{0D2F386F-B8B7-D746-A7ED-76FD1FB51E07}" srcOrd="2" destOrd="0" presId="urn:microsoft.com/office/officeart/2005/8/layout/hierarchy2"/>
    <dgm:cxn modelId="{95158496-AE72-3641-9ACA-5FF30F8D9781}" type="presParOf" srcId="{0D2F386F-B8B7-D746-A7ED-76FD1FB51E07}" destId="{11763B62-9A26-5F4A-98DE-252728E0F4D1}" srcOrd="0" destOrd="0" presId="urn:microsoft.com/office/officeart/2005/8/layout/hierarchy2"/>
    <dgm:cxn modelId="{9210207D-CBA4-D747-88DC-02153E89A9AB}" type="presParOf" srcId="{EA0DFAB5-F820-9448-ABFA-4BEBC0AFE5CC}" destId="{704CFC1F-EEC0-CE4B-8E04-B958A282F0B7}" srcOrd="3" destOrd="0" presId="urn:microsoft.com/office/officeart/2005/8/layout/hierarchy2"/>
    <dgm:cxn modelId="{2C4B455C-C5F2-A045-A108-5F4E717EFA9A}" type="presParOf" srcId="{704CFC1F-EEC0-CE4B-8E04-B958A282F0B7}" destId="{A969EC52-29A5-6C43-8F18-FD068C62B40B}" srcOrd="0" destOrd="0" presId="urn:microsoft.com/office/officeart/2005/8/layout/hierarchy2"/>
    <dgm:cxn modelId="{0D2920F1-AF55-E94F-9375-BD760599AAB5}" type="presParOf" srcId="{704CFC1F-EEC0-CE4B-8E04-B958A282F0B7}" destId="{892AF468-3892-7B44-8CDE-A046656470ED}" srcOrd="1" destOrd="0" presId="urn:microsoft.com/office/officeart/2005/8/layout/hierarchy2"/>
    <dgm:cxn modelId="{C228B8D6-4E1F-9B40-8B77-B35CC6BBAD65}" type="presParOf" srcId="{EA0DFAB5-F820-9448-ABFA-4BEBC0AFE5CC}" destId="{58DBC7E9-BA90-164C-8E9E-0609FCD65013}" srcOrd="4" destOrd="0" presId="urn:microsoft.com/office/officeart/2005/8/layout/hierarchy2"/>
    <dgm:cxn modelId="{6A72942B-4A82-8D47-9CEB-D5275CB60405}" type="presParOf" srcId="{58DBC7E9-BA90-164C-8E9E-0609FCD65013}" destId="{CBF8B325-C9F7-E640-B2C1-73E0C7856D78}" srcOrd="0" destOrd="0" presId="urn:microsoft.com/office/officeart/2005/8/layout/hierarchy2"/>
    <dgm:cxn modelId="{FA2A2FF2-724A-5946-BB6D-72F2B33D02AD}" type="presParOf" srcId="{EA0DFAB5-F820-9448-ABFA-4BEBC0AFE5CC}" destId="{08A06DF6-051C-7C4C-AC6C-349B8C78EF7C}" srcOrd="5" destOrd="0" presId="urn:microsoft.com/office/officeart/2005/8/layout/hierarchy2"/>
    <dgm:cxn modelId="{F920BCA6-9DFC-CB4A-B9D8-4BA05ED89EE8}" type="presParOf" srcId="{08A06DF6-051C-7C4C-AC6C-349B8C78EF7C}" destId="{39EA92C8-2F36-CC43-94AB-04ADD186A751}" srcOrd="0" destOrd="0" presId="urn:microsoft.com/office/officeart/2005/8/layout/hierarchy2"/>
    <dgm:cxn modelId="{F8F0678B-5A55-F041-93EE-CFDDB640244D}" type="presParOf" srcId="{08A06DF6-051C-7C4C-AC6C-349B8C78EF7C}" destId="{590E8B35-4376-B145-9E23-5E215B6FB0C4}"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0EECBB-4841-8444-9721-ACE26868107D}">
      <dsp:nvSpPr>
        <dsp:cNvPr id="0" name=""/>
        <dsp:cNvSpPr/>
      </dsp:nvSpPr>
      <dsp:spPr>
        <a:xfrm>
          <a:off x="7184" y="1856722"/>
          <a:ext cx="2197079" cy="1098539"/>
        </a:xfrm>
        <a:prstGeom prst="roundRect">
          <a:avLst>
            <a:gd name="adj" fmla="val 10000"/>
          </a:avLst>
        </a:prstGeom>
        <a:solidFill>
          <a:schemeClr val="accent1"/>
        </a:solidFill>
        <a:ln w="25400" cap="flat" cmpd="sng" algn="ctr">
          <a:solidFill>
            <a:schemeClr val="accent1">
              <a:shade val="50000"/>
            </a:schemeClr>
          </a:solidFill>
          <a:prstDash val="solid"/>
        </a:ln>
        <a:effectLst/>
        <a:scene3d>
          <a:camera prst="orthographicFront">
            <a:rot lat="0" lon="0" rev="0"/>
          </a:camera>
          <a:lightRig rig="contrasting" dir="t">
            <a:rot lat="0" lon="0" rev="12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nb-NO" sz="1900" kern="1200" dirty="0" err="1" smtClean="0">
              <a:solidFill>
                <a:schemeClr val="tx1"/>
              </a:solidFill>
            </a:rPr>
            <a:t>Steering</a:t>
          </a:r>
          <a:r>
            <a:rPr lang="nb-NO" sz="1900" kern="1200" dirty="0" smtClean="0">
              <a:solidFill>
                <a:schemeClr val="tx1"/>
              </a:solidFill>
            </a:rPr>
            <a:t> Committee</a:t>
          </a:r>
          <a:r>
            <a:rPr lang="en-US" sz="1900" kern="1200" dirty="0" smtClean="0">
              <a:solidFill>
                <a:schemeClr val="tx1"/>
              </a:solidFill>
            </a:rPr>
            <a:t>:</a:t>
          </a:r>
          <a:endParaRPr lang="en-US" sz="1900" kern="1200" dirty="0">
            <a:solidFill>
              <a:schemeClr val="tx1"/>
            </a:solidFill>
          </a:endParaRPr>
        </a:p>
        <a:p>
          <a:pPr lvl="0" algn="ctr" defTabSz="844550">
            <a:lnSpc>
              <a:spcPct val="90000"/>
            </a:lnSpc>
            <a:spcBef>
              <a:spcPct val="0"/>
            </a:spcBef>
            <a:spcAft>
              <a:spcPct val="35000"/>
            </a:spcAft>
          </a:pPr>
          <a:r>
            <a:rPr lang="en-US" sz="1900" kern="1200" dirty="0">
              <a:solidFill>
                <a:schemeClr val="tx1"/>
              </a:solidFill>
            </a:rPr>
            <a:t>NN (</a:t>
          </a:r>
          <a:r>
            <a:rPr lang="nb-NO" sz="1900" kern="1200" dirty="0">
              <a:solidFill>
                <a:schemeClr val="tx1"/>
              </a:solidFill>
            </a:rPr>
            <a:t>Project </a:t>
          </a:r>
          <a:r>
            <a:rPr lang="nb-NO" sz="1900" kern="1200" dirty="0" err="1">
              <a:solidFill>
                <a:schemeClr val="tx1"/>
              </a:solidFill>
            </a:rPr>
            <a:t>Owner</a:t>
          </a:r>
          <a:r>
            <a:rPr lang="en-US" sz="1900" kern="1200" dirty="0">
              <a:solidFill>
                <a:schemeClr val="tx1"/>
              </a:solidFill>
            </a:rPr>
            <a:t>), NN, NN,</a:t>
          </a:r>
          <a:r>
            <a:rPr lang="nb-NO" sz="1900" kern="1200" dirty="0">
              <a:solidFill>
                <a:schemeClr val="tx1"/>
              </a:solidFill>
            </a:rPr>
            <a:t> </a:t>
          </a:r>
          <a:endParaRPr lang="en-US" sz="1900" kern="1200" dirty="0">
            <a:solidFill>
              <a:schemeClr val="tx1"/>
            </a:solidFill>
          </a:endParaRPr>
        </a:p>
      </dsp:txBody>
      <dsp:txXfrm>
        <a:off x="39359" y="1888897"/>
        <a:ext cx="2132729" cy="1034189"/>
      </dsp:txXfrm>
    </dsp:sp>
    <dsp:sp modelId="{E3CA4E04-0949-A84A-8ED2-323AAEAEFD27}">
      <dsp:nvSpPr>
        <dsp:cNvPr id="0" name=""/>
        <dsp:cNvSpPr/>
      </dsp:nvSpPr>
      <dsp:spPr>
        <a:xfrm>
          <a:off x="2204264" y="2385446"/>
          <a:ext cx="878831" cy="41092"/>
        </a:xfrm>
        <a:custGeom>
          <a:avLst/>
          <a:gdLst/>
          <a:ahLst/>
          <a:cxnLst/>
          <a:rect l="0" t="0" r="0" b="0"/>
          <a:pathLst>
            <a:path>
              <a:moveTo>
                <a:pt x="0" y="20546"/>
              </a:moveTo>
              <a:lnTo>
                <a:pt x="878831" y="20546"/>
              </a:lnTo>
            </a:path>
          </a:pathLst>
        </a:custGeom>
        <a:noFill/>
        <a:ln w="254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621709" y="2384021"/>
        <a:ext cx="43941" cy="43941"/>
      </dsp:txXfrm>
    </dsp:sp>
    <dsp:sp modelId="{9436C709-9963-6D4B-89E9-F3441B284B3A}">
      <dsp:nvSpPr>
        <dsp:cNvPr id="0" name=""/>
        <dsp:cNvSpPr/>
      </dsp:nvSpPr>
      <dsp:spPr>
        <a:xfrm>
          <a:off x="3083096" y="1856722"/>
          <a:ext cx="2197079" cy="1098539"/>
        </a:xfrm>
        <a:prstGeom prst="roundRect">
          <a:avLst>
            <a:gd name="adj" fmla="val 10000"/>
          </a:avLst>
        </a:prstGeom>
        <a:solidFill>
          <a:schemeClr val="accent1"/>
        </a:solidFill>
        <a:ln w="25400" cap="flat" cmpd="sng" algn="ctr">
          <a:solidFill>
            <a:schemeClr val="accent1">
              <a:shade val="50000"/>
            </a:schemeClr>
          </a:solidFill>
          <a:prstDash val="solid"/>
        </a:ln>
        <a:effectLst/>
        <a:scene3d>
          <a:camera prst="orthographicFront">
            <a:rot lat="0" lon="0" rev="0"/>
          </a:camera>
          <a:lightRig rig="contrasting" dir="t">
            <a:rot lat="0" lon="0" rev="12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nb-NO" sz="1900" kern="1200" dirty="0">
              <a:solidFill>
                <a:schemeClr val="tx1"/>
              </a:solidFill>
            </a:rPr>
            <a:t>Project </a:t>
          </a:r>
          <a:r>
            <a:rPr lang="nb-NO" sz="1900" kern="1200" dirty="0" smtClean="0">
              <a:solidFill>
                <a:schemeClr val="tx1"/>
              </a:solidFill>
            </a:rPr>
            <a:t>Group</a:t>
          </a:r>
          <a:r>
            <a:rPr lang="en-US" sz="1900" kern="1200" dirty="0" smtClean="0">
              <a:solidFill>
                <a:schemeClr val="tx1"/>
              </a:solidFill>
            </a:rPr>
            <a:t>: </a:t>
          </a:r>
          <a:r>
            <a:rPr lang="en-US" sz="1900" kern="1200" dirty="0">
              <a:solidFill>
                <a:schemeClr val="tx1"/>
              </a:solidFill>
            </a:rPr>
            <a:t>NN (Project</a:t>
          </a:r>
          <a:r>
            <a:rPr lang="nb-NO" sz="1900" kern="1200" dirty="0">
              <a:solidFill>
                <a:schemeClr val="tx1"/>
              </a:solidFill>
            </a:rPr>
            <a:t> </a:t>
          </a:r>
          <a:r>
            <a:rPr lang="en-US" sz="1900" kern="1200" dirty="0">
              <a:solidFill>
                <a:schemeClr val="tx1"/>
              </a:solidFill>
            </a:rPr>
            <a:t>Manager), NN, NN, NN, NN</a:t>
          </a:r>
        </a:p>
      </dsp:txBody>
      <dsp:txXfrm>
        <a:off x="3115271" y="1888897"/>
        <a:ext cx="2132729" cy="1034189"/>
      </dsp:txXfrm>
    </dsp:sp>
    <dsp:sp modelId="{DBC15B82-5DBE-4249-9361-9C1916F48920}">
      <dsp:nvSpPr>
        <dsp:cNvPr id="0" name=""/>
        <dsp:cNvSpPr/>
      </dsp:nvSpPr>
      <dsp:spPr>
        <a:xfrm rot="18289469">
          <a:off x="4950123" y="1753785"/>
          <a:ext cx="1538936" cy="41092"/>
        </a:xfrm>
        <a:custGeom>
          <a:avLst/>
          <a:gdLst/>
          <a:ahLst/>
          <a:cxnLst/>
          <a:rect l="0" t="0" r="0" b="0"/>
          <a:pathLst>
            <a:path>
              <a:moveTo>
                <a:pt x="0" y="20546"/>
              </a:moveTo>
              <a:lnTo>
                <a:pt x="1538936" y="20546"/>
              </a:lnTo>
            </a:path>
          </a:pathLst>
        </a:custGeom>
        <a:noFill/>
        <a:ln w="25400" cap="flat" cmpd="sng" algn="ctr">
          <a:solidFill>
            <a:schemeClr val="accent1">
              <a:shade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681118" y="1735858"/>
        <a:ext cx="76946" cy="76946"/>
      </dsp:txXfrm>
    </dsp:sp>
    <dsp:sp modelId="{F03F80AD-A7E1-3549-9163-CC5C43CE453F}">
      <dsp:nvSpPr>
        <dsp:cNvPr id="0" name=""/>
        <dsp:cNvSpPr/>
      </dsp:nvSpPr>
      <dsp:spPr>
        <a:xfrm>
          <a:off x="6159007" y="593401"/>
          <a:ext cx="2197079" cy="1098539"/>
        </a:xfrm>
        <a:prstGeom prst="roundRect">
          <a:avLst>
            <a:gd name="adj" fmla="val 10000"/>
          </a:avLst>
        </a:prstGeom>
        <a:solidFill>
          <a:schemeClr val="accent1"/>
        </a:solidFill>
        <a:ln w="25400" cap="flat" cmpd="sng" algn="ctr">
          <a:solidFill>
            <a:schemeClr val="accent1">
              <a:shade val="50000"/>
            </a:schemeClr>
          </a:solidFill>
          <a:prstDash val="solid"/>
        </a:ln>
        <a:effectLst/>
        <a:scene3d>
          <a:camera prst="orthographicFront">
            <a:rot lat="0" lon="0" rev="0"/>
          </a:camera>
          <a:lightRig rig="contrasting" dir="t">
            <a:rot lat="0" lon="0" rev="12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nn-NO" sz="1900" kern="1200" dirty="0" err="1">
              <a:solidFill>
                <a:srgbClr val="000000"/>
              </a:solidFill>
            </a:rPr>
            <a:t>Referance</a:t>
          </a:r>
          <a:r>
            <a:rPr lang="nn-NO" sz="1900" kern="1200" dirty="0">
              <a:solidFill>
                <a:srgbClr val="000000"/>
              </a:solidFill>
            </a:rPr>
            <a:t> Group: NN, NN, NN, NN </a:t>
          </a:r>
        </a:p>
        <a:p>
          <a:pPr lvl="0" algn="ctr" defTabSz="844550">
            <a:lnSpc>
              <a:spcPct val="90000"/>
            </a:lnSpc>
            <a:spcBef>
              <a:spcPct val="0"/>
            </a:spcBef>
            <a:spcAft>
              <a:spcPct val="35000"/>
            </a:spcAft>
          </a:pPr>
          <a:endParaRPr lang="en-US" sz="1900" kern="1200" dirty="0">
            <a:solidFill>
              <a:srgbClr val="000000"/>
            </a:solidFill>
          </a:endParaRPr>
        </a:p>
      </dsp:txBody>
      <dsp:txXfrm>
        <a:off x="6191182" y="625576"/>
        <a:ext cx="2132729" cy="1034189"/>
      </dsp:txXfrm>
    </dsp:sp>
    <dsp:sp modelId="{0D2F386F-B8B7-D746-A7ED-76FD1FB51E07}">
      <dsp:nvSpPr>
        <dsp:cNvPr id="0" name=""/>
        <dsp:cNvSpPr/>
      </dsp:nvSpPr>
      <dsp:spPr>
        <a:xfrm>
          <a:off x="5280175" y="2385446"/>
          <a:ext cx="878831" cy="41092"/>
        </a:xfrm>
        <a:custGeom>
          <a:avLst/>
          <a:gdLst/>
          <a:ahLst/>
          <a:cxnLst/>
          <a:rect l="0" t="0" r="0" b="0"/>
          <a:pathLst>
            <a:path>
              <a:moveTo>
                <a:pt x="0" y="20546"/>
              </a:moveTo>
              <a:lnTo>
                <a:pt x="878831" y="20546"/>
              </a:lnTo>
            </a:path>
          </a:pathLst>
        </a:custGeom>
        <a:noFill/>
        <a:ln w="25400" cap="flat" cmpd="sng" algn="ctr">
          <a:solidFill>
            <a:schemeClr val="accent1">
              <a:shade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697621" y="2384021"/>
        <a:ext cx="43941" cy="43941"/>
      </dsp:txXfrm>
    </dsp:sp>
    <dsp:sp modelId="{A969EC52-29A5-6C43-8F18-FD068C62B40B}">
      <dsp:nvSpPr>
        <dsp:cNvPr id="0" name=""/>
        <dsp:cNvSpPr/>
      </dsp:nvSpPr>
      <dsp:spPr>
        <a:xfrm>
          <a:off x="6159007" y="1856722"/>
          <a:ext cx="2197079" cy="1098539"/>
        </a:xfrm>
        <a:prstGeom prst="roundRect">
          <a:avLst>
            <a:gd name="adj" fmla="val 10000"/>
          </a:avLst>
        </a:prstGeom>
        <a:solidFill>
          <a:schemeClr val="accent1"/>
        </a:solidFill>
        <a:ln w="25400" cap="flat" cmpd="sng" algn="ctr">
          <a:solidFill>
            <a:schemeClr val="accent1">
              <a:shade val="50000"/>
            </a:schemeClr>
          </a:solidFill>
          <a:prstDash val="solid"/>
        </a:ln>
        <a:effectLst/>
        <a:scene3d>
          <a:camera prst="orthographicFront">
            <a:rot lat="0" lon="0" rev="0"/>
          </a:camera>
          <a:lightRig rig="contrasting" dir="t">
            <a:rot lat="0" lon="0" rev="12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a:solidFill>
                <a:srgbClr val="000000"/>
              </a:solidFill>
            </a:rPr>
            <a:t>End-user Group X: NN, NN, NN</a:t>
          </a:r>
        </a:p>
        <a:p>
          <a:pPr lvl="0" algn="ctr" defTabSz="844550">
            <a:lnSpc>
              <a:spcPct val="90000"/>
            </a:lnSpc>
            <a:spcBef>
              <a:spcPct val="0"/>
            </a:spcBef>
            <a:spcAft>
              <a:spcPct val="35000"/>
            </a:spcAft>
          </a:pPr>
          <a:endParaRPr lang="en-US" sz="1900" kern="1200" dirty="0">
            <a:solidFill>
              <a:srgbClr val="000000"/>
            </a:solidFill>
          </a:endParaRPr>
        </a:p>
      </dsp:txBody>
      <dsp:txXfrm>
        <a:off x="6191182" y="1888897"/>
        <a:ext cx="2132729" cy="1034189"/>
      </dsp:txXfrm>
    </dsp:sp>
    <dsp:sp modelId="{58DBC7E9-BA90-164C-8E9E-0609FCD65013}">
      <dsp:nvSpPr>
        <dsp:cNvPr id="0" name=""/>
        <dsp:cNvSpPr/>
      </dsp:nvSpPr>
      <dsp:spPr>
        <a:xfrm rot="3310531">
          <a:off x="4950123" y="3017106"/>
          <a:ext cx="1538936" cy="41092"/>
        </a:xfrm>
        <a:custGeom>
          <a:avLst/>
          <a:gdLst/>
          <a:ahLst/>
          <a:cxnLst/>
          <a:rect l="0" t="0" r="0" b="0"/>
          <a:pathLst>
            <a:path>
              <a:moveTo>
                <a:pt x="0" y="20546"/>
              </a:moveTo>
              <a:lnTo>
                <a:pt x="1538936" y="20546"/>
              </a:lnTo>
            </a:path>
          </a:pathLst>
        </a:custGeom>
        <a:noFill/>
        <a:ln w="25400" cap="flat" cmpd="sng" algn="ctr">
          <a:solidFill>
            <a:schemeClr val="accent1">
              <a:shade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681118" y="2999179"/>
        <a:ext cx="76946" cy="76946"/>
      </dsp:txXfrm>
    </dsp:sp>
    <dsp:sp modelId="{39EA92C8-2F36-CC43-94AB-04ADD186A751}">
      <dsp:nvSpPr>
        <dsp:cNvPr id="0" name=""/>
        <dsp:cNvSpPr/>
      </dsp:nvSpPr>
      <dsp:spPr>
        <a:xfrm>
          <a:off x="6159007" y="3120043"/>
          <a:ext cx="2197079" cy="1098539"/>
        </a:xfrm>
        <a:prstGeom prst="roundRect">
          <a:avLst>
            <a:gd name="adj" fmla="val 10000"/>
          </a:avLst>
        </a:prstGeom>
        <a:solidFill>
          <a:schemeClr val="accent1"/>
        </a:solidFill>
        <a:ln w="25400" cap="flat" cmpd="sng" algn="ctr">
          <a:solidFill>
            <a:schemeClr val="accent1">
              <a:shade val="50000"/>
            </a:schemeClr>
          </a:solidFill>
          <a:prstDash val="solid"/>
        </a:ln>
        <a:effectLst/>
        <a:scene3d>
          <a:camera prst="orthographicFront">
            <a:rot lat="0" lon="0" rev="0"/>
          </a:camera>
          <a:lightRig rig="contrasting" dir="t">
            <a:rot lat="0" lon="0" rev="12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solidFill>
                <a:srgbClr val="000000"/>
              </a:solidFill>
            </a:rPr>
            <a:t>End-user Group Y</a:t>
          </a:r>
          <a:r>
            <a:rPr lang="en-US" sz="1900" kern="1200" dirty="0">
              <a:solidFill>
                <a:srgbClr val="000000"/>
              </a:solidFill>
            </a:rPr>
            <a:t>: NN, NN, NN</a:t>
          </a:r>
        </a:p>
      </dsp:txBody>
      <dsp:txXfrm>
        <a:off x="6191182" y="3152218"/>
        <a:ext cx="2132729" cy="103418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E4FC0F2-14A6-214A-83CB-9780BB6182C4}" type="datetime1">
              <a:rPr lang="nb-NO"/>
              <a:pPr>
                <a:defRPr/>
              </a:pPr>
              <a:t>18.12.2017</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5B186DC4-D8FE-5D43-ABDF-D1E02CC441A9}" type="slidenum">
              <a:rPr lang="nb-NO"/>
              <a:pPr>
                <a:defRPr/>
              </a:pPr>
              <a:t>‹#›</a:t>
            </a:fld>
            <a:endParaRPr lang="nb-NO"/>
          </a:p>
        </p:txBody>
      </p:sp>
    </p:spTree>
    <p:extLst>
      <p:ext uri="{BB962C8B-B14F-4D97-AF65-F5344CB8AC3E}">
        <p14:creationId xmlns:p14="http://schemas.microsoft.com/office/powerpoint/2010/main" val="12751716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EDF99FB2-075C-1943-B6F5-27E2FC3EA0DC}" type="slidenum">
              <a:rPr lang="en-US"/>
              <a:pPr>
                <a:defRPr/>
              </a:pPr>
              <a:t>‹#›</a:t>
            </a:fld>
            <a:endParaRPr lang="en-US"/>
          </a:p>
        </p:txBody>
      </p:sp>
    </p:spTree>
    <p:extLst>
      <p:ext uri="{BB962C8B-B14F-4D97-AF65-F5344CB8AC3E}">
        <p14:creationId xmlns:p14="http://schemas.microsoft.com/office/powerpoint/2010/main" val="253792559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0EAA2210-0E24-9B40-B99A-5BE61C10A0C5}" type="slidenum">
              <a:rPr lang="en-US"/>
              <a:pPr/>
              <a:t>3</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i="1" noProof="0" dirty="0" smtClean="0"/>
              <a:t>Think of the Project Description and the latest version</a:t>
            </a:r>
            <a:r>
              <a:rPr lang="en-US" i="1" baseline="0" noProof="0" dirty="0" smtClean="0"/>
              <a:t> of the Project </a:t>
            </a:r>
            <a:r>
              <a:rPr lang="en-US" i="1" noProof="0" dirty="0" smtClean="0"/>
              <a:t>Plan as the contract between</a:t>
            </a:r>
            <a:r>
              <a:rPr lang="en-US" i="1" baseline="0" noProof="0" dirty="0" smtClean="0"/>
              <a:t> the Steering Committee and the Project Manager.</a:t>
            </a:r>
            <a:endParaRPr lang="en-US" i="1" noProof="0" dirty="0" smtClean="0"/>
          </a:p>
          <a:p>
            <a:pPr eaLnBrk="1" hangingPunct="1"/>
            <a:endParaRPr lang="nb-NO"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b-NO" i="1" dirty="0" smtClean="0"/>
              <a:t>Page </a:t>
            </a:r>
            <a:r>
              <a:rPr lang="nb-NO" i="1" dirty="0" err="1" smtClean="0"/>
              <a:t>numbers</a:t>
            </a:r>
            <a:r>
              <a:rPr lang="nb-NO" i="1" dirty="0" smtClean="0"/>
              <a:t> and </a:t>
            </a:r>
            <a:r>
              <a:rPr lang="nb-NO" i="1" dirty="0" err="1" smtClean="0"/>
              <a:t>contents</a:t>
            </a:r>
            <a:r>
              <a:rPr lang="nb-NO" i="1" dirty="0" smtClean="0"/>
              <a:t> must be </a:t>
            </a:r>
            <a:r>
              <a:rPr lang="nb-NO" i="1" dirty="0" err="1" smtClean="0"/>
              <a:t>updated</a:t>
            </a:r>
            <a:r>
              <a:rPr lang="nb-NO" i="1" dirty="0" smtClean="0"/>
              <a:t> for </a:t>
            </a:r>
            <a:r>
              <a:rPr lang="nb-NO" i="1" dirty="0" err="1" smtClean="0"/>
              <a:t>the</a:t>
            </a:r>
            <a:r>
              <a:rPr lang="nb-NO" i="1" dirty="0" smtClean="0"/>
              <a:t> </a:t>
            </a:r>
            <a:r>
              <a:rPr lang="nb-NO" i="1" dirty="0" err="1" smtClean="0"/>
              <a:t>version</a:t>
            </a:r>
            <a:r>
              <a:rPr lang="nb-NO" i="1" dirty="0" smtClean="0"/>
              <a:t> </a:t>
            </a:r>
            <a:r>
              <a:rPr lang="nb-NO" i="1" dirty="0" err="1" smtClean="0"/>
              <a:t>of</a:t>
            </a:r>
            <a:r>
              <a:rPr lang="nb-NO" i="1" dirty="0" smtClean="0"/>
              <a:t> </a:t>
            </a:r>
            <a:r>
              <a:rPr lang="nb-NO" i="1" dirty="0" err="1" smtClean="0"/>
              <a:t>the</a:t>
            </a:r>
            <a:r>
              <a:rPr lang="nb-NO" i="1" dirty="0" smtClean="0"/>
              <a:t> Project Plan </a:t>
            </a:r>
            <a:r>
              <a:rPr lang="nb-NO" i="1" dirty="0" err="1" smtClean="0"/>
              <a:t>being</a:t>
            </a:r>
            <a:r>
              <a:rPr lang="nb-NO" i="1" dirty="0" smtClean="0"/>
              <a:t> </a:t>
            </a:r>
            <a:r>
              <a:rPr lang="nb-NO" i="1" dirty="0" err="1" smtClean="0"/>
              <a:t>presented</a:t>
            </a:r>
            <a:r>
              <a:rPr lang="nb-NO" i="1" dirty="0" smtClean="0"/>
              <a:t>.</a:t>
            </a:r>
          </a:p>
          <a:p>
            <a:endParaRPr lang="nb-NO" dirty="0"/>
          </a:p>
        </p:txBody>
      </p:sp>
      <p:sp>
        <p:nvSpPr>
          <p:cNvPr id="4" name="Slide Number Placeholder 3"/>
          <p:cNvSpPr>
            <a:spLocks noGrp="1"/>
          </p:cNvSpPr>
          <p:nvPr>
            <p:ph type="sldNum" sz="quarter" idx="10"/>
          </p:nvPr>
        </p:nvSpPr>
        <p:spPr/>
        <p:txBody>
          <a:bodyPr/>
          <a:lstStyle/>
          <a:p>
            <a:pPr>
              <a:defRPr/>
            </a:pPr>
            <a:fld id="{EDF99FB2-075C-1943-B6F5-27E2FC3EA0DC}" type="slidenum">
              <a:rPr lang="en-US" smtClean="0"/>
              <a:pPr>
                <a:defRPr/>
              </a:pPr>
              <a:t>4</a:t>
            </a:fld>
            <a:endParaRPr lang="en-US"/>
          </a:p>
        </p:txBody>
      </p:sp>
    </p:spTree>
    <p:extLst>
      <p:ext uri="{BB962C8B-B14F-4D97-AF65-F5344CB8AC3E}">
        <p14:creationId xmlns:p14="http://schemas.microsoft.com/office/powerpoint/2010/main" val="1299777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smtClean="0"/>
              <a:t>Taken from the Project Description</a:t>
            </a:r>
            <a:r>
              <a:rPr lang="en-US" i="1" baseline="0" dirty="0" smtClean="0"/>
              <a:t>. If there is a lot of text, split up the table and distribute the Levels over several slides rather than presenting one slide with microscopic, unreadable text. </a:t>
            </a:r>
            <a:r>
              <a:rPr lang="en-US" sz="1200" b="0" i="1" baseline="0" dirty="0" smtClean="0">
                <a:sym typeface="Wingdings" panose="05000000000000000000" pitchFamily="2" charset="2"/>
              </a:rPr>
              <a:t></a:t>
            </a:r>
            <a:endParaRPr lang="en-US" sz="1200" b="0" i="1"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1" i="1"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1" dirty="0" smtClean="0"/>
              <a:t>Organizational Objectives:</a:t>
            </a:r>
            <a:r>
              <a:rPr lang="en-US" sz="1200" b="1" i="1" dirty="0" smtClean="0"/>
              <a:t> </a:t>
            </a:r>
            <a:r>
              <a:rPr lang="en-US" sz="1200" i="1" dirty="0" smtClean="0"/>
              <a:t>To which of </a:t>
            </a:r>
            <a:r>
              <a:rPr lang="en-US" sz="1200" i="1" dirty="0" err="1" smtClean="0"/>
              <a:t>UiO's</a:t>
            </a:r>
            <a:r>
              <a:rPr lang="en-US" sz="1200" i="1" dirty="0" smtClean="0"/>
              <a:t> strategic</a:t>
            </a:r>
            <a:r>
              <a:rPr lang="en-US" sz="1200" i="1" baseline="0" dirty="0" smtClean="0"/>
              <a:t> goals</a:t>
            </a:r>
            <a:r>
              <a:rPr lang="en-US" sz="1200" i="1" dirty="0" smtClean="0"/>
              <a:t> does this project contribute</a:t>
            </a:r>
            <a:r>
              <a:rPr lang="en-US" sz="1200" i="1" baseline="0" dirty="0" smtClean="0">
                <a:effectLst/>
              </a:rPr>
              <a:t>? Why are we doing this?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i="1" dirty="0" smtClean="0">
              <a:effectLst/>
            </a:endParaRPr>
          </a:p>
          <a:p>
            <a:pPr>
              <a:defRPr/>
            </a:pPr>
            <a:r>
              <a:rPr lang="en-US" sz="1200" i="1" dirty="0" smtClean="0">
                <a:effectLst/>
              </a:rPr>
              <a:t>Desired Outcomes:</a:t>
            </a:r>
            <a:r>
              <a:rPr lang="en-US" sz="1200" i="1" baseline="0" dirty="0" smtClean="0">
                <a:effectLst/>
              </a:rPr>
              <a:t> Long-term benefits. Note that these can be both "hard"/quantifiable and "soft"/ qualitative.</a:t>
            </a:r>
            <a:endParaRPr lang="en-US" sz="1200" i="1" dirty="0" smtClean="0">
              <a:effectLst/>
              <a:latin typeface="Arial"/>
              <a:ea typeface="MS Mincho"/>
              <a:cs typeface="Times New Roman"/>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i="1" dirty="0" smtClean="0">
              <a:effectLst/>
              <a:latin typeface="Cambria"/>
              <a:ea typeface="MS Mincho"/>
              <a:cs typeface="Times New Roman"/>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i="1" dirty="0" smtClean="0">
                <a:effectLst/>
              </a:rPr>
              <a:t>Project  Objectives: the objectives for the project itself; measured in, e.g., time, cost, and quality, etc.</a:t>
            </a:r>
            <a:endParaRPr lang="en-US" sz="1200" i="1" dirty="0" smtClean="0">
              <a:effectLst/>
              <a:latin typeface="Cambria"/>
              <a:ea typeface="MS Mincho"/>
              <a:cs typeface="Times New Roman"/>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i="1" dirty="0" smtClean="0">
              <a:effectLst/>
              <a:latin typeface="Cambria"/>
              <a:ea typeface="MS Mincho"/>
              <a:cs typeface="Times New Roman"/>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1" dirty="0" smtClean="0">
                <a:solidFill>
                  <a:srgbClr val="C00000"/>
                </a:solidFill>
              </a:rPr>
              <a:t>Success Criteria: what is required to achieve this goal/objective</a:t>
            </a:r>
            <a:r>
              <a:rPr lang="en-US" sz="1200" b="0" i="1" baseline="0" dirty="0" smtClean="0">
                <a:solidFill>
                  <a:srgbClr val="C00000"/>
                </a:solidFill>
              </a:rPr>
              <a:t>?</a:t>
            </a:r>
            <a:endParaRPr lang="en-US" b="0" i="1" dirty="0">
              <a:solidFill>
                <a:srgbClr val="C00000"/>
              </a:solidFill>
            </a:endParaRPr>
          </a:p>
        </p:txBody>
      </p:sp>
      <p:sp>
        <p:nvSpPr>
          <p:cNvPr id="4" name="Slide Number Placeholder 3"/>
          <p:cNvSpPr>
            <a:spLocks noGrp="1"/>
          </p:cNvSpPr>
          <p:nvPr>
            <p:ph type="sldNum" sz="quarter" idx="10"/>
          </p:nvPr>
        </p:nvSpPr>
        <p:spPr/>
        <p:txBody>
          <a:bodyPr/>
          <a:lstStyle/>
          <a:p>
            <a:pPr>
              <a:defRPr/>
            </a:pPr>
            <a:fld id="{EDF99FB2-075C-1943-B6F5-27E2FC3EA0DC}" type="slidenum">
              <a:rPr lang="en-US" smtClean="0"/>
              <a:pPr>
                <a:defRPr/>
              </a:pPr>
              <a:t>6</a:t>
            </a:fld>
            <a:endParaRPr lang="en-US"/>
          </a:p>
        </p:txBody>
      </p:sp>
    </p:spTree>
    <p:extLst>
      <p:ext uri="{BB962C8B-B14F-4D97-AF65-F5344CB8AC3E}">
        <p14:creationId xmlns:p14="http://schemas.microsoft.com/office/powerpoint/2010/main" val="3744192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noProof="0" dirty="0" smtClean="0"/>
              <a:t>Taken from the Project Description.</a:t>
            </a:r>
          </a:p>
          <a:p>
            <a:endParaRPr lang="nb-NO" dirty="0"/>
          </a:p>
        </p:txBody>
      </p:sp>
      <p:sp>
        <p:nvSpPr>
          <p:cNvPr id="4" name="Slide Number Placeholder 3"/>
          <p:cNvSpPr>
            <a:spLocks noGrp="1"/>
          </p:cNvSpPr>
          <p:nvPr>
            <p:ph type="sldNum" sz="quarter" idx="10"/>
          </p:nvPr>
        </p:nvSpPr>
        <p:spPr/>
        <p:txBody>
          <a:bodyPr/>
          <a:lstStyle/>
          <a:p>
            <a:pPr>
              <a:defRPr/>
            </a:pPr>
            <a:fld id="{EDF99FB2-075C-1943-B6F5-27E2FC3EA0DC}" type="slidenum">
              <a:rPr lang="en-US" smtClean="0"/>
              <a:pPr>
                <a:defRPr/>
              </a:pPr>
              <a:t>7</a:t>
            </a:fld>
            <a:endParaRPr lang="en-US"/>
          </a:p>
        </p:txBody>
      </p:sp>
    </p:spTree>
    <p:extLst>
      <p:ext uri="{BB962C8B-B14F-4D97-AF65-F5344CB8AC3E}">
        <p14:creationId xmlns:p14="http://schemas.microsoft.com/office/powerpoint/2010/main" val="2122886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Taken from the Project Description. Ideally in graphic and/or text: name the Project Owner and the Steering Committee responsible for project authorization. Describe the size and composition of the Project Group. Describe other relevant</a:t>
            </a:r>
            <a:r>
              <a:rPr lang="en-US" i="1" baseline="0" dirty="0" smtClean="0"/>
              <a:t> groups/</a:t>
            </a:r>
            <a:r>
              <a:rPr lang="en-US" i="1" dirty="0" smtClean="0"/>
              <a:t>roles and their associated responsibilities. </a:t>
            </a:r>
          </a:p>
          <a:p>
            <a:endParaRPr lang="nb-NO" dirty="0"/>
          </a:p>
        </p:txBody>
      </p:sp>
      <p:sp>
        <p:nvSpPr>
          <p:cNvPr id="4" name="Slide Number Placeholder 3"/>
          <p:cNvSpPr>
            <a:spLocks noGrp="1"/>
          </p:cNvSpPr>
          <p:nvPr>
            <p:ph type="sldNum" sz="quarter" idx="10"/>
          </p:nvPr>
        </p:nvSpPr>
        <p:spPr/>
        <p:txBody>
          <a:bodyPr/>
          <a:lstStyle/>
          <a:p>
            <a:pPr>
              <a:defRPr/>
            </a:pPr>
            <a:fld id="{EDF99FB2-075C-1943-B6F5-27E2FC3EA0DC}" type="slidenum">
              <a:rPr lang="en-US" smtClean="0"/>
              <a:pPr>
                <a:defRPr/>
              </a:pPr>
              <a:t>8</a:t>
            </a:fld>
            <a:endParaRPr lang="en-US"/>
          </a:p>
        </p:txBody>
      </p:sp>
    </p:spTree>
    <p:extLst>
      <p:ext uri="{BB962C8B-B14F-4D97-AF65-F5344CB8AC3E}">
        <p14:creationId xmlns:p14="http://schemas.microsoft.com/office/powerpoint/2010/main" val="3818444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kern="1200" dirty="0" smtClean="0">
                <a:solidFill>
                  <a:schemeClr val="tx1"/>
                </a:solidFill>
                <a:effectLst/>
                <a:latin typeface="Arial" charset="0"/>
                <a:ea typeface="ヒラギノ角ゴ Pro W3" charset="-128"/>
              </a:rPr>
              <a:t>Use this slide to illustrate/remind the participants about the project model that </a:t>
            </a:r>
            <a:r>
              <a:rPr lang="en-US" sz="1200" b="0" i="1" kern="1200" dirty="0" err="1" smtClean="0">
                <a:solidFill>
                  <a:schemeClr val="tx1"/>
                </a:solidFill>
                <a:effectLst/>
                <a:latin typeface="Arial" charset="0"/>
                <a:ea typeface="ヒラギノ角ゴ Pro W3" charset="-128"/>
              </a:rPr>
              <a:t>UiO</a:t>
            </a:r>
            <a:r>
              <a:rPr lang="en-US" sz="1200" b="0" i="1" kern="1200" dirty="0" smtClean="0">
                <a:solidFill>
                  <a:schemeClr val="tx1"/>
                </a:solidFill>
                <a:effectLst/>
                <a:latin typeface="Arial" charset="0"/>
                <a:ea typeface="ヒラギノ角ゴ Pro W3" charset="-128"/>
              </a:rPr>
              <a:t> uses, which phase the project is currently in and, thus, the most important focus, activities, documents, and decisions at this moment. </a:t>
            </a:r>
            <a:r>
              <a:rPr lang="en-US" sz="1200" b="0" i="1" kern="1200" dirty="0" smtClean="0">
                <a:solidFill>
                  <a:schemeClr val="tx1"/>
                </a:solidFill>
                <a:effectLst/>
              </a:rPr>
              <a:t> </a:t>
            </a:r>
            <a:endParaRPr lang="en-US" b="0" i="1" dirty="0" smtClean="0"/>
          </a:p>
          <a:p>
            <a:endParaRPr lang="nb-NO" dirty="0"/>
          </a:p>
        </p:txBody>
      </p:sp>
      <p:sp>
        <p:nvSpPr>
          <p:cNvPr id="4" name="Slide Number Placeholder 3"/>
          <p:cNvSpPr>
            <a:spLocks noGrp="1"/>
          </p:cNvSpPr>
          <p:nvPr>
            <p:ph type="sldNum" sz="quarter" idx="10"/>
          </p:nvPr>
        </p:nvSpPr>
        <p:spPr/>
        <p:txBody>
          <a:bodyPr/>
          <a:lstStyle/>
          <a:p>
            <a:pPr>
              <a:defRPr/>
            </a:pPr>
            <a:fld id="{EDF99FB2-075C-1943-B6F5-27E2FC3EA0DC}" type="slidenum">
              <a:rPr lang="en-US" smtClean="0"/>
              <a:pPr>
                <a:defRPr/>
              </a:pPr>
              <a:t>9</a:t>
            </a:fld>
            <a:endParaRPr lang="en-US"/>
          </a:p>
        </p:txBody>
      </p:sp>
    </p:spTree>
    <p:extLst>
      <p:ext uri="{BB962C8B-B14F-4D97-AF65-F5344CB8AC3E}">
        <p14:creationId xmlns:p14="http://schemas.microsoft.com/office/powerpoint/2010/main" val="1980008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smtClean="0"/>
              <a:t>Summarize the Project Timeline in the Project Description and the project’s defined deliveries. There are many variations on this type of illustration. Whether you make it in PowerPoint or </a:t>
            </a:r>
            <a:r>
              <a:rPr lang="en-US" i="1" baseline="0" dirty="0" smtClean="0"/>
              <a:t>import a chart from Excel</a:t>
            </a:r>
            <a:r>
              <a:rPr lang="en-US" i="1" dirty="0" smtClean="0"/>
              <a:t> or another software tool such as MS Project is up to the Project Manager and Steering Committee.  </a:t>
            </a:r>
            <a:endParaRPr lang="en-US" i="1" dirty="0" smtClean="0">
              <a:latin typeface="Arial"/>
            </a:endParaRPr>
          </a:p>
          <a:p>
            <a:endParaRPr lang="nb-NO" dirty="0"/>
          </a:p>
        </p:txBody>
      </p:sp>
      <p:sp>
        <p:nvSpPr>
          <p:cNvPr id="4" name="Slide Number Placeholder 3"/>
          <p:cNvSpPr>
            <a:spLocks noGrp="1"/>
          </p:cNvSpPr>
          <p:nvPr>
            <p:ph type="sldNum" sz="quarter" idx="10"/>
          </p:nvPr>
        </p:nvSpPr>
        <p:spPr/>
        <p:txBody>
          <a:bodyPr/>
          <a:lstStyle/>
          <a:p>
            <a:pPr>
              <a:defRPr/>
            </a:pPr>
            <a:fld id="{EDF99FB2-075C-1943-B6F5-27E2FC3EA0DC}" type="slidenum">
              <a:rPr lang="en-US" smtClean="0"/>
              <a:pPr>
                <a:defRPr/>
              </a:pPr>
              <a:t>10</a:t>
            </a:fld>
            <a:endParaRPr lang="en-US"/>
          </a:p>
        </p:txBody>
      </p:sp>
    </p:spTree>
    <p:extLst>
      <p:ext uri="{BB962C8B-B14F-4D97-AF65-F5344CB8AC3E}">
        <p14:creationId xmlns:p14="http://schemas.microsoft.com/office/powerpoint/2010/main" val="4027037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pPr>
              <a:defRPr/>
            </a:pPr>
            <a:fld id="{EDF99FB2-075C-1943-B6F5-27E2FC3EA0DC}" type="slidenum">
              <a:rPr lang="en-US" smtClean="0"/>
              <a:pPr>
                <a:defRPr/>
              </a:pPr>
              <a:t>13</a:t>
            </a:fld>
            <a:endParaRPr lang="en-US"/>
          </a:p>
        </p:txBody>
      </p:sp>
    </p:spTree>
    <p:extLst>
      <p:ext uri="{BB962C8B-B14F-4D97-AF65-F5344CB8AC3E}">
        <p14:creationId xmlns:p14="http://schemas.microsoft.com/office/powerpoint/2010/main" val="13408052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143000" y="2286000"/>
            <a:ext cx="7543800" cy="1143000"/>
          </a:xfrm>
        </p:spPr>
        <p:txBody>
          <a:bodyPr anchor="b"/>
          <a:lstStyle>
            <a:lvl1pPr>
              <a:defRPr sz="2000"/>
            </a:lvl1pPr>
          </a:lstStyle>
          <a:p>
            <a:r>
              <a:rPr lang="en-US" smtClean="0"/>
              <a:t>Click to edit Master title style</a:t>
            </a:r>
            <a:endParaRPr lang="en-US"/>
          </a:p>
        </p:txBody>
      </p:sp>
      <p:sp>
        <p:nvSpPr>
          <p:cNvPr id="3075" name="Rectangle 3"/>
          <p:cNvSpPr>
            <a:spLocks noGrp="1" noChangeArrowheads="1"/>
          </p:cNvSpPr>
          <p:nvPr>
            <p:ph type="subTitle" sz="quarter" idx="1"/>
          </p:nvPr>
        </p:nvSpPr>
        <p:spPr>
          <a:xfrm>
            <a:off x="1143000" y="3429000"/>
            <a:ext cx="7543800" cy="1752600"/>
          </a:xfrm>
        </p:spPr>
        <p:txBody>
          <a:bodyPr/>
          <a:lstStyle>
            <a:lvl1pPr marL="0" indent="0">
              <a:buFontTx/>
              <a:buNone/>
              <a:defRPr/>
            </a:lvl1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en-US" dirty="0" smtClean="0"/>
              <a:t>8 March 2017</a:t>
            </a:r>
            <a:endParaRPr lang="nb-NO" dirty="0"/>
          </a:p>
        </p:txBody>
      </p:sp>
      <p:sp>
        <p:nvSpPr>
          <p:cNvPr id="5" name="Rectangle 11"/>
          <p:cNvSpPr>
            <a:spLocks noGrp="1" noChangeArrowheads="1"/>
          </p:cNvSpPr>
          <p:nvPr>
            <p:ph type="ftr" sz="quarter" idx="11"/>
          </p:nvPr>
        </p:nvSpPr>
        <p:spPr/>
        <p:txBody>
          <a:bodyPr/>
          <a:lstStyle>
            <a:lvl1pPr>
              <a:defRPr/>
            </a:lvl1pPr>
          </a:lstStyle>
          <a:p>
            <a:pPr>
              <a:defRPr/>
            </a:pPr>
            <a:r>
              <a:rPr lang="en-US" smtClean="0"/>
              <a:t>Project Plan Template: March 2017</a:t>
            </a:r>
            <a:endParaRPr lang="en-US"/>
          </a:p>
        </p:txBody>
      </p:sp>
      <p:sp>
        <p:nvSpPr>
          <p:cNvPr id="6" name="Rectangle 12"/>
          <p:cNvSpPr>
            <a:spLocks noGrp="1" noChangeArrowheads="1"/>
          </p:cNvSpPr>
          <p:nvPr>
            <p:ph type="sldNum" sz="quarter" idx="12"/>
          </p:nvPr>
        </p:nvSpPr>
        <p:spPr/>
        <p:txBody>
          <a:bodyPr/>
          <a:lstStyle>
            <a:lvl1pPr>
              <a:defRPr/>
            </a:lvl1pPr>
          </a:lstStyle>
          <a:p>
            <a:pPr>
              <a:defRPr/>
            </a:pPr>
            <a:fld id="{36533662-B3BE-464F-967D-E5E17F7C7F4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Edit Master text styles</a:t>
            </a:r>
          </a:p>
        </p:txBody>
      </p:sp>
      <p:sp>
        <p:nvSpPr>
          <p:cNvPr id="4" name="Rectangle 10"/>
          <p:cNvSpPr>
            <a:spLocks noGrp="1" noChangeArrowheads="1"/>
          </p:cNvSpPr>
          <p:nvPr>
            <p:ph type="dt" sz="half" idx="10"/>
          </p:nvPr>
        </p:nvSpPr>
        <p:spPr/>
        <p:txBody>
          <a:bodyPr/>
          <a:lstStyle>
            <a:lvl1pPr>
              <a:defRPr/>
            </a:lvl1pPr>
          </a:lstStyle>
          <a:p>
            <a:pPr>
              <a:defRPr/>
            </a:pPr>
            <a:fld id="{B8AEEEFB-53A9-4345-ABCC-589E7A427252}" type="datetime1">
              <a:rPr lang="en-US" smtClean="0"/>
              <a:t>12/18/2017</a:t>
            </a:fld>
            <a:endParaRPr lang="nb-NO"/>
          </a:p>
        </p:txBody>
      </p:sp>
      <p:sp>
        <p:nvSpPr>
          <p:cNvPr id="5" name="Rectangle 11"/>
          <p:cNvSpPr>
            <a:spLocks noGrp="1" noChangeArrowheads="1"/>
          </p:cNvSpPr>
          <p:nvPr>
            <p:ph type="ftr" sz="quarter" idx="11"/>
          </p:nvPr>
        </p:nvSpPr>
        <p:spPr/>
        <p:txBody>
          <a:bodyPr/>
          <a:lstStyle>
            <a:lvl1pPr>
              <a:defRPr/>
            </a:lvl1pPr>
          </a:lstStyle>
          <a:p>
            <a:pPr>
              <a:defRPr/>
            </a:pPr>
            <a:r>
              <a:rPr lang="en-US" smtClean="0"/>
              <a:t>Project Plan Template: March 2017</a:t>
            </a:r>
            <a:endParaRPr lang="en-US"/>
          </a:p>
        </p:txBody>
      </p:sp>
      <p:sp>
        <p:nvSpPr>
          <p:cNvPr id="6" name="Rectangle 12"/>
          <p:cNvSpPr>
            <a:spLocks noGrp="1" noChangeArrowheads="1"/>
          </p:cNvSpPr>
          <p:nvPr>
            <p:ph type="sldNum" sz="quarter" idx="12"/>
          </p:nvPr>
        </p:nvSpPr>
        <p:spPr/>
        <p:txBody>
          <a:bodyPr/>
          <a:lstStyle>
            <a:lvl1pPr>
              <a:defRPr/>
            </a:lvl1pPr>
          </a:lstStyle>
          <a:p>
            <a:pPr>
              <a:defRPr/>
            </a:pPr>
            <a:fld id="{3EBCEA01-235B-A94D-859D-5086F453EAE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Rectangle 10"/>
          <p:cNvSpPr>
            <a:spLocks noGrp="1" noChangeArrowheads="1"/>
          </p:cNvSpPr>
          <p:nvPr>
            <p:ph type="dt" sz="half" idx="10"/>
          </p:nvPr>
        </p:nvSpPr>
        <p:spPr/>
        <p:txBody>
          <a:bodyPr/>
          <a:lstStyle>
            <a:lvl1pPr>
              <a:defRPr/>
            </a:lvl1pPr>
          </a:lstStyle>
          <a:p>
            <a:pPr>
              <a:defRPr/>
            </a:pPr>
            <a:fld id="{FFFF1999-66E9-4972-BBAD-9E158328772A}" type="datetime1">
              <a:rPr lang="en-US" smtClean="0"/>
              <a:t>12/18/2017</a:t>
            </a:fld>
            <a:endParaRPr lang="nb-NO"/>
          </a:p>
        </p:txBody>
      </p:sp>
      <p:sp>
        <p:nvSpPr>
          <p:cNvPr id="6" name="Rectangle 11"/>
          <p:cNvSpPr>
            <a:spLocks noGrp="1" noChangeArrowheads="1"/>
          </p:cNvSpPr>
          <p:nvPr>
            <p:ph type="ftr" sz="quarter" idx="11"/>
          </p:nvPr>
        </p:nvSpPr>
        <p:spPr/>
        <p:txBody>
          <a:bodyPr/>
          <a:lstStyle>
            <a:lvl1pPr>
              <a:defRPr/>
            </a:lvl1pPr>
          </a:lstStyle>
          <a:p>
            <a:pPr>
              <a:defRPr/>
            </a:pPr>
            <a:r>
              <a:rPr lang="en-US" smtClean="0"/>
              <a:t>Project Plan Template: March 2017</a:t>
            </a:r>
            <a:endParaRPr lang="en-US"/>
          </a:p>
        </p:txBody>
      </p:sp>
      <p:sp>
        <p:nvSpPr>
          <p:cNvPr id="7" name="Rectangle 12"/>
          <p:cNvSpPr>
            <a:spLocks noGrp="1" noChangeArrowheads="1"/>
          </p:cNvSpPr>
          <p:nvPr>
            <p:ph type="sldNum" sz="quarter" idx="12"/>
          </p:nvPr>
        </p:nvSpPr>
        <p:spPr/>
        <p:txBody>
          <a:bodyPr/>
          <a:lstStyle>
            <a:lvl1pPr>
              <a:defRPr/>
            </a:lvl1pPr>
          </a:lstStyle>
          <a:p>
            <a:pPr>
              <a:defRPr/>
            </a:pPr>
            <a:fld id="{57F75948-295C-0642-AED6-A7FCCDCA360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Rectangle 10"/>
          <p:cNvSpPr>
            <a:spLocks noGrp="1" noChangeArrowheads="1"/>
          </p:cNvSpPr>
          <p:nvPr>
            <p:ph type="dt" sz="half" idx="10"/>
          </p:nvPr>
        </p:nvSpPr>
        <p:spPr/>
        <p:txBody>
          <a:bodyPr/>
          <a:lstStyle>
            <a:lvl1pPr>
              <a:defRPr/>
            </a:lvl1pPr>
          </a:lstStyle>
          <a:p>
            <a:pPr>
              <a:defRPr/>
            </a:pPr>
            <a:fld id="{6BD09D97-0DEA-41CA-B024-1C2C9A7E8F17}" type="datetime1">
              <a:rPr lang="en-US" smtClean="0"/>
              <a:t>12/18/2017</a:t>
            </a:fld>
            <a:endParaRPr lang="nb-NO"/>
          </a:p>
        </p:txBody>
      </p:sp>
      <p:sp>
        <p:nvSpPr>
          <p:cNvPr id="8" name="Rectangle 11"/>
          <p:cNvSpPr>
            <a:spLocks noGrp="1" noChangeArrowheads="1"/>
          </p:cNvSpPr>
          <p:nvPr>
            <p:ph type="ftr" sz="quarter" idx="11"/>
          </p:nvPr>
        </p:nvSpPr>
        <p:spPr/>
        <p:txBody>
          <a:bodyPr/>
          <a:lstStyle>
            <a:lvl1pPr>
              <a:defRPr/>
            </a:lvl1pPr>
          </a:lstStyle>
          <a:p>
            <a:pPr>
              <a:defRPr/>
            </a:pPr>
            <a:r>
              <a:rPr lang="en-US" smtClean="0"/>
              <a:t>Project Plan Template: March 2017</a:t>
            </a:r>
            <a:endParaRPr lang="en-US"/>
          </a:p>
        </p:txBody>
      </p:sp>
      <p:sp>
        <p:nvSpPr>
          <p:cNvPr id="9" name="Rectangle 12"/>
          <p:cNvSpPr>
            <a:spLocks noGrp="1" noChangeArrowheads="1"/>
          </p:cNvSpPr>
          <p:nvPr>
            <p:ph type="sldNum" sz="quarter" idx="12"/>
          </p:nvPr>
        </p:nvSpPr>
        <p:spPr/>
        <p:txBody>
          <a:bodyPr/>
          <a:lstStyle>
            <a:lvl1pPr>
              <a:defRPr/>
            </a:lvl1pPr>
          </a:lstStyle>
          <a:p>
            <a:pPr>
              <a:defRPr/>
            </a:pPr>
            <a:fld id="{7BE1F469-A16C-564D-B21A-F47098EA1BA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Rectangle 10"/>
          <p:cNvSpPr>
            <a:spLocks noGrp="1" noChangeArrowheads="1"/>
          </p:cNvSpPr>
          <p:nvPr>
            <p:ph type="dt" sz="half" idx="10"/>
          </p:nvPr>
        </p:nvSpPr>
        <p:spPr/>
        <p:txBody>
          <a:bodyPr/>
          <a:lstStyle>
            <a:lvl1pPr>
              <a:defRPr/>
            </a:lvl1pPr>
          </a:lstStyle>
          <a:p>
            <a:pPr>
              <a:defRPr/>
            </a:pPr>
            <a:fld id="{E3E5310C-8494-4B1A-A956-0910937A29C8}" type="datetime1">
              <a:rPr lang="en-US" smtClean="0"/>
              <a:t>12/18/2017</a:t>
            </a:fld>
            <a:endParaRPr lang="nb-NO"/>
          </a:p>
        </p:txBody>
      </p:sp>
      <p:sp>
        <p:nvSpPr>
          <p:cNvPr id="4" name="Rectangle 11"/>
          <p:cNvSpPr>
            <a:spLocks noGrp="1" noChangeArrowheads="1"/>
          </p:cNvSpPr>
          <p:nvPr>
            <p:ph type="ftr" sz="quarter" idx="11"/>
          </p:nvPr>
        </p:nvSpPr>
        <p:spPr/>
        <p:txBody>
          <a:bodyPr/>
          <a:lstStyle>
            <a:lvl1pPr>
              <a:defRPr/>
            </a:lvl1pPr>
          </a:lstStyle>
          <a:p>
            <a:pPr>
              <a:defRPr/>
            </a:pPr>
            <a:r>
              <a:rPr lang="en-US" smtClean="0"/>
              <a:t>Project Plan Template: March 2017</a:t>
            </a:r>
            <a:endParaRPr lang="en-US"/>
          </a:p>
        </p:txBody>
      </p:sp>
      <p:sp>
        <p:nvSpPr>
          <p:cNvPr id="5" name="Rectangle 12"/>
          <p:cNvSpPr>
            <a:spLocks noGrp="1" noChangeArrowheads="1"/>
          </p:cNvSpPr>
          <p:nvPr>
            <p:ph type="sldNum" sz="quarter" idx="12"/>
          </p:nvPr>
        </p:nvSpPr>
        <p:spPr/>
        <p:txBody>
          <a:bodyPr/>
          <a:lstStyle>
            <a:lvl1pPr>
              <a:defRPr/>
            </a:lvl1pPr>
          </a:lstStyle>
          <a:p>
            <a:pPr>
              <a:defRPr/>
            </a:pPr>
            <a:fld id="{3F2C3EEE-6C7D-3E46-A2D0-32D37553241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p:txBody>
          <a:bodyPr/>
          <a:lstStyle>
            <a:lvl1pPr>
              <a:defRPr/>
            </a:lvl1pPr>
          </a:lstStyle>
          <a:p>
            <a:pPr>
              <a:defRPr/>
            </a:pPr>
            <a:fld id="{5F8A29E4-6F3D-4CB7-AE84-6399E13C6AE0}" type="datetime1">
              <a:rPr lang="en-US" smtClean="0"/>
              <a:t>12/18/2017</a:t>
            </a:fld>
            <a:endParaRPr lang="nb-NO"/>
          </a:p>
        </p:txBody>
      </p:sp>
      <p:sp>
        <p:nvSpPr>
          <p:cNvPr id="3" name="Rectangle 11"/>
          <p:cNvSpPr>
            <a:spLocks noGrp="1" noChangeArrowheads="1"/>
          </p:cNvSpPr>
          <p:nvPr>
            <p:ph type="ftr" sz="quarter" idx="11"/>
          </p:nvPr>
        </p:nvSpPr>
        <p:spPr/>
        <p:txBody>
          <a:bodyPr/>
          <a:lstStyle>
            <a:lvl1pPr>
              <a:defRPr/>
            </a:lvl1pPr>
          </a:lstStyle>
          <a:p>
            <a:pPr>
              <a:defRPr/>
            </a:pPr>
            <a:r>
              <a:rPr lang="en-US" smtClean="0"/>
              <a:t>Project Plan Template: March 2017</a:t>
            </a:r>
            <a:endParaRPr lang="en-US"/>
          </a:p>
        </p:txBody>
      </p:sp>
      <p:sp>
        <p:nvSpPr>
          <p:cNvPr id="4" name="Rectangle 12"/>
          <p:cNvSpPr>
            <a:spLocks noGrp="1" noChangeArrowheads="1"/>
          </p:cNvSpPr>
          <p:nvPr>
            <p:ph type="sldNum" sz="quarter" idx="12"/>
          </p:nvPr>
        </p:nvSpPr>
        <p:spPr/>
        <p:txBody>
          <a:bodyPr/>
          <a:lstStyle>
            <a:lvl1pPr>
              <a:defRPr/>
            </a:lvl1pPr>
          </a:lstStyle>
          <a:p>
            <a:pPr>
              <a:defRPr/>
            </a:pPr>
            <a:fld id="{F80ADF25-610F-4B4B-8FE6-537501B6B35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Rectangle 10"/>
          <p:cNvSpPr>
            <a:spLocks noGrp="1" noChangeArrowheads="1"/>
          </p:cNvSpPr>
          <p:nvPr>
            <p:ph type="dt" sz="half" idx="10"/>
          </p:nvPr>
        </p:nvSpPr>
        <p:spPr/>
        <p:txBody>
          <a:bodyPr/>
          <a:lstStyle>
            <a:lvl1pPr>
              <a:defRPr/>
            </a:lvl1pPr>
          </a:lstStyle>
          <a:p>
            <a:pPr>
              <a:defRPr/>
            </a:pPr>
            <a:fld id="{106ABD94-27F0-49A9-A613-532116FF9546}" type="datetime1">
              <a:rPr lang="en-US" smtClean="0"/>
              <a:t>12/18/2017</a:t>
            </a:fld>
            <a:endParaRPr lang="nb-NO"/>
          </a:p>
        </p:txBody>
      </p:sp>
      <p:sp>
        <p:nvSpPr>
          <p:cNvPr id="6" name="Rectangle 11"/>
          <p:cNvSpPr>
            <a:spLocks noGrp="1" noChangeArrowheads="1"/>
          </p:cNvSpPr>
          <p:nvPr>
            <p:ph type="ftr" sz="quarter" idx="11"/>
          </p:nvPr>
        </p:nvSpPr>
        <p:spPr/>
        <p:txBody>
          <a:bodyPr/>
          <a:lstStyle>
            <a:lvl1pPr>
              <a:defRPr/>
            </a:lvl1pPr>
          </a:lstStyle>
          <a:p>
            <a:pPr>
              <a:defRPr/>
            </a:pPr>
            <a:r>
              <a:rPr lang="en-US" smtClean="0"/>
              <a:t>Project Plan Template: March 2017</a:t>
            </a:r>
            <a:endParaRPr lang="en-US"/>
          </a:p>
        </p:txBody>
      </p:sp>
      <p:sp>
        <p:nvSpPr>
          <p:cNvPr id="7" name="Rectangle 12"/>
          <p:cNvSpPr>
            <a:spLocks noGrp="1" noChangeArrowheads="1"/>
          </p:cNvSpPr>
          <p:nvPr>
            <p:ph type="sldNum" sz="quarter" idx="12"/>
          </p:nvPr>
        </p:nvSpPr>
        <p:spPr/>
        <p:txBody>
          <a:bodyPr/>
          <a:lstStyle>
            <a:lvl1pPr>
              <a:defRPr/>
            </a:lvl1pPr>
          </a:lstStyle>
          <a:p>
            <a:pPr>
              <a:defRPr/>
            </a:pPr>
            <a:fld id="{A7353BFD-543F-E54F-9EB6-38F7AB6E86B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Rectangle 10"/>
          <p:cNvSpPr>
            <a:spLocks noGrp="1" noChangeArrowheads="1"/>
          </p:cNvSpPr>
          <p:nvPr>
            <p:ph type="dt" sz="half" idx="10"/>
          </p:nvPr>
        </p:nvSpPr>
        <p:spPr/>
        <p:txBody>
          <a:bodyPr/>
          <a:lstStyle>
            <a:lvl1pPr>
              <a:defRPr/>
            </a:lvl1pPr>
          </a:lstStyle>
          <a:p>
            <a:pPr>
              <a:defRPr/>
            </a:pPr>
            <a:fld id="{A6741793-22F0-46CF-AFEF-AFD786B52B5C}" type="datetime1">
              <a:rPr lang="en-US" smtClean="0"/>
              <a:t>12/18/2017</a:t>
            </a:fld>
            <a:endParaRPr lang="nb-NO"/>
          </a:p>
        </p:txBody>
      </p:sp>
      <p:sp>
        <p:nvSpPr>
          <p:cNvPr id="6" name="Rectangle 11"/>
          <p:cNvSpPr>
            <a:spLocks noGrp="1" noChangeArrowheads="1"/>
          </p:cNvSpPr>
          <p:nvPr>
            <p:ph type="ftr" sz="quarter" idx="11"/>
          </p:nvPr>
        </p:nvSpPr>
        <p:spPr/>
        <p:txBody>
          <a:bodyPr/>
          <a:lstStyle>
            <a:lvl1pPr>
              <a:defRPr/>
            </a:lvl1pPr>
          </a:lstStyle>
          <a:p>
            <a:pPr>
              <a:defRPr/>
            </a:pPr>
            <a:r>
              <a:rPr lang="en-US" smtClean="0"/>
              <a:t>Project Plan Template: March 2017</a:t>
            </a:r>
            <a:endParaRPr lang="en-US"/>
          </a:p>
        </p:txBody>
      </p:sp>
      <p:sp>
        <p:nvSpPr>
          <p:cNvPr id="7" name="Rectangle 12"/>
          <p:cNvSpPr>
            <a:spLocks noGrp="1" noChangeArrowheads="1"/>
          </p:cNvSpPr>
          <p:nvPr>
            <p:ph type="sldNum" sz="quarter" idx="12"/>
          </p:nvPr>
        </p:nvSpPr>
        <p:spPr/>
        <p:txBody>
          <a:bodyPr/>
          <a:lstStyle>
            <a:lvl1pPr>
              <a:defRPr/>
            </a:lvl1pPr>
          </a:lstStyle>
          <a:p>
            <a:pPr>
              <a:defRPr/>
            </a:pPr>
            <a:fld id="{B9DF79E4-A270-9740-B606-30ABDECA5B8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fld id="{3C5CDD34-8392-4B12-BB05-D5B886DD8140}" type="datetime1">
              <a:rPr lang="en-US" smtClean="0"/>
              <a:t>12/18/2017</a:t>
            </a:fld>
            <a:endParaRPr lang="nb-NO"/>
          </a:p>
        </p:txBody>
      </p:sp>
      <p:sp>
        <p:nvSpPr>
          <p:cNvPr id="5" name="Rectangle 11"/>
          <p:cNvSpPr>
            <a:spLocks noGrp="1" noChangeArrowheads="1"/>
          </p:cNvSpPr>
          <p:nvPr>
            <p:ph type="ftr" sz="quarter" idx="11"/>
          </p:nvPr>
        </p:nvSpPr>
        <p:spPr/>
        <p:txBody>
          <a:bodyPr/>
          <a:lstStyle>
            <a:lvl1pPr>
              <a:defRPr/>
            </a:lvl1pPr>
          </a:lstStyle>
          <a:p>
            <a:pPr>
              <a:defRPr/>
            </a:pPr>
            <a:r>
              <a:rPr lang="en-US" smtClean="0"/>
              <a:t>Project Plan Template: March 2017</a:t>
            </a:r>
            <a:endParaRPr lang="en-US"/>
          </a:p>
        </p:txBody>
      </p:sp>
      <p:sp>
        <p:nvSpPr>
          <p:cNvPr id="6" name="Rectangle 12"/>
          <p:cNvSpPr>
            <a:spLocks noGrp="1" noChangeArrowheads="1"/>
          </p:cNvSpPr>
          <p:nvPr>
            <p:ph type="sldNum" sz="quarter" idx="12"/>
          </p:nvPr>
        </p:nvSpPr>
        <p:spPr/>
        <p:txBody>
          <a:bodyPr/>
          <a:lstStyle>
            <a:lvl1pPr>
              <a:defRPr/>
            </a:lvl1pPr>
          </a:lstStyle>
          <a:p>
            <a:pPr>
              <a:defRPr/>
            </a:pPr>
            <a:fld id="{E47923C6-8AA7-BB41-AEA0-D96EB174776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fld id="{8B17C7C1-7F9C-4CF0-8FCA-77C017EEA7E5}" type="datetime1">
              <a:rPr lang="en-US" smtClean="0"/>
              <a:t>12/18/2017</a:t>
            </a:fld>
            <a:endParaRPr lang="nb-NO"/>
          </a:p>
        </p:txBody>
      </p:sp>
      <p:sp>
        <p:nvSpPr>
          <p:cNvPr id="5" name="Rectangle 11"/>
          <p:cNvSpPr>
            <a:spLocks noGrp="1" noChangeArrowheads="1"/>
          </p:cNvSpPr>
          <p:nvPr>
            <p:ph type="ftr" sz="quarter" idx="11"/>
          </p:nvPr>
        </p:nvSpPr>
        <p:spPr/>
        <p:txBody>
          <a:bodyPr/>
          <a:lstStyle>
            <a:lvl1pPr>
              <a:defRPr/>
            </a:lvl1pPr>
          </a:lstStyle>
          <a:p>
            <a:pPr>
              <a:defRPr/>
            </a:pPr>
            <a:r>
              <a:rPr lang="en-US" smtClean="0"/>
              <a:t>Project Plan Template: March 2017</a:t>
            </a:r>
            <a:endParaRPr lang="en-US"/>
          </a:p>
        </p:txBody>
      </p:sp>
      <p:sp>
        <p:nvSpPr>
          <p:cNvPr id="6" name="Rectangle 12"/>
          <p:cNvSpPr>
            <a:spLocks noGrp="1" noChangeArrowheads="1"/>
          </p:cNvSpPr>
          <p:nvPr>
            <p:ph type="sldNum" sz="quarter" idx="12"/>
          </p:nvPr>
        </p:nvSpPr>
        <p:spPr/>
        <p:txBody>
          <a:bodyPr/>
          <a:lstStyle>
            <a:lvl1pPr>
              <a:defRPr/>
            </a:lvl1pPr>
          </a:lstStyle>
          <a:p>
            <a:pPr>
              <a:defRPr/>
            </a:pPr>
            <a:fld id="{C77EC6AF-8A9B-B446-9EA6-85065E0B6A3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34"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fld id="{8CB36DCA-6801-4639-82F3-5D5472A7C35A}" type="datetime1">
              <a:rPr lang="en-US" smtClean="0"/>
              <a:t>12/18/2017</a:t>
            </a:fld>
            <a:endParaRPr lang="nb-NO" dirty="0"/>
          </a:p>
        </p:txBody>
      </p:sp>
      <p:sp>
        <p:nvSpPr>
          <p:cNvPr id="1035"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en-US" smtClean="0"/>
              <a:t>Project Plan Template: March 2017</a:t>
            </a:r>
            <a:endParaRPr lang="en-US" dirty="0"/>
          </a:p>
        </p:txBody>
      </p:sp>
      <p:sp>
        <p:nvSpPr>
          <p:cNvPr id="1036" name="Rectangle 1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lvl1pPr>
          </a:lstStyle>
          <a:p>
            <a:pPr>
              <a:defRPr/>
            </a:pPr>
            <a:fld id="{7C79998E-F010-894A-8F8D-AF770998081C}" type="slidenum">
              <a:rPr lang="en-US"/>
              <a:pPr>
                <a:defRPr/>
              </a:pPr>
              <a:t>‹#›</a:t>
            </a:fld>
            <a:endParaRPr lang="en-US"/>
          </a:p>
        </p:txBody>
      </p:sp>
      <p:pic>
        <p:nvPicPr>
          <p:cNvPr id="1031" name="Picture 7" descr="UiO_A_ENG.png"/>
          <p:cNvPicPr>
            <a:picLocks noChangeAspect="1"/>
          </p:cNvPicPr>
          <p:nvPr userDrawn="1"/>
        </p:nvPicPr>
        <p:blipFill>
          <a:blip r:embed="rId13"/>
          <a:srcRect/>
          <a:stretch>
            <a:fillRect/>
          </a:stretch>
        </p:blipFill>
        <p:spPr bwMode="auto">
          <a:xfrm>
            <a:off x="304800" y="228600"/>
            <a:ext cx="2197100" cy="1889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hf hdr="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subTitle" idx="1"/>
          </p:nvPr>
        </p:nvSpPr>
        <p:spPr/>
        <p:txBody>
          <a:bodyPr/>
          <a:lstStyle/>
          <a:p>
            <a:pPr eaLnBrk="1" hangingPunct="1"/>
            <a:r>
              <a:rPr lang="en-US" sz="3200" b="1" dirty="0"/>
              <a:t>Project Plan Template</a:t>
            </a:r>
          </a:p>
          <a:p>
            <a:pPr eaLnBrk="1" hangingPunct="1"/>
            <a:endParaRPr lang="en-US" sz="4000" b="1" dirty="0"/>
          </a:p>
          <a:p>
            <a:pPr eaLnBrk="1" hangingPunct="1"/>
            <a:r>
              <a:rPr lang="en-US" sz="2000" i="1" dirty="0"/>
              <a:t>(Help text appears in cursive on slides and in the notes field)</a:t>
            </a:r>
            <a:endParaRPr lang="nb-NO"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r>
              <a:rPr lang="en-US" dirty="0" smtClean="0"/>
              <a:t>8 March 2017</a:t>
            </a:r>
            <a:endParaRPr lang="nb-NO" dirty="0" smtClean="0"/>
          </a:p>
        </p:txBody>
      </p:sp>
      <p:sp>
        <p:nvSpPr>
          <p:cNvPr id="16387" name="Footer Placeholder 4"/>
          <p:cNvSpPr>
            <a:spLocks noGrp="1"/>
          </p:cNvSpPr>
          <p:nvPr>
            <p:ph type="ftr" sz="quarter" idx="11"/>
          </p:nvPr>
        </p:nvSpPr>
        <p:spPr>
          <a:noFill/>
        </p:spPr>
        <p:txBody>
          <a:bodyPr/>
          <a:lstStyle/>
          <a:p>
            <a:pPr>
              <a:defRPr/>
            </a:pPr>
            <a:r>
              <a:rPr lang="en-US" smtClean="0"/>
              <a:t>Project Plan Template: March 2017</a:t>
            </a:r>
            <a:endParaRPr lang="en-US" dirty="0"/>
          </a:p>
        </p:txBody>
      </p:sp>
      <p:sp>
        <p:nvSpPr>
          <p:cNvPr id="16388" name="Slide Number Placeholder 5"/>
          <p:cNvSpPr>
            <a:spLocks noGrp="1"/>
          </p:cNvSpPr>
          <p:nvPr>
            <p:ph type="sldNum" sz="quarter" idx="12"/>
          </p:nvPr>
        </p:nvSpPr>
        <p:spPr>
          <a:noFill/>
        </p:spPr>
        <p:txBody>
          <a:bodyPr/>
          <a:lstStyle/>
          <a:p>
            <a:fld id="{4062C021-9CAA-1840-B009-ACBA33E36123}" type="slidenum">
              <a:rPr lang="en-US" smtClean="0"/>
              <a:pPr/>
              <a:t>3</a:t>
            </a:fld>
            <a:endParaRPr lang="en-US" smtClean="0"/>
          </a:p>
        </p:txBody>
      </p:sp>
      <p:sp>
        <p:nvSpPr>
          <p:cNvPr id="16389" name="Rectangle 2"/>
          <p:cNvSpPr>
            <a:spLocks noGrp="1" noChangeArrowheads="1"/>
          </p:cNvSpPr>
          <p:nvPr>
            <p:ph type="title"/>
          </p:nvPr>
        </p:nvSpPr>
        <p:spPr>
          <a:xfrm>
            <a:off x="764232" y="160190"/>
            <a:ext cx="7696200" cy="1143000"/>
          </a:xfrm>
        </p:spPr>
        <p:txBody>
          <a:bodyPr/>
          <a:lstStyle/>
          <a:p>
            <a:pPr eaLnBrk="1" hangingPunct="1"/>
            <a:r>
              <a:rPr lang="en-US" dirty="0"/>
              <a:t>Project Plan: Introduction</a:t>
            </a:r>
            <a:endParaRPr lang="nb-NO" dirty="0"/>
          </a:p>
        </p:txBody>
      </p:sp>
      <p:sp>
        <p:nvSpPr>
          <p:cNvPr id="16390" name="Rectangle 3"/>
          <p:cNvSpPr>
            <a:spLocks noGrp="1" noChangeArrowheads="1"/>
          </p:cNvSpPr>
          <p:nvPr>
            <p:ph type="body" idx="1"/>
          </p:nvPr>
        </p:nvSpPr>
        <p:spPr>
          <a:xfrm>
            <a:off x="107504" y="1042392"/>
            <a:ext cx="8964488" cy="4114800"/>
          </a:xfrm>
        </p:spPr>
        <p:txBody>
          <a:bodyPr/>
          <a:lstStyle/>
          <a:p>
            <a:pPr>
              <a:spcAft>
                <a:spcPts val="600"/>
              </a:spcAft>
            </a:pPr>
            <a:r>
              <a:rPr lang="en-US" sz="1400" i="1" dirty="0"/>
              <a:t>The Project Plan is a living document based on the Project Description. It will provide the basis for the best possible dialogue between the Project Manager and the Steering Committee while ensuring traceability for the decisions and directions taken during the project. The Project Plan can also be used as a source of information and basis for dialog with other relevant actors and Stakeholders. </a:t>
            </a:r>
          </a:p>
          <a:p>
            <a:pPr>
              <a:spcAft>
                <a:spcPts val="600"/>
              </a:spcAft>
            </a:pPr>
            <a:r>
              <a:rPr lang="en-US" sz="1400" i="1" dirty="0"/>
              <a:t>Elements of the Project Plan Template are: 1) information about the project, 2) status reporting, 3) discussion and options, 4) decision points, and 5) the way forward. All five aspects must be discussed in meetings with the Steering Committee.</a:t>
            </a:r>
          </a:p>
          <a:p>
            <a:pPr>
              <a:spcAft>
                <a:spcPts val="600"/>
              </a:spcAft>
            </a:pPr>
            <a:r>
              <a:rPr lang="en-US" sz="1400" i="1" dirty="0"/>
              <a:t>To </a:t>
            </a:r>
            <a:r>
              <a:rPr lang="en-US" sz="1400" i="1" dirty="0" smtClean="0"/>
              <a:t>enhance </a:t>
            </a:r>
            <a:r>
              <a:rPr lang="en-US" sz="1400" i="1" dirty="0"/>
              <a:t>its relevance and increase engagement in dialog with the Steering Committee, the Project Plan is configured as a PowerPoint template. </a:t>
            </a:r>
            <a:r>
              <a:rPr lang="en-US" sz="1400" i="1" dirty="0" smtClean="0"/>
              <a:t>Help text </a:t>
            </a:r>
            <a:r>
              <a:rPr lang="en-US" sz="1400" i="1" dirty="0"/>
              <a:t>appears in cursive on the slides and in the notes field.</a:t>
            </a:r>
          </a:p>
          <a:p>
            <a:pPr>
              <a:spcAft>
                <a:spcPts val="600"/>
              </a:spcAft>
            </a:pPr>
            <a:r>
              <a:rPr lang="en-US" sz="1400" i="1" dirty="0"/>
              <a:t>The Project Manager updates the document </a:t>
            </a:r>
            <a:r>
              <a:rPr lang="en-US" sz="1400" i="1" dirty="0" smtClean="0"/>
              <a:t>for </a:t>
            </a:r>
            <a:r>
              <a:rPr lang="en-US" sz="1400" i="1" dirty="0"/>
              <a:t>each meeting with the Steering Committee. Afterward, the Project Manager saves </a:t>
            </a:r>
            <a:r>
              <a:rPr lang="en-US" sz="1400" i="1" dirty="0" smtClean="0"/>
              <a:t>the </a:t>
            </a:r>
            <a:r>
              <a:rPr lang="en-US" sz="1400" i="1" dirty="0"/>
              <a:t>document in .pdf format together with a  summary of meeting minutes and sends these documents to the Steering Committee</a:t>
            </a:r>
            <a:r>
              <a:rPr lang="en-US" sz="1400" i="1" dirty="0">
                <a:solidFill>
                  <a:srgbClr val="000000"/>
                </a:solidFill>
              </a:rPr>
              <a:t>.</a:t>
            </a:r>
            <a:endParaRPr lang="en-US" sz="1400" i="1" dirty="0"/>
          </a:p>
          <a:p>
            <a:pPr>
              <a:spcAft>
                <a:spcPts val="600"/>
              </a:spcAft>
            </a:pPr>
            <a:r>
              <a:rPr lang="en-US" sz="1400" i="1" dirty="0"/>
              <a:t>The Project Manager defines which slides are appropriate for which meetings, contexts, and phases, and adapts presentations accordingly. The scope of information and the number of slides in the Project Plan will depend on the context in which it is used.</a:t>
            </a:r>
          </a:p>
          <a:p>
            <a:pPr>
              <a:spcAft>
                <a:spcPts val="600"/>
              </a:spcAft>
            </a:pPr>
            <a:r>
              <a:rPr lang="en-US" sz="1400" i="1" dirty="0"/>
              <a:t>If a project goes </a:t>
            </a:r>
            <a:r>
              <a:rPr lang="en-US" sz="1400" i="1" dirty="0" smtClean="0"/>
              <a:t>through </a:t>
            </a:r>
            <a:r>
              <a:rPr lang="en-US" sz="1400" i="1" dirty="0"/>
              <a:t>multiple implementation phases—update the Project Description for re-approval by the Steering Committee before continuing the project or beginning a new implementation phase. </a:t>
            </a:r>
          </a:p>
          <a:p>
            <a:pPr>
              <a:spcAft>
                <a:spcPts val="600"/>
              </a:spcAft>
            </a:pPr>
            <a:r>
              <a:rPr lang="en-US" sz="1400" i="1" dirty="0"/>
              <a:t>Also, update the Project Description if the Steering Committee requests major changes in objectives, scope, roles, or resources</a:t>
            </a:r>
            <a:r>
              <a:rPr lang="en-US" sz="1400" i="1" dirty="0" smtClean="0"/>
              <a:t>.</a:t>
            </a:r>
            <a:endParaRPr lang="en-US" sz="14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232" y="162916"/>
            <a:ext cx="7696200" cy="1143000"/>
          </a:xfrm>
        </p:spPr>
        <p:txBody>
          <a:bodyPr/>
          <a:lstStyle/>
          <a:p>
            <a:r>
              <a:rPr lang="nb-NO" dirty="0"/>
              <a:t>Project Plan Contents</a:t>
            </a:r>
          </a:p>
        </p:txBody>
      </p:sp>
      <p:sp>
        <p:nvSpPr>
          <p:cNvPr id="4" name="Date Placeholder 3"/>
          <p:cNvSpPr>
            <a:spLocks noGrp="1"/>
          </p:cNvSpPr>
          <p:nvPr>
            <p:ph type="dt" sz="half" idx="10"/>
          </p:nvPr>
        </p:nvSpPr>
        <p:spPr/>
        <p:txBody>
          <a:bodyPr/>
          <a:lstStyle/>
          <a:p>
            <a:pPr>
              <a:defRPr/>
            </a:pPr>
            <a:r>
              <a:rPr lang="en-US" dirty="0" smtClean="0"/>
              <a:t>8 March 2017</a:t>
            </a:r>
            <a:endParaRPr lang="nb-NO" dirty="0"/>
          </a:p>
        </p:txBody>
      </p:sp>
      <p:sp>
        <p:nvSpPr>
          <p:cNvPr id="5" name="Footer Placeholder 4"/>
          <p:cNvSpPr>
            <a:spLocks noGrp="1"/>
          </p:cNvSpPr>
          <p:nvPr>
            <p:ph type="ftr" sz="quarter" idx="11"/>
          </p:nvPr>
        </p:nvSpPr>
        <p:spPr/>
        <p:txBody>
          <a:bodyPr/>
          <a:lstStyle/>
          <a:p>
            <a:pPr>
              <a:defRPr/>
            </a:pPr>
            <a:r>
              <a:rPr lang="en-US" smtClean="0"/>
              <a:t>Project Plan Template: March 2017</a:t>
            </a:r>
            <a:endParaRPr lang="en-US"/>
          </a:p>
        </p:txBody>
      </p:sp>
      <p:sp>
        <p:nvSpPr>
          <p:cNvPr id="6" name="Slide Number Placeholder 5"/>
          <p:cNvSpPr>
            <a:spLocks noGrp="1"/>
          </p:cNvSpPr>
          <p:nvPr>
            <p:ph type="sldNum" sz="quarter" idx="12"/>
          </p:nvPr>
        </p:nvSpPr>
        <p:spPr/>
        <p:txBody>
          <a:bodyPr/>
          <a:lstStyle/>
          <a:p>
            <a:pPr>
              <a:defRPr/>
            </a:pPr>
            <a:fld id="{36533662-B3BE-464F-967D-E5E17F7C7F47}" type="slidenum">
              <a:rPr lang="en-US" smtClean="0"/>
              <a:pPr>
                <a:defRPr/>
              </a:pPr>
              <a:t>4</a:t>
            </a:fld>
            <a:endParaRPr lang="en-US"/>
          </a:p>
        </p:txBody>
      </p:sp>
      <p:graphicFrame>
        <p:nvGraphicFramePr>
          <p:cNvPr id="8" name="Plassholder for innhold 4"/>
          <p:cNvGraphicFramePr>
            <a:graphicFrameLocks noGrp="1"/>
          </p:cNvGraphicFramePr>
          <p:nvPr>
            <p:ph idx="1"/>
            <p:extLst>
              <p:ext uri="{D42A27DB-BD31-4B8C-83A1-F6EECF244321}">
                <p14:modId xmlns:p14="http://schemas.microsoft.com/office/powerpoint/2010/main" val="3234839230"/>
              </p:ext>
            </p:extLst>
          </p:nvPr>
        </p:nvGraphicFramePr>
        <p:xfrm>
          <a:off x="323528" y="1146648"/>
          <a:ext cx="8496944" cy="5049728"/>
        </p:xfrm>
        <a:graphic>
          <a:graphicData uri="http://schemas.openxmlformats.org/drawingml/2006/table">
            <a:tbl>
              <a:tblPr firstRow="1" bandRow="1">
                <a:tableStyleId>{5C22544A-7EE6-4342-B048-85BDC9FD1C3A}</a:tableStyleId>
              </a:tblPr>
              <a:tblGrid>
                <a:gridCol w="884451">
                  <a:extLst>
                    <a:ext uri="{9D8B030D-6E8A-4147-A177-3AD203B41FA5}">
                      <a16:colId xmlns:a16="http://schemas.microsoft.com/office/drawing/2014/main" val="20000"/>
                    </a:ext>
                  </a:extLst>
                </a:gridCol>
                <a:gridCol w="4804181">
                  <a:extLst>
                    <a:ext uri="{9D8B030D-6E8A-4147-A177-3AD203B41FA5}">
                      <a16:colId xmlns:a16="http://schemas.microsoft.com/office/drawing/2014/main" val="20001"/>
                    </a:ext>
                  </a:extLst>
                </a:gridCol>
                <a:gridCol w="2808312">
                  <a:extLst>
                    <a:ext uri="{9D8B030D-6E8A-4147-A177-3AD203B41FA5}">
                      <a16:colId xmlns:a16="http://schemas.microsoft.com/office/drawing/2014/main" val="20002"/>
                    </a:ext>
                  </a:extLst>
                </a:gridCol>
              </a:tblGrid>
              <a:tr h="362021">
                <a:tc>
                  <a:txBody>
                    <a:bodyPr/>
                    <a:lstStyle/>
                    <a:p>
                      <a:pPr algn="r"/>
                      <a:r>
                        <a:rPr lang="en-US" sz="1600" b="0" dirty="0">
                          <a:cs typeface="Arial"/>
                        </a:rPr>
                        <a:t>Page</a:t>
                      </a:r>
                    </a:p>
                  </a:txBody>
                  <a:tcPr>
                    <a:solidFill>
                      <a:srgbClr val="43A375"/>
                    </a:solidFill>
                  </a:tcPr>
                </a:tc>
                <a:tc>
                  <a:txBody>
                    <a:bodyPr/>
                    <a:lstStyle/>
                    <a:p>
                      <a:pPr algn="r"/>
                      <a:r>
                        <a:rPr lang="en-US" sz="1600" b="0" dirty="0" smtClean="0">
                          <a:latin typeface="Arial"/>
                          <a:cs typeface="Arial"/>
                        </a:rPr>
                        <a:t>Agenda</a:t>
                      </a:r>
                      <a:endParaRPr lang="en-US" sz="1600" b="0" dirty="0">
                        <a:latin typeface="Arial"/>
                        <a:cs typeface="Arial"/>
                      </a:endParaRPr>
                    </a:p>
                  </a:txBody>
                  <a:tcPr>
                    <a:solidFill>
                      <a:srgbClr val="43A375"/>
                    </a:solidFill>
                  </a:tcPr>
                </a:tc>
                <a:tc>
                  <a:txBody>
                    <a:bodyPr/>
                    <a:lstStyle/>
                    <a:p>
                      <a:pPr algn="r"/>
                      <a:r>
                        <a:rPr lang="en-US" sz="1600" b="0" dirty="0">
                          <a:cs typeface="Arial"/>
                        </a:rPr>
                        <a:t>Topic</a:t>
                      </a:r>
                    </a:p>
                  </a:txBody>
                  <a:tcPr>
                    <a:solidFill>
                      <a:srgbClr val="43A375"/>
                    </a:solidFill>
                  </a:tcPr>
                </a:tc>
                <a:extLst>
                  <a:ext uri="{0D108BD9-81ED-4DB2-BD59-A6C34878D82A}">
                    <a16:rowId xmlns:a16="http://schemas.microsoft.com/office/drawing/2014/main" val="10000"/>
                  </a:ext>
                </a:extLst>
              </a:tr>
              <a:tr h="362021">
                <a:tc>
                  <a:txBody>
                    <a:bodyPr/>
                    <a:lstStyle/>
                    <a:p>
                      <a:pPr algn="l"/>
                      <a:r>
                        <a:rPr lang="en-US" sz="1600" dirty="0">
                          <a:cs typeface="Arial"/>
                        </a:rPr>
                        <a:t>5</a:t>
                      </a:r>
                    </a:p>
                  </a:txBody>
                  <a:tcPr>
                    <a:solidFill>
                      <a:srgbClr val="F2F2F2"/>
                    </a:solidFill>
                  </a:tcPr>
                </a:tc>
                <a:tc>
                  <a:txBody>
                    <a:bodyPr/>
                    <a:lstStyle/>
                    <a:p>
                      <a:r>
                        <a:rPr lang="en-US" sz="1600" dirty="0">
                          <a:latin typeface="Arial"/>
                          <a:cs typeface="Arial"/>
                        </a:rPr>
                        <a:t>Background and Rationale</a:t>
                      </a:r>
                      <a:r>
                        <a:rPr lang="en-US" sz="1600" dirty="0">
                          <a:cs typeface="Arial"/>
                        </a:rPr>
                        <a:t> </a:t>
                      </a:r>
                    </a:p>
                  </a:txBody>
                  <a:tcPr>
                    <a:solidFill>
                      <a:srgbClr val="F2F2F2"/>
                    </a:solidFill>
                  </a:tcPr>
                </a:tc>
                <a:tc rowSpan="4">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600" dirty="0">
                        <a:latin typeface="+mn-lt"/>
                        <a:cs typeface="Aria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600" dirty="0">
                        <a:latin typeface="+mn-lt"/>
                        <a:cs typeface="Aria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a:latin typeface="+mn-lt"/>
                          <a:cs typeface="Arial"/>
                        </a:rPr>
                        <a:t>Project About the Project</a:t>
                      </a:r>
                    </a:p>
                    <a:p>
                      <a:pPr algn="ctr"/>
                      <a:endParaRPr lang="en-US" sz="1600" dirty="0">
                        <a:latin typeface="Arial"/>
                        <a:cs typeface="Arial"/>
                      </a:endParaRPr>
                    </a:p>
                  </a:txBody>
                  <a:tcPr>
                    <a:solidFill>
                      <a:srgbClr val="F2F2F2"/>
                    </a:solidFill>
                  </a:tcPr>
                </a:tc>
                <a:extLst>
                  <a:ext uri="{0D108BD9-81ED-4DB2-BD59-A6C34878D82A}">
                    <a16:rowId xmlns:a16="http://schemas.microsoft.com/office/drawing/2014/main" val="10001"/>
                  </a:ext>
                </a:extLst>
              </a:tr>
              <a:tr h="362021">
                <a:tc>
                  <a:txBody>
                    <a:bodyPr/>
                    <a:lstStyle/>
                    <a:p>
                      <a:pPr algn="l"/>
                      <a:r>
                        <a:rPr lang="en-US" sz="1600" dirty="0">
                          <a:cs typeface="Arial"/>
                        </a:rPr>
                        <a:t>6</a:t>
                      </a:r>
                    </a:p>
                  </a:txBody>
                  <a:tcPr>
                    <a:solidFill>
                      <a:schemeClr val="bg1">
                        <a:lumMod val="85000"/>
                      </a:schemeClr>
                    </a:solidFill>
                  </a:tcPr>
                </a:tc>
                <a:tc>
                  <a:txBody>
                    <a:bodyPr/>
                    <a:lstStyle/>
                    <a:p>
                      <a:pPr marL="0" algn="l" defTabSz="457200" rtl="0" eaLnBrk="1" latinLnBrk="0" hangingPunct="1"/>
                      <a:r>
                        <a:rPr lang="en-US" sz="1600" kern="1200" dirty="0">
                          <a:solidFill>
                            <a:srgbClr val="000000"/>
                          </a:solidFill>
                          <a:ea typeface="+mn-ea"/>
                          <a:cs typeface="Arial"/>
                        </a:rPr>
                        <a:t>Desired Outcomes and Benefits</a:t>
                      </a:r>
                    </a:p>
                  </a:txBody>
                  <a:tcPr>
                    <a:solidFill>
                      <a:schemeClr val="bg1">
                        <a:lumMod val="85000"/>
                      </a:schemeClr>
                    </a:solidFill>
                  </a:tcPr>
                </a:tc>
                <a:tc vMerge="1">
                  <a:txBody>
                    <a:bodyPr/>
                    <a:lstStyle/>
                    <a:p>
                      <a:pPr algn="l"/>
                      <a:endParaRPr lang="nb-NO" sz="1600" dirty="0">
                        <a:latin typeface="Arial"/>
                        <a:cs typeface="Arial"/>
                      </a:endParaRPr>
                    </a:p>
                  </a:txBody>
                  <a:tcPr>
                    <a:solidFill>
                      <a:schemeClr val="bg1">
                        <a:lumMod val="85000"/>
                      </a:schemeClr>
                    </a:solidFill>
                  </a:tcPr>
                </a:tc>
                <a:extLst>
                  <a:ext uri="{0D108BD9-81ED-4DB2-BD59-A6C34878D82A}">
                    <a16:rowId xmlns:a16="http://schemas.microsoft.com/office/drawing/2014/main" val="10002"/>
                  </a:ext>
                </a:extLst>
              </a:tr>
              <a:tr h="354097">
                <a:tc>
                  <a:txBody>
                    <a:bodyPr/>
                    <a:lstStyle/>
                    <a:p>
                      <a:pPr algn="l"/>
                      <a:r>
                        <a:rPr lang="en-US" sz="1600" dirty="0">
                          <a:cs typeface="Arial"/>
                        </a:rPr>
                        <a:t>7</a:t>
                      </a:r>
                    </a:p>
                  </a:txBody>
                  <a:tcPr>
                    <a:solidFill>
                      <a:srgbClr val="F2F2F2"/>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rgbClr val="000000"/>
                          </a:solidFill>
                          <a:ea typeface="+mn-ea"/>
                          <a:cs typeface="Arial"/>
                        </a:rPr>
                        <a:t>Scope and Deliveries</a:t>
                      </a:r>
                    </a:p>
                  </a:txBody>
                  <a:tcPr>
                    <a:solidFill>
                      <a:srgbClr val="F2F2F2"/>
                    </a:solidFill>
                  </a:tcPr>
                </a:tc>
                <a:tc vMerge="1">
                  <a:txBody>
                    <a:bodyPr/>
                    <a:lstStyle/>
                    <a:p>
                      <a:pPr algn="l"/>
                      <a:endParaRPr lang="nb-NO" sz="1600" dirty="0">
                        <a:latin typeface="Arial"/>
                        <a:cs typeface="Arial"/>
                      </a:endParaRPr>
                    </a:p>
                  </a:txBody>
                  <a:tcPr>
                    <a:solidFill>
                      <a:srgbClr val="F2F2F2"/>
                    </a:solidFill>
                  </a:tcPr>
                </a:tc>
                <a:extLst>
                  <a:ext uri="{0D108BD9-81ED-4DB2-BD59-A6C34878D82A}">
                    <a16:rowId xmlns:a16="http://schemas.microsoft.com/office/drawing/2014/main" val="10003"/>
                  </a:ext>
                </a:extLst>
              </a:tr>
              <a:tr h="432048">
                <a:tc>
                  <a:txBody>
                    <a:bodyPr/>
                    <a:lstStyle/>
                    <a:p>
                      <a:pPr algn="l"/>
                      <a:r>
                        <a:rPr lang="en-US" sz="1600" dirty="0">
                          <a:cs typeface="Arial"/>
                        </a:rPr>
                        <a:t>8</a:t>
                      </a:r>
                    </a:p>
                  </a:txBody>
                  <a:tcPr>
                    <a:solidFill>
                      <a:srgbClr val="D9D9D9"/>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rgbClr val="000000"/>
                          </a:solidFill>
                          <a:latin typeface="Arial"/>
                          <a:ea typeface="+mn-ea"/>
                          <a:cs typeface="Arial"/>
                        </a:rPr>
                        <a:t>Organization </a:t>
                      </a:r>
                      <a:r>
                        <a:rPr lang="en-US" sz="1600" kern="1200" dirty="0">
                          <a:solidFill>
                            <a:srgbClr val="000000"/>
                          </a:solidFill>
                          <a:ea typeface="+mn-ea"/>
                          <a:cs typeface="Arial"/>
                        </a:rPr>
                        <a:t>and Responsibilities</a:t>
                      </a:r>
                    </a:p>
                  </a:txBody>
                  <a:tcPr>
                    <a:solidFill>
                      <a:srgbClr val="D9D9D9"/>
                    </a:solidFill>
                  </a:tcPr>
                </a:tc>
                <a:tc vMerge="1">
                  <a:txBody>
                    <a:bodyPr/>
                    <a:lstStyle/>
                    <a:p>
                      <a:pPr algn="l"/>
                      <a:endParaRPr lang="nb-NO" sz="1600" dirty="0">
                        <a:latin typeface="Arial"/>
                        <a:cs typeface="Arial"/>
                      </a:endParaRPr>
                    </a:p>
                  </a:txBody>
                  <a:tcPr>
                    <a:solidFill>
                      <a:srgbClr val="D9D9D9"/>
                    </a:solidFill>
                  </a:tcPr>
                </a:tc>
                <a:extLst>
                  <a:ext uri="{0D108BD9-81ED-4DB2-BD59-A6C34878D82A}">
                    <a16:rowId xmlns:a16="http://schemas.microsoft.com/office/drawing/2014/main" val="10004"/>
                  </a:ext>
                </a:extLst>
              </a:tr>
              <a:tr h="360040">
                <a:tc>
                  <a:txBody>
                    <a:bodyPr/>
                    <a:lstStyle/>
                    <a:p>
                      <a:pPr algn="l"/>
                      <a:r>
                        <a:rPr lang="en-US" sz="1600" dirty="0">
                          <a:cs typeface="Arial"/>
                        </a:rPr>
                        <a:t>9-10</a:t>
                      </a:r>
                    </a:p>
                  </a:txBody>
                  <a:tcPr>
                    <a:solidFill>
                      <a:srgbClr val="F2F2F2"/>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rgbClr val="000000"/>
                          </a:solidFill>
                          <a:latin typeface="Arial"/>
                          <a:ea typeface="+mn-ea"/>
                          <a:cs typeface="Arial"/>
                        </a:rPr>
                        <a:t>Project </a:t>
                      </a:r>
                      <a:r>
                        <a:rPr lang="en-US" sz="1600" kern="1200" dirty="0">
                          <a:solidFill>
                            <a:srgbClr val="000000"/>
                          </a:solidFill>
                          <a:ea typeface="+mn-ea"/>
                          <a:cs typeface="Arial"/>
                        </a:rPr>
                        <a:t>Plan and Progress</a:t>
                      </a:r>
                    </a:p>
                  </a:txBody>
                  <a:tcPr>
                    <a:solidFill>
                      <a:srgbClr val="F2F2F2"/>
                    </a:solidFill>
                  </a:tcPr>
                </a:tc>
                <a:tc rowSpan="4">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600" dirty="0">
                        <a:latin typeface="+mn-lt"/>
                        <a:cs typeface="Arial"/>
                      </a:endParaRPr>
                    </a:p>
                    <a:p>
                      <a:pPr marL="0" marR="0" indent="0" algn="ctr" defTabSz="457200" rtl="0" eaLnBrk="1" fontAlgn="auto" latinLnBrk="0" hangingPunct="1">
                        <a:lnSpc>
                          <a:spcPct val="100000"/>
                        </a:lnSpc>
                        <a:spcBef>
                          <a:spcPts val="0"/>
                        </a:spcBef>
                        <a:spcAft>
                          <a:spcPts val="0"/>
                        </a:spcAft>
                        <a:buClrTx/>
                        <a:buSzTx/>
                        <a:buFontTx/>
                        <a:buNone/>
                        <a:tabLst/>
                        <a:defRPr/>
                      </a:pPr>
                      <a:endParaRPr lang="en-US" sz="1600" dirty="0">
                        <a:latin typeface="+mn-lt"/>
                        <a:cs typeface="Arial"/>
                      </a:endParaRPr>
                    </a:p>
                    <a:p>
                      <a:pPr marL="0" marR="0" indent="0" algn="ctr" defTabSz="457200" rtl="0" eaLnBrk="1" fontAlgn="auto" latinLnBrk="0" hangingPunct="1">
                        <a:lnSpc>
                          <a:spcPct val="100000"/>
                        </a:lnSpc>
                        <a:spcBef>
                          <a:spcPts val="0"/>
                        </a:spcBef>
                        <a:spcAft>
                          <a:spcPts val="0"/>
                        </a:spcAft>
                        <a:buClrTx/>
                        <a:buSzTx/>
                        <a:buFontTx/>
                        <a:buNone/>
                        <a:tabLst/>
                        <a:defRPr/>
                      </a:pPr>
                      <a:r>
                        <a:rPr lang="en-US" sz="1600" dirty="0">
                          <a:latin typeface="+mn-lt"/>
                          <a:cs typeface="Arial"/>
                        </a:rPr>
                        <a:t>Status</a:t>
                      </a:r>
                    </a:p>
                    <a:p>
                      <a:pPr algn="ctr"/>
                      <a:endParaRPr lang="en-US" sz="1600" dirty="0">
                        <a:latin typeface="Arial"/>
                        <a:cs typeface="Arial"/>
                      </a:endParaRPr>
                    </a:p>
                  </a:txBody>
                  <a:tcPr>
                    <a:solidFill>
                      <a:srgbClr val="F2F2F2"/>
                    </a:solidFill>
                  </a:tcPr>
                </a:tc>
                <a:extLst>
                  <a:ext uri="{0D108BD9-81ED-4DB2-BD59-A6C34878D82A}">
                    <a16:rowId xmlns:a16="http://schemas.microsoft.com/office/drawing/2014/main" val="10005"/>
                  </a:ext>
                </a:extLst>
              </a:tr>
              <a:tr h="360040">
                <a:tc>
                  <a:txBody>
                    <a:bodyPr/>
                    <a:lstStyle/>
                    <a:p>
                      <a:pPr algn="l"/>
                      <a:r>
                        <a:rPr lang="en-US" sz="1600" dirty="0">
                          <a:cs typeface="Arial"/>
                        </a:rPr>
                        <a:t>11</a:t>
                      </a:r>
                    </a:p>
                  </a:txBody>
                  <a:tcPr>
                    <a:solidFill>
                      <a:srgbClr val="D9D9D9"/>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a:latin typeface="+mn-lt"/>
                          <a:cs typeface="Arial"/>
                        </a:rPr>
                        <a:t>Resource Use</a:t>
                      </a:r>
                    </a:p>
                  </a:txBody>
                  <a:tcPr>
                    <a:solidFill>
                      <a:srgbClr val="D9D9D9"/>
                    </a:solidFill>
                  </a:tcPr>
                </a:tc>
                <a:tc vMerge="1">
                  <a:txBody>
                    <a:bodyPr/>
                    <a:lstStyle/>
                    <a:p>
                      <a:pPr algn="l"/>
                      <a:endParaRPr lang="nb-NO" sz="1600" dirty="0">
                        <a:latin typeface="Arial"/>
                        <a:cs typeface="Arial"/>
                      </a:endParaRPr>
                    </a:p>
                  </a:txBody>
                  <a:tcPr>
                    <a:solidFill>
                      <a:srgbClr val="D9D9D9"/>
                    </a:solidFill>
                  </a:tcPr>
                </a:tc>
                <a:extLst>
                  <a:ext uri="{0D108BD9-81ED-4DB2-BD59-A6C34878D82A}">
                    <a16:rowId xmlns:a16="http://schemas.microsoft.com/office/drawing/2014/main" val="10006"/>
                  </a:ext>
                </a:extLst>
              </a:tr>
              <a:tr h="360040">
                <a:tc>
                  <a:txBody>
                    <a:bodyPr/>
                    <a:lstStyle/>
                    <a:p>
                      <a:pPr algn="l"/>
                      <a:r>
                        <a:rPr lang="en-US" sz="1600" dirty="0">
                          <a:cs typeface="Arial"/>
                        </a:rPr>
                        <a:t>12</a:t>
                      </a:r>
                    </a:p>
                  </a:txBody>
                  <a:tcPr>
                    <a:solidFill>
                      <a:srgbClr val="F2F2F2"/>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rgbClr val="000000"/>
                          </a:solidFill>
                          <a:latin typeface="+mn-lt"/>
                          <a:ea typeface="+mn-ea"/>
                          <a:cs typeface="Arial"/>
                        </a:rPr>
                        <a:t>Status and Challenges</a:t>
                      </a:r>
                      <a:endParaRPr lang="en-US" sz="1600">
                        <a:solidFill>
                          <a:srgbClr val="000000"/>
                        </a:solidFill>
                        <a:latin typeface="+mn-lt"/>
                        <a:ea typeface="+mn-ea"/>
                        <a:cs typeface="Arial"/>
                      </a:endParaRPr>
                    </a:p>
                  </a:txBody>
                  <a:tcPr>
                    <a:solidFill>
                      <a:srgbClr val="F2F2F2"/>
                    </a:solidFill>
                  </a:tcPr>
                </a:tc>
                <a:tc vMerge="1">
                  <a:txBody>
                    <a:bodyPr/>
                    <a:lstStyle/>
                    <a:p>
                      <a:pPr algn="l"/>
                      <a:endParaRPr lang="nb-NO" sz="1600" dirty="0">
                        <a:latin typeface="Arial"/>
                        <a:cs typeface="Arial"/>
                      </a:endParaRPr>
                    </a:p>
                  </a:txBody>
                  <a:tcPr>
                    <a:solidFill>
                      <a:srgbClr val="F2F2F2"/>
                    </a:solidFill>
                  </a:tcPr>
                </a:tc>
                <a:extLst>
                  <a:ext uri="{0D108BD9-81ED-4DB2-BD59-A6C34878D82A}">
                    <a16:rowId xmlns:a16="http://schemas.microsoft.com/office/drawing/2014/main" val="10007"/>
                  </a:ext>
                </a:extLst>
              </a:tr>
              <a:tr h="360040">
                <a:tc>
                  <a:txBody>
                    <a:bodyPr/>
                    <a:lstStyle/>
                    <a:p>
                      <a:pPr algn="l"/>
                      <a:r>
                        <a:rPr lang="en-US" sz="1600" dirty="0">
                          <a:cs typeface="Arial"/>
                        </a:rPr>
                        <a:t>13</a:t>
                      </a:r>
                    </a:p>
                  </a:txBody>
                  <a:tcPr>
                    <a:solidFill>
                      <a:srgbClr val="D9D9D9"/>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a:latin typeface="+mn-lt"/>
                          <a:cs typeface="Arial"/>
                        </a:rPr>
                        <a:t>Cost/Benefit Analysis</a:t>
                      </a:r>
                    </a:p>
                  </a:txBody>
                  <a:tcPr>
                    <a:solidFill>
                      <a:srgbClr val="D9D9D9"/>
                    </a:solidFill>
                  </a:tcPr>
                </a:tc>
                <a:tc vMerge="1">
                  <a:txBody>
                    <a:bodyPr/>
                    <a:lstStyle/>
                    <a:p>
                      <a:pPr algn="l"/>
                      <a:endParaRPr lang="nb-NO" sz="1600" dirty="0">
                        <a:latin typeface="Arial"/>
                        <a:cs typeface="Arial"/>
                      </a:endParaRPr>
                    </a:p>
                  </a:txBody>
                  <a:tcPr>
                    <a:solidFill>
                      <a:srgbClr val="D9D9D9"/>
                    </a:solidFill>
                  </a:tcPr>
                </a:tc>
                <a:extLst>
                  <a:ext uri="{0D108BD9-81ED-4DB2-BD59-A6C34878D82A}">
                    <a16:rowId xmlns:a16="http://schemas.microsoft.com/office/drawing/2014/main" val="10008"/>
                  </a:ext>
                </a:extLst>
              </a:tr>
              <a:tr h="505403">
                <a:tc>
                  <a:txBody>
                    <a:bodyPr/>
                    <a:lstStyle/>
                    <a:p>
                      <a:pPr algn="l"/>
                      <a:r>
                        <a:rPr lang="en-US" sz="1600" dirty="0">
                          <a:cs typeface="Arial"/>
                        </a:rPr>
                        <a:t>14</a:t>
                      </a:r>
                    </a:p>
                  </a:txBody>
                  <a:tcPr>
                    <a:solidFill>
                      <a:srgbClr val="D9D9D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a:cs typeface="Arial"/>
                        </a:rPr>
                        <a:t>Concrete Questions the Steering Committee must </a:t>
                      </a:r>
                      <a:r>
                        <a:rPr lang="en-US" sz="1600" dirty="0" smtClean="0">
                          <a:cs typeface="Arial"/>
                        </a:rPr>
                        <a:t>consider</a:t>
                      </a:r>
                      <a:endParaRPr lang="en-US" sz="1600" dirty="0">
                        <a:cs typeface="Arial"/>
                      </a:endParaRPr>
                    </a:p>
                  </a:txBody>
                  <a:tcPr>
                    <a:solidFill>
                      <a:srgbClr val="D9D9D9"/>
                    </a:solidFill>
                  </a:tcPr>
                </a:tc>
                <a:tc>
                  <a:txBody>
                    <a:bodyPr/>
                    <a:lstStyle/>
                    <a:p>
                      <a:pPr algn="ctr"/>
                      <a:r>
                        <a:rPr lang="en-US" sz="1600" dirty="0">
                          <a:latin typeface="Arial"/>
                          <a:cs typeface="Arial"/>
                        </a:rPr>
                        <a:t>Discussion </a:t>
                      </a:r>
                      <a:r>
                        <a:rPr lang="en-US" sz="1600" dirty="0">
                          <a:cs typeface="Arial"/>
                        </a:rPr>
                        <a:t>and Options</a:t>
                      </a:r>
                      <a:endParaRPr lang="nb-NO" sz="1600">
                        <a:cs typeface="Arial"/>
                      </a:endParaRPr>
                    </a:p>
                  </a:txBody>
                  <a:tcPr>
                    <a:solidFill>
                      <a:srgbClr val="D9D9D9"/>
                    </a:solidFill>
                  </a:tcPr>
                </a:tc>
                <a:extLst>
                  <a:ext uri="{0D108BD9-81ED-4DB2-BD59-A6C34878D82A}">
                    <a16:rowId xmlns:a16="http://schemas.microsoft.com/office/drawing/2014/main" val="10009"/>
                  </a:ext>
                </a:extLst>
              </a:tr>
              <a:tr h="502841">
                <a:tc>
                  <a:txBody>
                    <a:bodyPr/>
                    <a:lstStyle/>
                    <a:p>
                      <a:pPr algn="l"/>
                      <a:r>
                        <a:rPr lang="en-US" sz="1600" dirty="0">
                          <a:cs typeface="Arial"/>
                        </a:rPr>
                        <a:t>15</a:t>
                      </a:r>
                    </a:p>
                  </a:txBody>
                  <a:tcPr>
                    <a:solidFill>
                      <a:srgbClr val="F2F2F2"/>
                    </a:solidFill>
                  </a:tcPr>
                </a:tc>
                <a:tc>
                  <a:txBody>
                    <a:bodyPr/>
                    <a:lstStyle/>
                    <a:p>
                      <a:r>
                        <a:rPr lang="en-US" sz="1600" dirty="0">
                          <a:latin typeface="Arial"/>
                          <a:cs typeface="Arial"/>
                        </a:rPr>
                        <a:t>Recommendations Related to Implementation, Completion, etc. </a:t>
                      </a:r>
                    </a:p>
                  </a:txBody>
                  <a:tcPr>
                    <a:solidFill>
                      <a:srgbClr val="F2F2F2"/>
                    </a:solidFill>
                  </a:tcPr>
                </a:tc>
                <a:tc>
                  <a:txBody>
                    <a:bodyPr/>
                    <a:lstStyle/>
                    <a:p>
                      <a:pPr algn="ctr"/>
                      <a:r>
                        <a:rPr lang="en-US" sz="1600" dirty="0">
                          <a:cs typeface="Arial"/>
                        </a:rPr>
                        <a:t>Decision Points</a:t>
                      </a:r>
                    </a:p>
                  </a:txBody>
                  <a:tcPr>
                    <a:solidFill>
                      <a:srgbClr val="F2F2F2"/>
                    </a:solidFill>
                  </a:tcPr>
                </a:tc>
                <a:extLst>
                  <a:ext uri="{0D108BD9-81ED-4DB2-BD59-A6C34878D82A}">
                    <a16:rowId xmlns:a16="http://schemas.microsoft.com/office/drawing/2014/main" val="10010"/>
                  </a:ext>
                </a:extLst>
              </a:tr>
              <a:tr h="574223">
                <a:tc>
                  <a:txBody>
                    <a:bodyPr/>
                    <a:lstStyle/>
                    <a:p>
                      <a:pPr algn="l"/>
                      <a:r>
                        <a:rPr lang="en-US" sz="1600" dirty="0">
                          <a:cs typeface="Arial"/>
                        </a:rPr>
                        <a:t>16</a:t>
                      </a:r>
                    </a:p>
                  </a:txBody>
                  <a:tcPr>
                    <a:solidFill>
                      <a:srgbClr val="D9D9D9"/>
                    </a:solidFill>
                  </a:tcPr>
                </a:tc>
                <a:tc>
                  <a:txBody>
                    <a:bodyPr/>
                    <a:lstStyle/>
                    <a:p>
                      <a:r>
                        <a:rPr lang="en-US" sz="1600" dirty="0">
                          <a:latin typeface="Arial"/>
                          <a:cs typeface="Arial"/>
                        </a:rPr>
                        <a:t>Meeting Evaluation, Setting the Next Meeting, </a:t>
                      </a:r>
                      <a:r>
                        <a:rPr lang="en-US" sz="1600" i="0" dirty="0">
                          <a:solidFill>
                            <a:schemeClr val="tx1"/>
                          </a:solidFill>
                          <a:latin typeface="Arial"/>
                          <a:cs typeface="Arial"/>
                        </a:rPr>
                        <a:t>Discuss the Next Important Steps</a:t>
                      </a:r>
                      <a:r>
                        <a:rPr lang="en-US" sz="1600" i="1" dirty="0">
                          <a:solidFill>
                            <a:srgbClr val="FF0000"/>
                          </a:solidFill>
                          <a:latin typeface="Arial"/>
                          <a:cs typeface="Arial"/>
                        </a:rPr>
                        <a:t>  </a:t>
                      </a:r>
                      <a:endParaRPr lang="en-US" sz="1600" dirty="0">
                        <a:solidFill>
                          <a:srgbClr val="FF0000"/>
                        </a:solidFill>
                        <a:latin typeface="Arial"/>
                        <a:cs typeface="Arial"/>
                      </a:endParaRPr>
                    </a:p>
                  </a:txBody>
                  <a:tcPr>
                    <a:solidFill>
                      <a:srgbClr val="D9D9D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Arial"/>
                          <a:cs typeface="Arial"/>
                        </a:rPr>
                        <a:t>Summary </a:t>
                      </a:r>
                      <a:r>
                        <a:rPr lang="en-US" sz="1600" dirty="0">
                          <a:cs typeface="Arial"/>
                        </a:rPr>
                        <a:t>and the Way Forward</a:t>
                      </a:r>
                      <a:endParaRPr lang="nb-NO" sz="1600" dirty="0">
                        <a:cs typeface="Arial"/>
                      </a:endParaRPr>
                    </a:p>
                  </a:txBody>
                  <a:tcPr>
                    <a:solidFill>
                      <a:srgbClr val="D9D9D9"/>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563791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232" y="147664"/>
            <a:ext cx="7696200" cy="1143000"/>
          </a:xfrm>
        </p:spPr>
        <p:txBody>
          <a:bodyPr/>
          <a:lstStyle/>
          <a:p>
            <a:r>
              <a:rPr lang="en-US" dirty="0"/>
              <a:t>Background and Rationale</a:t>
            </a:r>
            <a:endParaRPr lang="nb-NO" dirty="0"/>
          </a:p>
        </p:txBody>
      </p:sp>
      <p:sp>
        <p:nvSpPr>
          <p:cNvPr id="4" name="Date Placeholder 3"/>
          <p:cNvSpPr>
            <a:spLocks noGrp="1"/>
          </p:cNvSpPr>
          <p:nvPr>
            <p:ph type="dt" sz="half" idx="10"/>
          </p:nvPr>
        </p:nvSpPr>
        <p:spPr/>
        <p:txBody>
          <a:bodyPr/>
          <a:lstStyle/>
          <a:p>
            <a:pPr>
              <a:defRPr/>
            </a:pPr>
            <a:r>
              <a:rPr lang="en-US" dirty="0" smtClean="0"/>
              <a:t>8 March 2017</a:t>
            </a:r>
            <a:endParaRPr lang="nb-NO" dirty="0"/>
          </a:p>
        </p:txBody>
      </p:sp>
      <p:sp>
        <p:nvSpPr>
          <p:cNvPr id="5" name="Footer Placeholder 4"/>
          <p:cNvSpPr>
            <a:spLocks noGrp="1"/>
          </p:cNvSpPr>
          <p:nvPr>
            <p:ph type="ftr" sz="quarter" idx="11"/>
          </p:nvPr>
        </p:nvSpPr>
        <p:spPr/>
        <p:txBody>
          <a:bodyPr/>
          <a:lstStyle/>
          <a:p>
            <a:pPr>
              <a:defRPr/>
            </a:pPr>
            <a:r>
              <a:rPr lang="en-US" smtClean="0"/>
              <a:t>Project Plan Template: March 2017</a:t>
            </a:r>
            <a:endParaRPr lang="en-US"/>
          </a:p>
        </p:txBody>
      </p:sp>
      <p:sp>
        <p:nvSpPr>
          <p:cNvPr id="6" name="Slide Number Placeholder 5"/>
          <p:cNvSpPr>
            <a:spLocks noGrp="1"/>
          </p:cNvSpPr>
          <p:nvPr>
            <p:ph type="sldNum" sz="quarter" idx="12"/>
          </p:nvPr>
        </p:nvSpPr>
        <p:spPr/>
        <p:txBody>
          <a:bodyPr/>
          <a:lstStyle/>
          <a:p>
            <a:pPr>
              <a:defRPr/>
            </a:pPr>
            <a:fld id="{36533662-B3BE-464F-967D-E5E17F7C7F47}" type="slidenum">
              <a:rPr lang="en-US" smtClean="0"/>
              <a:pPr>
                <a:defRPr/>
              </a:pPr>
              <a:t>5</a:t>
            </a:fld>
            <a:endParaRPr lang="en-US"/>
          </a:p>
        </p:txBody>
      </p:sp>
      <p:sp>
        <p:nvSpPr>
          <p:cNvPr id="7" name="Content Placeholder 2"/>
          <p:cNvSpPr>
            <a:spLocks noGrp="1"/>
          </p:cNvSpPr>
          <p:nvPr>
            <p:ph idx="1"/>
          </p:nvPr>
        </p:nvSpPr>
        <p:spPr>
          <a:xfrm>
            <a:off x="539552" y="1124744"/>
            <a:ext cx="7696200" cy="4114800"/>
          </a:xfrm>
        </p:spPr>
        <p:txBody>
          <a:bodyPr/>
          <a:lstStyle/>
          <a:p>
            <a:pPr marL="0" indent="0">
              <a:lnSpc>
                <a:spcPct val="150000"/>
              </a:lnSpc>
              <a:buNone/>
            </a:pPr>
            <a:r>
              <a:rPr lang="en-US" sz="1800" i="1" dirty="0"/>
              <a:t>Taken from the Project Description. A short, bullet-pointed version can also be used.</a:t>
            </a:r>
          </a:p>
        </p:txBody>
      </p:sp>
    </p:spTree>
    <p:extLst>
      <p:ext uri="{BB962C8B-B14F-4D97-AF65-F5344CB8AC3E}">
        <p14:creationId xmlns:p14="http://schemas.microsoft.com/office/powerpoint/2010/main" val="4256841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102" y="151062"/>
            <a:ext cx="7696200" cy="1143000"/>
          </a:xfrm>
        </p:spPr>
        <p:txBody>
          <a:bodyPr/>
          <a:lstStyle/>
          <a:p>
            <a:r>
              <a:rPr lang="en-US" dirty="0"/>
              <a:t>Desired Outcomes and Benefits</a:t>
            </a:r>
            <a:endParaRPr lang="nb-NO" dirty="0"/>
          </a:p>
        </p:txBody>
      </p:sp>
      <p:sp>
        <p:nvSpPr>
          <p:cNvPr id="4" name="Date Placeholder 3"/>
          <p:cNvSpPr>
            <a:spLocks noGrp="1"/>
          </p:cNvSpPr>
          <p:nvPr>
            <p:ph type="dt" sz="half" idx="10"/>
          </p:nvPr>
        </p:nvSpPr>
        <p:spPr/>
        <p:txBody>
          <a:bodyPr/>
          <a:lstStyle/>
          <a:p>
            <a:pPr>
              <a:defRPr/>
            </a:pPr>
            <a:r>
              <a:rPr lang="en-US" dirty="0" smtClean="0"/>
              <a:t>8 March 2017</a:t>
            </a:r>
            <a:endParaRPr lang="nb-NO" dirty="0"/>
          </a:p>
        </p:txBody>
      </p:sp>
      <p:sp>
        <p:nvSpPr>
          <p:cNvPr id="5" name="Footer Placeholder 4"/>
          <p:cNvSpPr>
            <a:spLocks noGrp="1"/>
          </p:cNvSpPr>
          <p:nvPr>
            <p:ph type="ftr" sz="quarter" idx="11"/>
          </p:nvPr>
        </p:nvSpPr>
        <p:spPr/>
        <p:txBody>
          <a:bodyPr/>
          <a:lstStyle/>
          <a:p>
            <a:pPr>
              <a:defRPr/>
            </a:pPr>
            <a:r>
              <a:rPr lang="en-US" smtClean="0"/>
              <a:t>Project Plan Template: March 2017</a:t>
            </a:r>
            <a:endParaRPr lang="en-US"/>
          </a:p>
        </p:txBody>
      </p:sp>
      <p:sp>
        <p:nvSpPr>
          <p:cNvPr id="6" name="Slide Number Placeholder 5"/>
          <p:cNvSpPr>
            <a:spLocks noGrp="1"/>
          </p:cNvSpPr>
          <p:nvPr>
            <p:ph type="sldNum" sz="quarter" idx="12"/>
          </p:nvPr>
        </p:nvSpPr>
        <p:spPr/>
        <p:txBody>
          <a:bodyPr/>
          <a:lstStyle/>
          <a:p>
            <a:pPr>
              <a:defRPr/>
            </a:pPr>
            <a:fld id="{36533662-B3BE-464F-967D-E5E17F7C7F47}" type="slidenum">
              <a:rPr lang="en-US" smtClean="0"/>
              <a:pPr>
                <a:defRPr/>
              </a:pPr>
              <a:t>6</a:t>
            </a:fld>
            <a:endParaRPr lang="en-US"/>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02484865"/>
              </p:ext>
            </p:extLst>
          </p:nvPr>
        </p:nvGraphicFramePr>
        <p:xfrm>
          <a:off x="768102" y="1294062"/>
          <a:ext cx="8122500" cy="4896544"/>
        </p:xfrm>
        <a:graphic>
          <a:graphicData uri="http://schemas.openxmlformats.org/drawingml/2006/table">
            <a:tbl>
              <a:tblPr firstRow="1" bandRow="1">
                <a:tableStyleId>{21E4AEA4-8DFA-4A89-87EB-49C32662AFE0}</a:tableStyleId>
              </a:tblPr>
              <a:tblGrid>
                <a:gridCol w="1743075">
                  <a:extLst>
                    <a:ext uri="{9D8B030D-6E8A-4147-A177-3AD203B41FA5}">
                      <a16:colId xmlns:a16="http://schemas.microsoft.com/office/drawing/2014/main" val="20000"/>
                    </a:ext>
                  </a:extLst>
                </a:gridCol>
                <a:gridCol w="3667124">
                  <a:extLst>
                    <a:ext uri="{9D8B030D-6E8A-4147-A177-3AD203B41FA5}">
                      <a16:colId xmlns:a16="http://schemas.microsoft.com/office/drawing/2014/main" val="20001"/>
                    </a:ext>
                  </a:extLst>
                </a:gridCol>
                <a:gridCol w="2712301">
                  <a:extLst>
                    <a:ext uri="{9D8B030D-6E8A-4147-A177-3AD203B41FA5}">
                      <a16:colId xmlns:a16="http://schemas.microsoft.com/office/drawing/2014/main" val="20002"/>
                    </a:ext>
                  </a:extLst>
                </a:gridCol>
              </a:tblGrid>
              <a:tr h="477257">
                <a:tc>
                  <a:txBody>
                    <a:bodyPr/>
                    <a:lstStyle/>
                    <a:p>
                      <a:r>
                        <a:rPr lang="en-US" dirty="0"/>
                        <a:t>Level</a:t>
                      </a:r>
                    </a:p>
                  </a:txBody>
                  <a:tcPr>
                    <a:solidFill>
                      <a:srgbClr val="43A375"/>
                    </a:solidFill>
                  </a:tcPr>
                </a:tc>
                <a:tc>
                  <a:txBody>
                    <a:bodyPr/>
                    <a:lstStyle/>
                    <a:p>
                      <a:r>
                        <a:rPr lang="en-US" dirty="0"/>
                        <a:t>Description</a:t>
                      </a:r>
                    </a:p>
                  </a:txBody>
                  <a:tcPr>
                    <a:solidFill>
                      <a:srgbClr val="43A375"/>
                    </a:solidFill>
                  </a:tcPr>
                </a:tc>
                <a:tc>
                  <a:txBody>
                    <a:bodyPr/>
                    <a:lstStyle/>
                    <a:p>
                      <a:r>
                        <a:rPr lang="en-US" dirty="0"/>
                        <a:t>Success Criteria</a:t>
                      </a:r>
                    </a:p>
                  </a:txBody>
                  <a:tcPr>
                    <a:solidFill>
                      <a:srgbClr val="43A375"/>
                    </a:solidFill>
                  </a:tcPr>
                </a:tc>
                <a:extLst>
                  <a:ext uri="{0D108BD9-81ED-4DB2-BD59-A6C34878D82A}">
                    <a16:rowId xmlns:a16="http://schemas.microsoft.com/office/drawing/2014/main" val="10000"/>
                  </a:ext>
                </a:extLst>
              </a:tr>
              <a:tr h="989622">
                <a:tc>
                  <a:txBody>
                    <a:bodyPr/>
                    <a:lstStyle/>
                    <a:p>
                      <a:r>
                        <a:rPr lang="en-US" sz="1800" dirty="0"/>
                        <a:t>Organizational  Objectives</a:t>
                      </a:r>
                      <a:endParaRPr lang="en-US" dirty="0"/>
                    </a:p>
                    <a:p>
                      <a:r>
                        <a:rPr lang="en-US" sz="1800" dirty="0"/>
                        <a:t>(for UiO)</a:t>
                      </a:r>
                    </a:p>
                  </a:txBody>
                  <a:tcPr>
                    <a:solidFill>
                      <a:srgbClr val="43A375"/>
                    </a:solidFill>
                  </a:tcPr>
                </a:tc>
                <a:tc>
                  <a:txBody>
                    <a:bodyPr/>
                    <a:lstStyle/>
                    <a:p>
                      <a:endParaRPr lang="en-US" sz="1600" dirty="0"/>
                    </a:p>
                  </a:txBody>
                  <a:tcPr/>
                </a:tc>
                <a:tc>
                  <a:txBody>
                    <a:bodyPr/>
                    <a:lstStyle/>
                    <a:p>
                      <a:endParaRPr lang="en-US" sz="1600" dirty="0"/>
                    </a:p>
                  </a:txBody>
                  <a:tcPr/>
                </a:tc>
                <a:extLst>
                  <a:ext uri="{0D108BD9-81ED-4DB2-BD59-A6C34878D82A}">
                    <a16:rowId xmlns:a16="http://schemas.microsoft.com/office/drawing/2014/main" val="10001"/>
                  </a:ext>
                </a:extLst>
              </a:tr>
              <a:tr h="1708117">
                <a:tc>
                  <a:txBody>
                    <a:bodyPr/>
                    <a:lstStyle/>
                    <a:p>
                      <a:r>
                        <a:rPr lang="en-US" sz="1800" dirty="0"/>
                        <a:t>Desired Outcomes        (practical benefits) </a:t>
                      </a:r>
                      <a:endParaRPr lang="en-US" dirty="0"/>
                    </a:p>
                  </a:txBody>
                  <a:tcPr>
                    <a:solidFill>
                      <a:srgbClr val="43A375"/>
                    </a:solidFill>
                  </a:tcPr>
                </a:tc>
                <a:tc>
                  <a:txBody>
                    <a:bodyPr/>
                    <a:lstStyle/>
                    <a:p>
                      <a:endParaRPr lang="en-US" sz="1600" dirty="0"/>
                    </a:p>
                  </a:txBody>
                  <a:tcPr/>
                </a:tc>
                <a:tc>
                  <a:txBody>
                    <a:bodyPr/>
                    <a:lstStyle/>
                    <a:p>
                      <a:endParaRPr lang="en-US" sz="1600" dirty="0"/>
                    </a:p>
                  </a:txBody>
                  <a:tcPr/>
                </a:tc>
                <a:extLst>
                  <a:ext uri="{0D108BD9-81ED-4DB2-BD59-A6C34878D82A}">
                    <a16:rowId xmlns:a16="http://schemas.microsoft.com/office/drawing/2014/main" val="10002"/>
                  </a:ext>
                </a:extLst>
              </a:tr>
              <a:tr h="1721548">
                <a:tc>
                  <a:txBody>
                    <a:bodyPr/>
                    <a:lstStyle/>
                    <a:p>
                      <a:r>
                        <a:rPr lang="en-US" sz="1800" dirty="0"/>
                        <a:t>Project </a:t>
                      </a:r>
                      <a:r>
                        <a:rPr lang="en-US" sz="1800" dirty="0" smtClean="0"/>
                        <a:t>Objectives</a:t>
                      </a:r>
                      <a:endParaRPr lang="nb-NO" sz="1800" dirty="0"/>
                    </a:p>
                  </a:txBody>
                  <a:tcPr>
                    <a:solidFill>
                      <a:srgbClr val="43A375"/>
                    </a:solidFill>
                  </a:tcPr>
                </a:tc>
                <a:tc>
                  <a:txBody>
                    <a:bodyPr/>
                    <a:lstStyle/>
                    <a:p>
                      <a:endParaRPr lang="en-US" sz="1600" dirty="0"/>
                    </a:p>
                  </a:txBody>
                  <a:tcPr/>
                </a:tc>
                <a:tc>
                  <a:txBody>
                    <a:bodyPr/>
                    <a:lstStyle/>
                    <a:p>
                      <a:endParaRPr lang="en-US" sz="16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68634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0765" y="144876"/>
            <a:ext cx="7696200" cy="1143000"/>
          </a:xfrm>
        </p:spPr>
        <p:txBody>
          <a:bodyPr/>
          <a:lstStyle/>
          <a:p>
            <a:r>
              <a:rPr lang="en-US" dirty="0"/>
              <a:t>Deliveries and </a:t>
            </a:r>
            <a:r>
              <a:rPr lang="en-US" dirty="0">
                <a:solidFill>
                  <a:schemeClr val="tx1"/>
                </a:solidFill>
              </a:rPr>
              <a:t>Scope</a:t>
            </a:r>
            <a:endParaRPr lang="nb-NO" dirty="0"/>
          </a:p>
        </p:txBody>
      </p:sp>
      <p:sp>
        <p:nvSpPr>
          <p:cNvPr id="4" name="Date Placeholder 3"/>
          <p:cNvSpPr>
            <a:spLocks noGrp="1"/>
          </p:cNvSpPr>
          <p:nvPr>
            <p:ph type="dt" sz="half" idx="10"/>
          </p:nvPr>
        </p:nvSpPr>
        <p:spPr/>
        <p:txBody>
          <a:bodyPr/>
          <a:lstStyle/>
          <a:p>
            <a:pPr>
              <a:defRPr/>
            </a:pPr>
            <a:r>
              <a:rPr lang="en-US" dirty="0" smtClean="0"/>
              <a:t>8 March 2017</a:t>
            </a:r>
            <a:endParaRPr lang="nb-NO" dirty="0"/>
          </a:p>
        </p:txBody>
      </p:sp>
      <p:sp>
        <p:nvSpPr>
          <p:cNvPr id="5" name="Footer Placeholder 4"/>
          <p:cNvSpPr>
            <a:spLocks noGrp="1"/>
          </p:cNvSpPr>
          <p:nvPr>
            <p:ph type="ftr" sz="quarter" idx="11"/>
          </p:nvPr>
        </p:nvSpPr>
        <p:spPr/>
        <p:txBody>
          <a:bodyPr/>
          <a:lstStyle/>
          <a:p>
            <a:pPr>
              <a:defRPr/>
            </a:pPr>
            <a:r>
              <a:rPr lang="en-US" smtClean="0"/>
              <a:t>Project Plan Template: March 2017</a:t>
            </a:r>
            <a:endParaRPr lang="en-US"/>
          </a:p>
        </p:txBody>
      </p:sp>
      <p:sp>
        <p:nvSpPr>
          <p:cNvPr id="6" name="Slide Number Placeholder 5"/>
          <p:cNvSpPr>
            <a:spLocks noGrp="1"/>
          </p:cNvSpPr>
          <p:nvPr>
            <p:ph type="sldNum" sz="quarter" idx="12"/>
          </p:nvPr>
        </p:nvSpPr>
        <p:spPr/>
        <p:txBody>
          <a:bodyPr/>
          <a:lstStyle/>
          <a:p>
            <a:pPr>
              <a:defRPr/>
            </a:pPr>
            <a:fld id="{36533662-B3BE-464F-967D-E5E17F7C7F47}" type="slidenum">
              <a:rPr lang="en-US" smtClean="0"/>
              <a:pPr>
                <a:defRPr/>
              </a:pPr>
              <a:t>7</a:t>
            </a:fld>
            <a:endParaRPr lang="en-US"/>
          </a:p>
        </p:txBody>
      </p:sp>
      <p:sp>
        <p:nvSpPr>
          <p:cNvPr id="7" name="Content Placeholder 2"/>
          <p:cNvSpPr>
            <a:spLocks noGrp="1"/>
          </p:cNvSpPr>
          <p:nvPr>
            <p:ph idx="1"/>
          </p:nvPr>
        </p:nvSpPr>
        <p:spPr>
          <a:xfrm>
            <a:off x="771525" y="1316038"/>
            <a:ext cx="7696200" cy="4114800"/>
          </a:xfrm>
        </p:spPr>
        <p:txBody>
          <a:bodyPr/>
          <a:lstStyle/>
          <a:p>
            <a:pPr marL="0" indent="0">
              <a:buNone/>
            </a:pPr>
            <a:r>
              <a:rPr lang="en-US" dirty="0"/>
              <a:t>Key Deliveries:</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Scope:</a:t>
            </a:r>
          </a:p>
        </p:txBody>
      </p:sp>
    </p:spTree>
    <p:extLst>
      <p:ext uri="{BB962C8B-B14F-4D97-AF65-F5344CB8AC3E}">
        <p14:creationId xmlns:p14="http://schemas.microsoft.com/office/powerpoint/2010/main" val="3873708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dirty="0" smtClean="0"/>
              <a:t>8 March 2017</a:t>
            </a:r>
            <a:endParaRPr lang="nb-NO" dirty="0"/>
          </a:p>
        </p:txBody>
      </p:sp>
      <p:sp>
        <p:nvSpPr>
          <p:cNvPr id="5" name="Footer Placeholder 4"/>
          <p:cNvSpPr>
            <a:spLocks noGrp="1"/>
          </p:cNvSpPr>
          <p:nvPr>
            <p:ph type="ftr" sz="quarter" idx="11"/>
          </p:nvPr>
        </p:nvSpPr>
        <p:spPr/>
        <p:txBody>
          <a:bodyPr/>
          <a:lstStyle/>
          <a:p>
            <a:pPr>
              <a:defRPr/>
            </a:pPr>
            <a:r>
              <a:rPr lang="en-US" smtClean="0"/>
              <a:t>Project Plan Template: March 2017</a:t>
            </a:r>
            <a:endParaRPr lang="en-US"/>
          </a:p>
        </p:txBody>
      </p:sp>
      <p:sp>
        <p:nvSpPr>
          <p:cNvPr id="6" name="Slide Number Placeholder 5"/>
          <p:cNvSpPr>
            <a:spLocks noGrp="1"/>
          </p:cNvSpPr>
          <p:nvPr>
            <p:ph type="sldNum" sz="quarter" idx="12"/>
          </p:nvPr>
        </p:nvSpPr>
        <p:spPr/>
        <p:txBody>
          <a:bodyPr/>
          <a:lstStyle/>
          <a:p>
            <a:pPr>
              <a:defRPr/>
            </a:pPr>
            <a:fld id="{36533662-B3BE-464F-967D-E5E17F7C7F47}" type="slidenum">
              <a:rPr lang="en-US" smtClean="0"/>
              <a:pPr>
                <a:defRPr/>
              </a:pPr>
              <a:t>8</a:t>
            </a:fld>
            <a:endParaRPr lang="en-US"/>
          </a:p>
        </p:txBody>
      </p:sp>
      <p:sp>
        <p:nvSpPr>
          <p:cNvPr id="7" name="Title 4"/>
          <p:cNvSpPr txBox="1">
            <a:spLocks/>
          </p:cNvSpPr>
          <p:nvPr/>
        </p:nvSpPr>
        <p:spPr bwMode="auto">
          <a:xfrm>
            <a:off x="774626" y="141015"/>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en-US" kern="0" dirty="0" smtClean="0">
                <a:solidFill>
                  <a:schemeClr val="tx1"/>
                </a:solidFill>
                <a:latin typeface="Cambria"/>
              </a:rPr>
              <a:t>Organization and Responsibilities</a:t>
            </a:r>
            <a:endParaRPr lang="nb-NO" kern="0" dirty="0">
              <a:solidFill>
                <a:schemeClr val="tx1"/>
              </a:solidFill>
            </a:endParaRPr>
          </a:p>
        </p:txBody>
      </p:sp>
      <p:sp>
        <p:nvSpPr>
          <p:cNvPr id="8" name="Content Placeholder 1"/>
          <p:cNvSpPr txBox="1">
            <a:spLocks/>
          </p:cNvSpPr>
          <p:nvPr/>
        </p:nvSpPr>
        <p:spPr bwMode="auto">
          <a:xfrm>
            <a:off x="865634" y="1196752"/>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a:solidFill>
                  <a:schemeClr val="tx1"/>
                </a:solidFill>
                <a:latin typeface="+mn-lt"/>
                <a:ea typeface="+mn-ea"/>
                <a:cs typeface="+mn-cs"/>
              </a:defRPr>
            </a:lvl3pPr>
            <a:lvl4pPr marL="1600200" indent="-228600" algn="l" rtl="0" eaLnBrk="0" fontAlgn="base" hangingPunct="0">
              <a:spcBef>
                <a:spcPct val="20000"/>
              </a:spcBef>
              <a:spcAft>
                <a:spcPct val="0"/>
              </a:spcAft>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a:lstStyle>
          <a:p>
            <a:pPr marL="0" indent="0">
              <a:buFontTx/>
              <a:buNone/>
            </a:pPr>
            <a:r>
              <a:rPr lang="nb-NO" kern="0" smtClean="0"/>
              <a:t> </a:t>
            </a:r>
            <a:endParaRPr lang="nb-NO" kern="0" dirty="0"/>
          </a:p>
        </p:txBody>
      </p:sp>
      <p:graphicFrame>
        <p:nvGraphicFramePr>
          <p:cNvPr id="10" name="Content Placeholder 6"/>
          <p:cNvGraphicFramePr>
            <a:graphicFrameLocks/>
          </p:cNvGraphicFramePr>
          <p:nvPr>
            <p:extLst>
              <p:ext uri="{D42A27DB-BD31-4B8C-83A1-F6EECF244321}">
                <p14:modId xmlns:p14="http://schemas.microsoft.com/office/powerpoint/2010/main" val="4024800492"/>
              </p:ext>
            </p:extLst>
          </p:nvPr>
        </p:nvGraphicFramePr>
        <p:xfrm>
          <a:off x="323528" y="1284015"/>
          <a:ext cx="8363272" cy="48119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49358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Down Arrow 11"/>
          <p:cNvSpPr/>
          <p:nvPr/>
        </p:nvSpPr>
        <p:spPr>
          <a:xfrm>
            <a:off x="1130973" y="5400560"/>
            <a:ext cx="878173" cy="414206"/>
          </a:xfrm>
          <a:prstGeom prst="downArrow">
            <a:avLst/>
          </a:prstGeom>
          <a:solidFill>
            <a:srgbClr val="000000"/>
          </a:solidFill>
          <a:ln w="25400" cap="flat" cmpd="sng" algn="ctr">
            <a:no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err="1">
              <a:ln>
                <a:noFill/>
              </a:ln>
              <a:solidFill>
                <a:srgbClr val="FFFFFF"/>
              </a:solidFill>
              <a:effectLst/>
              <a:uLnTx/>
              <a:uFillTx/>
              <a:latin typeface="Arial"/>
              <a:ea typeface="+mn-ea"/>
              <a:cs typeface="+mn-cs"/>
            </a:endParaRPr>
          </a:p>
        </p:txBody>
      </p:sp>
      <p:sp>
        <p:nvSpPr>
          <p:cNvPr id="13" name="Down Arrow 12"/>
          <p:cNvSpPr/>
          <p:nvPr/>
        </p:nvSpPr>
        <p:spPr>
          <a:xfrm>
            <a:off x="2599556" y="5400560"/>
            <a:ext cx="878173" cy="414206"/>
          </a:xfrm>
          <a:prstGeom prst="downArrow">
            <a:avLst/>
          </a:prstGeom>
          <a:solidFill>
            <a:srgbClr val="000000"/>
          </a:solidFill>
          <a:ln w="25400" cap="flat" cmpd="sng" algn="ctr">
            <a:no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err="1">
              <a:ln>
                <a:noFill/>
              </a:ln>
              <a:solidFill>
                <a:srgbClr val="FFFFFF"/>
              </a:solidFill>
              <a:effectLst/>
              <a:uLnTx/>
              <a:uFillTx/>
              <a:latin typeface="Arial"/>
              <a:ea typeface="+mn-ea"/>
              <a:cs typeface="+mn-cs"/>
            </a:endParaRPr>
          </a:p>
        </p:txBody>
      </p:sp>
      <p:sp>
        <p:nvSpPr>
          <p:cNvPr id="14" name="Down Arrow 13"/>
          <p:cNvSpPr/>
          <p:nvPr/>
        </p:nvSpPr>
        <p:spPr>
          <a:xfrm>
            <a:off x="4067368" y="5400560"/>
            <a:ext cx="878173" cy="414206"/>
          </a:xfrm>
          <a:prstGeom prst="downArrow">
            <a:avLst/>
          </a:prstGeom>
          <a:solidFill>
            <a:srgbClr val="000000"/>
          </a:solidFill>
          <a:ln w="25400" cap="flat" cmpd="sng" algn="ctr">
            <a:no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err="1">
              <a:ln>
                <a:noFill/>
              </a:ln>
              <a:solidFill>
                <a:srgbClr val="FFFFFF"/>
              </a:solidFill>
              <a:effectLst/>
              <a:uLnTx/>
              <a:uFillTx/>
              <a:latin typeface="Arial"/>
              <a:ea typeface="+mn-ea"/>
              <a:cs typeface="+mn-cs"/>
            </a:endParaRPr>
          </a:p>
        </p:txBody>
      </p:sp>
      <p:sp>
        <p:nvSpPr>
          <p:cNvPr id="15" name="Down Arrow 14"/>
          <p:cNvSpPr/>
          <p:nvPr/>
        </p:nvSpPr>
        <p:spPr>
          <a:xfrm>
            <a:off x="5535179" y="5400560"/>
            <a:ext cx="878173" cy="414206"/>
          </a:xfrm>
          <a:prstGeom prst="downArrow">
            <a:avLst/>
          </a:prstGeom>
          <a:solidFill>
            <a:srgbClr val="000000"/>
          </a:solidFill>
          <a:ln w="25400" cap="flat" cmpd="sng" algn="ctr">
            <a:no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err="1">
              <a:ln>
                <a:noFill/>
              </a:ln>
              <a:solidFill>
                <a:srgbClr val="FFFFFF"/>
              </a:solidFill>
              <a:effectLst/>
              <a:uLnTx/>
              <a:uFillTx/>
              <a:latin typeface="Arial"/>
              <a:ea typeface="+mn-ea"/>
              <a:cs typeface="+mn-cs"/>
            </a:endParaRPr>
          </a:p>
        </p:txBody>
      </p:sp>
      <p:sp>
        <p:nvSpPr>
          <p:cNvPr id="16" name="Down Arrow 15"/>
          <p:cNvSpPr/>
          <p:nvPr/>
        </p:nvSpPr>
        <p:spPr>
          <a:xfrm>
            <a:off x="6993459" y="5410482"/>
            <a:ext cx="878173" cy="414206"/>
          </a:xfrm>
          <a:prstGeom prst="downArrow">
            <a:avLst/>
          </a:prstGeom>
          <a:solidFill>
            <a:srgbClr val="000000"/>
          </a:solidFill>
          <a:ln w="25400" cap="flat" cmpd="sng" algn="ctr">
            <a:no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err="1">
              <a:ln>
                <a:noFill/>
              </a:ln>
              <a:solidFill>
                <a:srgbClr val="FFFFFF"/>
              </a:solidFill>
              <a:effectLst/>
              <a:uLnTx/>
              <a:uFillTx/>
              <a:latin typeface="Arial"/>
              <a:ea typeface="+mn-ea"/>
              <a:cs typeface="+mn-cs"/>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029" y="1105548"/>
            <a:ext cx="7845572" cy="2395459"/>
          </a:xfrm>
          <a:prstGeom prst="rect">
            <a:avLst/>
          </a:prstGeom>
        </p:spPr>
      </p:pic>
      <p:sp>
        <p:nvSpPr>
          <p:cNvPr id="4" name="Date Placeholder 3"/>
          <p:cNvSpPr>
            <a:spLocks noGrp="1"/>
          </p:cNvSpPr>
          <p:nvPr>
            <p:ph type="dt" sz="half" idx="10"/>
          </p:nvPr>
        </p:nvSpPr>
        <p:spPr/>
        <p:txBody>
          <a:bodyPr/>
          <a:lstStyle/>
          <a:p>
            <a:pPr>
              <a:defRPr/>
            </a:pPr>
            <a:r>
              <a:rPr lang="en-US" dirty="0" smtClean="0"/>
              <a:t>8 March 2017</a:t>
            </a:r>
            <a:endParaRPr lang="nb-NO" dirty="0"/>
          </a:p>
        </p:txBody>
      </p:sp>
      <p:sp>
        <p:nvSpPr>
          <p:cNvPr id="5" name="Footer Placeholder 4"/>
          <p:cNvSpPr>
            <a:spLocks noGrp="1"/>
          </p:cNvSpPr>
          <p:nvPr>
            <p:ph type="ftr" sz="quarter" idx="11"/>
          </p:nvPr>
        </p:nvSpPr>
        <p:spPr/>
        <p:txBody>
          <a:bodyPr/>
          <a:lstStyle/>
          <a:p>
            <a:pPr>
              <a:defRPr/>
            </a:pPr>
            <a:r>
              <a:rPr lang="en-US" smtClean="0"/>
              <a:t>Project Plan Template: March 2017</a:t>
            </a:r>
            <a:endParaRPr lang="en-US"/>
          </a:p>
        </p:txBody>
      </p:sp>
      <p:sp>
        <p:nvSpPr>
          <p:cNvPr id="6" name="Slide Number Placeholder 5"/>
          <p:cNvSpPr>
            <a:spLocks noGrp="1"/>
          </p:cNvSpPr>
          <p:nvPr>
            <p:ph type="sldNum" sz="quarter" idx="12"/>
          </p:nvPr>
        </p:nvSpPr>
        <p:spPr/>
        <p:txBody>
          <a:bodyPr/>
          <a:lstStyle/>
          <a:p>
            <a:pPr>
              <a:defRPr/>
            </a:pPr>
            <a:fld id="{36533662-B3BE-464F-967D-E5E17F7C7F47}" type="slidenum">
              <a:rPr lang="en-US" smtClean="0"/>
              <a:pPr>
                <a:defRPr/>
              </a:pPr>
              <a:t>9</a:t>
            </a:fld>
            <a:endParaRPr lang="en-US"/>
          </a:p>
        </p:txBody>
      </p:sp>
      <p:sp>
        <p:nvSpPr>
          <p:cNvPr id="17" name="Pentagon 16"/>
          <p:cNvSpPr/>
          <p:nvPr/>
        </p:nvSpPr>
        <p:spPr>
          <a:xfrm>
            <a:off x="774298" y="5826273"/>
            <a:ext cx="7757943" cy="422125"/>
          </a:xfrm>
          <a:prstGeom prst="homePlat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t"/>
          <a:lstStyle/>
          <a:p>
            <a:pPr algn="ctr" eaLnBrk="1" fontAlgn="auto" hangingPunct="1">
              <a:lnSpc>
                <a:spcPts val="700"/>
              </a:lnSpc>
              <a:spcBef>
                <a:spcPts val="0"/>
              </a:spcBef>
              <a:spcAft>
                <a:spcPts val="0"/>
              </a:spcAft>
            </a:pPr>
            <a:endParaRPr lang="en-US" sz="1100" kern="0" dirty="0" smtClean="0">
              <a:solidFill>
                <a:schemeClr val="tx2"/>
              </a:solidFill>
            </a:endParaRPr>
          </a:p>
          <a:p>
            <a:pPr algn="ctr" eaLnBrk="1" fontAlgn="auto" hangingPunct="1">
              <a:spcBef>
                <a:spcPts val="0"/>
              </a:spcBef>
              <a:spcAft>
                <a:spcPts val="0"/>
              </a:spcAft>
            </a:pPr>
            <a:r>
              <a:rPr lang="en-US" sz="1100" kern="0" dirty="0" smtClean="0">
                <a:solidFill>
                  <a:schemeClr val="tx2"/>
                </a:solidFill>
              </a:rPr>
              <a:t>AUTHORIZATION/COMMITMENT</a:t>
            </a:r>
            <a:r>
              <a:rPr lang="en-US" sz="1100" kern="0" dirty="0">
                <a:solidFill>
                  <a:schemeClr val="tx2"/>
                </a:solidFill>
              </a:rPr>
              <a:t>. Continuous evaluation of the project</a:t>
            </a:r>
            <a:r>
              <a:rPr lang="en-US" sz="1100" kern="0" dirty="0">
                <a:solidFill>
                  <a:schemeClr val="tx2"/>
                </a:solidFill>
                <a:latin typeface="Arial"/>
                <a:ea typeface="+mn-ea"/>
                <a:cs typeface="+mn-cs"/>
              </a:rPr>
              <a:t>. </a:t>
            </a:r>
            <a:endParaRPr kumimoji="0" lang="en-US" sz="1100" b="0" i="0" u="none" strike="noStrike" kern="0" cap="none" spc="0" normalizeH="0" baseline="0" noProof="0" dirty="0">
              <a:ln>
                <a:noFill/>
              </a:ln>
              <a:solidFill>
                <a:schemeClr val="tx2"/>
              </a:solidFill>
              <a:effectLst/>
              <a:uLnTx/>
              <a:uFillTx/>
              <a:latin typeface="Arial"/>
              <a:ea typeface="+mn-ea"/>
              <a:cs typeface="+mn-cs"/>
            </a:endParaRPr>
          </a:p>
        </p:txBody>
      </p:sp>
      <p:sp>
        <p:nvSpPr>
          <p:cNvPr id="20" name="Title 4"/>
          <p:cNvSpPr txBox="1">
            <a:spLocks/>
          </p:cNvSpPr>
          <p:nvPr/>
        </p:nvSpPr>
        <p:spPr bwMode="auto">
          <a:xfrm>
            <a:off x="774626" y="141015"/>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9pPr>
          </a:lstStyle>
          <a:p>
            <a:pPr lvl="0" eaLnBrk="1" hangingPunct="1">
              <a:defRPr/>
            </a:pPr>
            <a:r>
              <a:rPr lang="en-US" kern="0" dirty="0"/>
              <a:t>Project Plan in Phases</a:t>
            </a:r>
            <a:endParaRPr lang="en-US" kern="0" dirty="0">
              <a:solidFill>
                <a:srgbClr val="080808"/>
              </a:solidFill>
              <a:ea typeface="ＭＳ Ｐゴシック" charset="0"/>
              <a:cs typeface="Times New Roman" pitchFamily="18" charset="0"/>
            </a:endParaRPr>
          </a:p>
        </p:txBody>
      </p:sp>
      <p:sp>
        <p:nvSpPr>
          <p:cNvPr id="7" name="Rectangle 6"/>
          <p:cNvSpPr/>
          <p:nvPr/>
        </p:nvSpPr>
        <p:spPr>
          <a:xfrm>
            <a:off x="893606" y="3429000"/>
            <a:ext cx="1459863" cy="1945794"/>
          </a:xfrm>
          <a:prstGeom prst="rect">
            <a:avLst/>
          </a:prstGeom>
          <a:ln w="57150">
            <a:solidFill>
              <a:srgbClr val="CAEAF8"/>
            </a:solidFill>
            <a:miter lim="800000"/>
          </a:ln>
        </p:spPr>
        <p:style>
          <a:lnRef idx="2">
            <a:schemeClr val="dk1"/>
          </a:lnRef>
          <a:fillRef idx="1">
            <a:schemeClr val="lt1"/>
          </a:fillRef>
          <a:effectRef idx="0">
            <a:schemeClr val="dk1"/>
          </a:effectRef>
          <a:fontRef idx="minor">
            <a:schemeClr val="dk1"/>
          </a:fontRef>
        </p:style>
        <p:txBody>
          <a:bodyPr rtlCol="0" anchor="t"/>
          <a:lstStyle/>
          <a:p>
            <a:pPr marL="171450" indent="-171450" eaLnBrk="1" fontAlgn="auto" hangingPunct="1">
              <a:spcBef>
                <a:spcPts val="0"/>
              </a:spcBef>
              <a:spcAft>
                <a:spcPts val="0"/>
              </a:spcAft>
              <a:buFont typeface="Arial" panose="020B0604020202020204" pitchFamily="34" charset="0"/>
              <a:buChar char="•"/>
              <a:defRPr/>
            </a:pPr>
            <a:r>
              <a:rPr lang="en-US" sz="1100" kern="0" dirty="0" smtClean="0">
                <a:solidFill>
                  <a:srgbClr val="FFFFFF">
                    <a:lumMod val="10000"/>
                  </a:srgbClr>
                </a:solidFill>
              </a:rPr>
              <a:t>Idea</a:t>
            </a:r>
            <a:r>
              <a:rPr lang="en-US" sz="1100" kern="0" dirty="0">
                <a:solidFill>
                  <a:srgbClr val="FFFFFF">
                    <a:lumMod val="10000"/>
                  </a:srgbClr>
                </a:solidFill>
              </a:rPr>
              <a:t>, Need, Goal </a:t>
            </a:r>
            <a:r>
              <a:rPr lang="en-US" sz="1100" kern="0" dirty="0" smtClean="0">
                <a:solidFill>
                  <a:srgbClr val="FFFFFF">
                    <a:lumMod val="10000"/>
                  </a:srgbClr>
                </a:solidFill>
              </a:rPr>
              <a:t>Structure</a:t>
            </a:r>
          </a:p>
          <a:p>
            <a:pPr marL="171450" indent="-171450" eaLnBrk="1" fontAlgn="auto" hangingPunct="1">
              <a:spcBef>
                <a:spcPts val="0"/>
              </a:spcBef>
              <a:spcAft>
                <a:spcPts val="0"/>
              </a:spcAft>
              <a:buFont typeface="Arial" panose="020B0604020202020204" pitchFamily="34" charset="0"/>
              <a:buChar char="•"/>
              <a:defRPr/>
            </a:pPr>
            <a:r>
              <a:rPr lang="en-US" sz="1100" kern="0" dirty="0" smtClean="0">
                <a:solidFill>
                  <a:srgbClr val="FFFFFF">
                    <a:lumMod val="10000"/>
                  </a:srgbClr>
                </a:solidFill>
              </a:rPr>
              <a:t>Mandate </a:t>
            </a:r>
            <a:r>
              <a:rPr lang="en-US" sz="1100" kern="0" dirty="0">
                <a:solidFill>
                  <a:srgbClr val="FFFFFF">
                    <a:lumMod val="10000"/>
                  </a:srgbClr>
                </a:solidFill>
              </a:rPr>
              <a:t>for the Concept </a:t>
            </a:r>
            <a:r>
              <a:rPr lang="en-US" sz="1100" kern="0" dirty="0" smtClean="0">
                <a:solidFill>
                  <a:srgbClr val="FFFFFF">
                    <a:lumMod val="10000"/>
                  </a:srgbClr>
                </a:solidFill>
              </a:rPr>
              <a:t>Phase and </a:t>
            </a:r>
            <a:r>
              <a:rPr lang="en-US" sz="1100" kern="0" dirty="0">
                <a:solidFill>
                  <a:srgbClr val="FFFFFF">
                    <a:lumMod val="10000"/>
                  </a:srgbClr>
                </a:solidFill>
                <a:latin typeface="Arial"/>
              </a:rPr>
              <a:t>Project </a:t>
            </a:r>
            <a:r>
              <a:rPr lang="en-US" sz="1100" kern="0" dirty="0" smtClean="0">
                <a:solidFill>
                  <a:srgbClr val="FFFFFF">
                    <a:lumMod val="10000"/>
                  </a:srgbClr>
                </a:solidFill>
                <a:latin typeface="Arial"/>
              </a:rPr>
              <a:t>Description</a:t>
            </a:r>
          </a:p>
          <a:p>
            <a:pPr marL="171450" indent="-171450" eaLnBrk="1" fontAlgn="auto" hangingPunct="1">
              <a:spcBef>
                <a:spcPts val="0"/>
              </a:spcBef>
              <a:spcAft>
                <a:spcPts val="0"/>
              </a:spcAft>
              <a:buFont typeface="Arial" panose="020B0604020202020204" pitchFamily="34" charset="0"/>
              <a:buChar char="•"/>
              <a:defRPr/>
            </a:pPr>
            <a:r>
              <a:rPr lang="en-US" sz="1100" kern="0" dirty="0" smtClean="0">
                <a:solidFill>
                  <a:srgbClr val="FFFFFF">
                    <a:lumMod val="10000"/>
                  </a:srgbClr>
                </a:solidFill>
                <a:latin typeface="Arial"/>
              </a:rPr>
              <a:t>Rolls </a:t>
            </a:r>
            <a:r>
              <a:rPr lang="en-US" sz="1100" kern="0" dirty="0">
                <a:solidFill>
                  <a:srgbClr val="FFFFFF">
                    <a:lumMod val="10000"/>
                  </a:srgbClr>
                </a:solidFill>
                <a:latin typeface="Arial"/>
              </a:rPr>
              <a:t>and </a:t>
            </a:r>
            <a:r>
              <a:rPr lang="en-US" sz="1100" kern="0" dirty="0" smtClean="0">
                <a:solidFill>
                  <a:srgbClr val="FFFFFF">
                    <a:lumMod val="10000"/>
                  </a:srgbClr>
                </a:solidFill>
                <a:latin typeface="Arial"/>
              </a:rPr>
              <a:t>Responsibilities,Stakeholders</a:t>
            </a:r>
            <a:endParaRPr lang="en-US" sz="1100" kern="0" dirty="0">
              <a:solidFill>
                <a:srgbClr val="FFFFFF">
                  <a:lumMod val="10000"/>
                </a:srgbClr>
              </a:solidFill>
              <a:latin typeface="Arial"/>
            </a:endParaRPr>
          </a:p>
          <a:p>
            <a:pPr marL="0" marR="0" lvl="0" indent="0" defTabSz="914400" eaLnBrk="1" fontAlgn="auto" latinLnBrk="0" hangingPunct="1">
              <a:lnSpc>
                <a:spcPts val="1200"/>
              </a:lnSpc>
              <a:spcBef>
                <a:spcPts val="0"/>
              </a:spcBef>
              <a:spcAft>
                <a:spcPts val="0"/>
              </a:spcAft>
              <a:buClrTx/>
              <a:buSzTx/>
              <a:buFontTx/>
              <a:buNone/>
              <a:tabLst/>
              <a:defRPr/>
            </a:pPr>
            <a:endParaRPr lang="en-US" sz="1100" kern="0" dirty="0">
              <a:solidFill>
                <a:srgbClr val="FFFFFF">
                  <a:lumMod val="10000"/>
                </a:srgbClr>
              </a:solidFill>
              <a:latin typeface="Arial"/>
            </a:endParaRPr>
          </a:p>
          <a:p>
            <a:pPr eaLnBrk="1" fontAlgn="auto" hangingPunct="1">
              <a:spcBef>
                <a:spcPts val="0"/>
              </a:spcBef>
              <a:spcAft>
                <a:spcPts val="0"/>
              </a:spcAft>
              <a:defRPr/>
            </a:pPr>
            <a:r>
              <a:rPr lang="en-US" sz="1100" kern="0" dirty="0">
                <a:solidFill>
                  <a:srgbClr val="FFFFFF">
                    <a:lumMod val="10000"/>
                  </a:srgbClr>
                </a:solidFill>
                <a:latin typeface="Arial"/>
              </a:rPr>
              <a:t>AUTHORIZATION</a:t>
            </a:r>
            <a:endParaRPr lang="en-US" sz="1100" kern="0" dirty="0">
              <a:latin typeface="Arial"/>
            </a:endParaRPr>
          </a:p>
        </p:txBody>
      </p:sp>
      <p:sp>
        <p:nvSpPr>
          <p:cNvPr id="8" name="Rectangle 7"/>
          <p:cNvSpPr/>
          <p:nvPr/>
        </p:nvSpPr>
        <p:spPr>
          <a:xfrm>
            <a:off x="2421967" y="3428998"/>
            <a:ext cx="1390719" cy="1945795"/>
          </a:xfrm>
          <a:prstGeom prst="rect">
            <a:avLst/>
          </a:prstGeom>
          <a:ln w="57150">
            <a:solidFill>
              <a:srgbClr val="CBDFA4"/>
            </a:solidFill>
            <a:miter lim="800000"/>
          </a:ln>
        </p:spPr>
        <p:style>
          <a:lnRef idx="2">
            <a:schemeClr val="dk1"/>
          </a:lnRef>
          <a:fillRef idx="1">
            <a:schemeClr val="lt1"/>
          </a:fillRef>
          <a:effectRef idx="0">
            <a:schemeClr val="dk1"/>
          </a:effectRef>
          <a:fontRef idx="minor">
            <a:schemeClr val="dk1"/>
          </a:fontRef>
        </p:style>
        <p:txBody>
          <a:bodyPr rtlCol="0" anchor="t"/>
          <a:lstStyle/>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0" dirty="0" smtClean="0">
                <a:solidFill>
                  <a:srgbClr val="FFFFFF">
                    <a:lumMod val="10000"/>
                  </a:srgbClr>
                </a:solidFill>
                <a:latin typeface="Arial"/>
              </a:rPr>
              <a:t>Project Plan</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0" dirty="0" smtClean="0">
                <a:solidFill>
                  <a:srgbClr val="FFFFFF">
                    <a:lumMod val="10000"/>
                  </a:srgbClr>
                </a:solidFill>
                <a:latin typeface="Arial"/>
              </a:rPr>
              <a:t>Planned </a:t>
            </a:r>
            <a:r>
              <a:rPr lang="en-US" sz="1100" kern="0" dirty="0">
                <a:solidFill>
                  <a:srgbClr val="FFFFFF">
                    <a:lumMod val="10000"/>
                  </a:srgbClr>
                </a:solidFill>
                <a:latin typeface="Arial"/>
              </a:rPr>
              <a:t>Milestones and Activities + Risk </a:t>
            </a:r>
            <a:r>
              <a:rPr lang="en-US" sz="1100" kern="0" dirty="0" smtClean="0">
                <a:solidFill>
                  <a:srgbClr val="FFFFFF">
                    <a:lumMod val="10000"/>
                  </a:srgbClr>
                </a:solidFill>
                <a:latin typeface="Arial"/>
              </a:rPr>
              <a:t>Analysis</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0" dirty="0" smtClean="0">
                <a:solidFill>
                  <a:srgbClr val="FFFFFF">
                    <a:lumMod val="10000"/>
                  </a:srgbClr>
                </a:solidFill>
                <a:latin typeface="Arial"/>
              </a:rPr>
              <a:t>Benefit </a:t>
            </a:r>
            <a:r>
              <a:rPr lang="en-US" sz="1100" kern="0" dirty="0">
                <a:solidFill>
                  <a:srgbClr val="FFFFFF">
                    <a:lumMod val="10000"/>
                  </a:srgbClr>
                </a:solidFill>
                <a:latin typeface="Arial"/>
              </a:rPr>
              <a:t>Realization Plan</a:t>
            </a:r>
            <a:endParaRPr lang="en-US" sz="1100" kern="0" dirty="0">
              <a:latin typeface="Arial"/>
            </a:endParaRPr>
          </a:p>
          <a:p>
            <a:pPr eaLnBrk="1" fontAlgn="auto" hangingPunct="1">
              <a:spcBef>
                <a:spcPts val="0"/>
              </a:spcBef>
              <a:spcAft>
                <a:spcPts val="0"/>
              </a:spcAft>
              <a:defRPr/>
            </a:pPr>
            <a:endParaRPr lang="en-US" sz="1100" kern="0" dirty="0">
              <a:solidFill>
                <a:srgbClr val="FFFFFF">
                  <a:lumMod val="10000"/>
                </a:srgbClr>
              </a:solidFill>
              <a:latin typeface="Arial"/>
            </a:endParaRPr>
          </a:p>
          <a:p>
            <a:pPr eaLnBrk="1" fontAlgn="auto" hangingPunct="1">
              <a:spcBef>
                <a:spcPts val="0"/>
              </a:spcBef>
              <a:spcAft>
                <a:spcPts val="0"/>
              </a:spcAft>
              <a:defRPr/>
            </a:pPr>
            <a:endParaRPr lang="en-US" sz="1100" kern="0" dirty="0" smtClean="0">
              <a:solidFill>
                <a:srgbClr val="FFFFFF">
                  <a:lumMod val="10000"/>
                </a:srgbClr>
              </a:solidFill>
              <a:latin typeface="Arial"/>
            </a:endParaRPr>
          </a:p>
          <a:p>
            <a:pPr eaLnBrk="1" fontAlgn="auto" hangingPunct="1">
              <a:spcBef>
                <a:spcPts val="0"/>
              </a:spcBef>
              <a:spcAft>
                <a:spcPts val="0"/>
              </a:spcAft>
              <a:defRPr/>
            </a:pPr>
            <a:endParaRPr lang="en-US" sz="1100" kern="0" dirty="0" smtClean="0">
              <a:solidFill>
                <a:srgbClr val="FFFFFF">
                  <a:lumMod val="10000"/>
                </a:srgbClr>
              </a:solidFill>
              <a:latin typeface="Arial"/>
            </a:endParaRPr>
          </a:p>
          <a:p>
            <a:pPr eaLnBrk="1" fontAlgn="auto" hangingPunct="1">
              <a:spcBef>
                <a:spcPts val="0"/>
              </a:spcBef>
              <a:spcAft>
                <a:spcPts val="0"/>
              </a:spcAft>
              <a:defRPr/>
            </a:pPr>
            <a:r>
              <a:rPr lang="en-US" sz="1100" kern="0" dirty="0" smtClean="0">
                <a:solidFill>
                  <a:srgbClr val="FFFFFF">
                    <a:lumMod val="10000"/>
                  </a:srgbClr>
                </a:solidFill>
                <a:latin typeface="Arial"/>
              </a:rPr>
              <a:t>INVOLVEMENT</a:t>
            </a:r>
            <a:endParaRPr lang="nb-NO" sz="1100" kern="0" dirty="0">
              <a:solidFill>
                <a:srgbClr val="FFFFFF">
                  <a:lumMod val="10000"/>
                </a:srgbClr>
              </a:solidFill>
              <a:latin typeface="Arial"/>
            </a:endParaRPr>
          </a:p>
        </p:txBody>
      </p:sp>
      <p:sp>
        <p:nvSpPr>
          <p:cNvPr id="9" name="Rectangle 8"/>
          <p:cNvSpPr/>
          <p:nvPr/>
        </p:nvSpPr>
        <p:spPr>
          <a:xfrm>
            <a:off x="3871989" y="3429000"/>
            <a:ext cx="1389106" cy="1945794"/>
          </a:xfrm>
          <a:prstGeom prst="rect">
            <a:avLst/>
          </a:prstGeom>
          <a:ln w="57150">
            <a:solidFill>
              <a:srgbClr val="CBDFA4"/>
            </a:solidFill>
            <a:miter lim="800000"/>
          </a:ln>
        </p:spPr>
        <p:style>
          <a:lnRef idx="2">
            <a:schemeClr val="dk1"/>
          </a:lnRef>
          <a:fillRef idx="1">
            <a:schemeClr val="lt1"/>
          </a:fillRef>
          <a:effectRef idx="0">
            <a:schemeClr val="dk1"/>
          </a:effectRef>
          <a:fontRef idx="minor">
            <a:schemeClr val="dk1"/>
          </a:fontRef>
        </p:style>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smtClean="0">
                <a:ln>
                  <a:noFill/>
                </a:ln>
                <a:solidFill>
                  <a:srgbClr val="FFFFFF">
                    <a:lumMod val="10000"/>
                  </a:srgbClr>
                </a:solidFill>
                <a:effectLst/>
                <a:uLnTx/>
                <a:uFillTx/>
                <a:latin typeface="Arial"/>
              </a:rPr>
              <a:t>(one </a:t>
            </a:r>
            <a:r>
              <a:rPr kumimoji="0" lang="en-US" sz="900" b="0" i="0" u="none" strike="noStrike" kern="0" cap="none" spc="0" normalizeH="0" baseline="0" dirty="0">
                <a:ln>
                  <a:noFill/>
                </a:ln>
                <a:solidFill>
                  <a:srgbClr val="FFFFFF">
                    <a:lumMod val="10000"/>
                  </a:srgbClr>
                </a:solidFill>
                <a:effectLst/>
                <a:uLnTx/>
                <a:uFillTx/>
                <a:latin typeface="Arial"/>
              </a:rPr>
              <a:t>or more </a:t>
            </a:r>
            <a:r>
              <a:rPr kumimoji="0" lang="en-US" sz="900" b="0" i="0" u="none" strike="noStrike" kern="0" cap="none" spc="0" normalizeH="0" baseline="0" dirty="0" smtClean="0">
                <a:ln>
                  <a:noFill/>
                </a:ln>
                <a:solidFill>
                  <a:srgbClr val="FFFFFF">
                    <a:lumMod val="10000"/>
                  </a:srgbClr>
                </a:solidFill>
                <a:effectLst/>
                <a:uLnTx/>
                <a:uFillTx/>
                <a:latin typeface="Arial"/>
              </a:rPr>
              <a:t>phases</a:t>
            </a:r>
            <a:r>
              <a:rPr kumimoji="0" lang="en-US" sz="900" b="0" i="0" u="none" strike="noStrike" kern="0" cap="none" spc="0" normalizeH="0" baseline="0" dirty="0">
                <a:ln>
                  <a:noFill/>
                </a:ln>
                <a:solidFill>
                  <a:srgbClr val="FFFFFF">
                    <a:lumMod val="10000"/>
                  </a:srgbClr>
                </a:solidFill>
                <a:effectLst/>
                <a:uLnTx/>
                <a:uFillTx/>
                <a:latin typeface="Arial"/>
              </a:rPr>
              <a:t>)</a:t>
            </a:r>
            <a:endParaRPr kumimoji="0" lang="en-US" sz="900" b="0" i="0" u="none" strike="noStrike" kern="0" cap="none" spc="0" normalizeH="0" baseline="0" dirty="0">
              <a:ln>
                <a:noFill/>
              </a:ln>
              <a:effectLst/>
              <a:uLnTx/>
              <a:uFillTx/>
              <a:latin typeface="Arial"/>
            </a:endParaRP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0" dirty="0" smtClean="0">
                <a:solidFill>
                  <a:srgbClr val="FFFFFF">
                    <a:lumMod val="10000"/>
                  </a:srgbClr>
                </a:solidFill>
                <a:latin typeface="Arial"/>
              </a:rPr>
              <a:t>Project Plan</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0" dirty="0" smtClean="0">
                <a:solidFill>
                  <a:srgbClr val="FFFFFF">
                    <a:lumMod val="10000"/>
                  </a:srgbClr>
                </a:solidFill>
                <a:latin typeface="Arial"/>
              </a:rPr>
              <a:t>Reporting </a:t>
            </a:r>
            <a:r>
              <a:rPr lang="en-US" sz="1100" kern="0" dirty="0">
                <a:solidFill>
                  <a:srgbClr val="FFFFFF">
                    <a:lumMod val="10000"/>
                  </a:srgbClr>
                </a:solidFill>
                <a:latin typeface="Arial"/>
              </a:rPr>
              <a:t>on progress, strategic choices, unforeseen events</a:t>
            </a:r>
            <a:endParaRPr kumimoji="0" lang="en-US" sz="1100" b="0" i="0" u="none" strike="noStrike" kern="0" cap="none" spc="0" normalizeH="0" baseline="0" dirty="0">
              <a:ln>
                <a:noFill/>
              </a:ln>
              <a:solidFill>
                <a:srgbClr val="FFFFFF">
                  <a:lumMod val="10000"/>
                </a:srgbClr>
              </a:solidFill>
              <a:effectLst/>
              <a:uLnTx/>
              <a:uFillTx/>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dirty="0">
              <a:ln>
                <a:noFill/>
              </a:ln>
              <a:solidFill>
                <a:srgbClr val="FFFFFF">
                  <a:lumMod val="10000"/>
                </a:srgbClr>
              </a:solidFill>
              <a:effectLst/>
              <a:uLnTx/>
              <a:uFillTx/>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100" kern="0" dirty="0" smtClean="0">
              <a:solidFill>
                <a:srgbClr val="FFFFFF">
                  <a:lumMod val="10000"/>
                </a:srgbClr>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lang="en-US" sz="1100" kern="0" dirty="0" smtClean="0">
                <a:solidFill>
                  <a:srgbClr val="FFFFFF">
                    <a:lumMod val="10000"/>
                  </a:srgbClr>
                </a:solidFill>
                <a:latin typeface="Arial"/>
              </a:rPr>
              <a:t>INVOLVEMENT</a:t>
            </a:r>
            <a:endParaRPr kumimoji="0" lang="en-US" sz="1100" b="0" i="0" u="none" strike="noStrike" kern="0" cap="none" spc="0" normalizeH="0" baseline="0" noProof="0" dirty="0" err="1">
              <a:ln>
                <a:noFill/>
              </a:ln>
              <a:solidFill>
                <a:srgbClr val="000000"/>
              </a:solidFill>
              <a:effectLst/>
              <a:uLnTx/>
              <a:uFillTx/>
              <a:latin typeface="Arial"/>
            </a:endParaRPr>
          </a:p>
        </p:txBody>
      </p:sp>
      <p:sp>
        <p:nvSpPr>
          <p:cNvPr id="10" name="Rectangle 9"/>
          <p:cNvSpPr/>
          <p:nvPr/>
        </p:nvSpPr>
        <p:spPr>
          <a:xfrm>
            <a:off x="5320424" y="3429000"/>
            <a:ext cx="1390719" cy="1945794"/>
          </a:xfrm>
          <a:prstGeom prst="rect">
            <a:avLst/>
          </a:prstGeom>
          <a:ln w="57150">
            <a:solidFill>
              <a:srgbClr val="CBDFA4"/>
            </a:solidFill>
            <a:miter lim="800000"/>
          </a:ln>
        </p:spPr>
        <p:style>
          <a:lnRef idx="2">
            <a:schemeClr val="dk1"/>
          </a:lnRef>
          <a:fillRef idx="1">
            <a:schemeClr val="lt1"/>
          </a:fillRef>
          <a:effectRef idx="0">
            <a:schemeClr val="dk1"/>
          </a:effectRef>
          <a:fontRef idx="minor">
            <a:schemeClr val="dk1"/>
          </a:fontRef>
        </p:style>
        <p:txBody>
          <a:bodyPr rtlCol="0" anchor="t"/>
          <a:lstStyle/>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0" dirty="0" smtClean="0">
                <a:latin typeface="Arial"/>
              </a:rPr>
              <a:t>Post-project Report</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smtClean="0">
                <a:ln>
                  <a:noFill/>
                </a:ln>
                <a:solidFill>
                  <a:srgbClr val="000000"/>
                </a:solidFill>
                <a:effectLst/>
                <a:uLnTx/>
                <a:uFillTx/>
                <a:latin typeface="Arial"/>
              </a:rPr>
              <a:t>Evaluation</a:t>
            </a:r>
            <a:r>
              <a:rPr kumimoji="0" lang="en-US" sz="1100" b="0" i="0" u="none" strike="noStrike" kern="0" cap="none" spc="0" normalizeH="0" baseline="0" noProof="0" dirty="0">
                <a:ln>
                  <a:noFill/>
                </a:ln>
                <a:solidFill>
                  <a:srgbClr val="000000"/>
                </a:solidFill>
                <a:effectLst/>
                <a:uLnTx/>
                <a:uFillTx/>
                <a:latin typeface="Arial"/>
              </a:rPr>
              <a:t>, </a:t>
            </a:r>
            <a:r>
              <a:rPr kumimoji="0" lang="en-US" sz="1100" b="0" i="0" u="none" strike="noStrike" kern="0" cap="none" spc="0" normalizeH="0" baseline="0" noProof="0" dirty="0" smtClean="0">
                <a:ln>
                  <a:noFill/>
                </a:ln>
                <a:solidFill>
                  <a:srgbClr val="000000"/>
                </a:solidFill>
                <a:effectLst/>
                <a:uLnTx/>
                <a:uFillTx/>
                <a:latin typeface="Arial"/>
              </a:rPr>
              <a:t>Lessons</a:t>
            </a:r>
            <a:endParaRPr kumimoji="0" lang="en-US" sz="1100" b="0" i="0" u="none" strike="noStrike" kern="0" cap="none" spc="0" normalizeH="0" baseline="0" noProof="0" dirty="0">
              <a:ln>
                <a:noFill/>
              </a:ln>
              <a:solidFill>
                <a:srgbClr val="000000"/>
              </a:solidFill>
              <a:effectLst/>
              <a:uLnTx/>
              <a:uFillTx/>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100" kern="0" dirty="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a:endParaRPr>
          </a:p>
          <a:p>
            <a:pPr eaLnBrk="1" fontAlgn="auto" hangingPunct="1">
              <a:spcBef>
                <a:spcPts val="0"/>
              </a:spcBef>
              <a:spcAft>
                <a:spcPts val="0"/>
              </a:spcAft>
              <a:defRPr/>
            </a:pPr>
            <a:endParaRPr kumimoji="0" lang="en-US" sz="1100" b="0" i="0" u="none" strike="noStrike" kern="0" cap="none" spc="0" normalizeH="0" baseline="0" noProof="0" dirty="0" smtClean="0">
              <a:ln>
                <a:noFill/>
              </a:ln>
              <a:solidFill>
                <a:schemeClr val="tx1"/>
              </a:solidFill>
              <a:effectLst/>
              <a:uLnTx/>
              <a:uFillTx/>
              <a:latin typeface="Arial"/>
            </a:endParaRPr>
          </a:p>
          <a:p>
            <a:pPr eaLnBrk="1" fontAlgn="auto" hangingPunct="1">
              <a:spcBef>
                <a:spcPts val="0"/>
              </a:spcBef>
              <a:spcAft>
                <a:spcPts val="0"/>
              </a:spcAft>
              <a:defRPr/>
            </a:pPr>
            <a:endParaRPr kumimoji="0" lang="en-US" sz="1100" b="0" i="0" u="none" strike="noStrike" kern="0" cap="none" spc="0" normalizeH="0" baseline="0" noProof="0" dirty="0" smtClean="0">
              <a:ln>
                <a:noFill/>
              </a:ln>
              <a:solidFill>
                <a:schemeClr val="tx1"/>
              </a:solidFill>
              <a:effectLst/>
              <a:uLnTx/>
              <a:uFillTx/>
              <a:latin typeface="Arial"/>
            </a:endParaRPr>
          </a:p>
          <a:p>
            <a:pPr eaLnBrk="1" fontAlgn="auto" hangingPunct="1">
              <a:spcBef>
                <a:spcPts val="0"/>
              </a:spcBef>
              <a:spcAft>
                <a:spcPts val="0"/>
              </a:spcAft>
              <a:defRPr/>
            </a:pPr>
            <a:r>
              <a:rPr kumimoji="0" lang="en-US" sz="1100" b="0" i="0" u="none" strike="noStrike" kern="0" cap="none" spc="0" normalizeH="0" baseline="0" noProof="0" dirty="0" smtClean="0">
                <a:ln>
                  <a:noFill/>
                </a:ln>
                <a:solidFill>
                  <a:schemeClr val="tx1"/>
                </a:solidFill>
                <a:effectLst/>
                <a:uLnTx/>
                <a:uFillTx/>
                <a:latin typeface="Arial"/>
              </a:rPr>
              <a:t>ACCEPTANCE</a:t>
            </a:r>
            <a:endParaRPr kumimoji="0" lang="en-US" sz="1100" b="0" i="0" u="none" strike="noStrike" kern="0" cap="none" spc="0" normalizeH="0" baseline="0" noProof="0" dirty="0">
              <a:ln>
                <a:noFill/>
              </a:ln>
              <a:solidFill>
                <a:srgbClr val="000000"/>
              </a:solidFill>
              <a:effectLst/>
              <a:uLnTx/>
              <a:uFillTx/>
              <a:latin typeface="Arial"/>
            </a:endParaRPr>
          </a:p>
        </p:txBody>
      </p:sp>
      <p:sp>
        <p:nvSpPr>
          <p:cNvPr id="11" name="Rectangle 10"/>
          <p:cNvSpPr/>
          <p:nvPr/>
        </p:nvSpPr>
        <p:spPr>
          <a:xfrm>
            <a:off x="6785688" y="3428999"/>
            <a:ext cx="1429762" cy="1945794"/>
          </a:xfrm>
          <a:prstGeom prst="rect">
            <a:avLst/>
          </a:prstGeom>
          <a:ln w="57150">
            <a:solidFill>
              <a:srgbClr val="CAEAF8"/>
            </a:solidFill>
            <a:miter lim="800000"/>
          </a:ln>
        </p:spPr>
        <p:style>
          <a:lnRef idx="2">
            <a:schemeClr val="dk1"/>
          </a:lnRef>
          <a:fillRef idx="1">
            <a:schemeClr val="lt1"/>
          </a:fillRef>
          <a:effectRef idx="0">
            <a:schemeClr val="dk1"/>
          </a:effectRef>
          <a:fontRef idx="minor">
            <a:schemeClr val="dk1"/>
          </a:fontRef>
        </p:style>
        <p:txBody>
          <a:bodyPr rtlCol="0" anchor="t"/>
          <a:lstStyle/>
          <a:p>
            <a:pPr marL="171450" indent="-171450" eaLnBrk="1" fontAlgn="auto" hangingPunct="1">
              <a:spcBef>
                <a:spcPts val="0"/>
              </a:spcBef>
              <a:spcAft>
                <a:spcPts val="0"/>
              </a:spcAft>
              <a:buFont typeface="Arial" panose="020B0604020202020204" pitchFamily="34" charset="0"/>
              <a:buChar char="•"/>
              <a:defRPr/>
            </a:pPr>
            <a:r>
              <a:rPr lang="en-US" sz="1100" kern="0" dirty="0" smtClean="0">
                <a:latin typeface="Arial"/>
              </a:rPr>
              <a:t>Initiate </a:t>
            </a:r>
            <a:r>
              <a:rPr lang="en-US" sz="1100" kern="0" dirty="0">
                <a:latin typeface="Arial"/>
              </a:rPr>
              <a:t>Benefit-</a:t>
            </a:r>
            <a:r>
              <a:rPr lang="en-US" sz="1100" kern="0" dirty="0">
                <a:solidFill>
                  <a:srgbClr val="000000"/>
                </a:solidFill>
                <a:latin typeface="Arial"/>
              </a:rPr>
              <a:t> Realization </a:t>
            </a:r>
            <a:r>
              <a:rPr lang="en-US" sz="1100" kern="0" dirty="0" smtClean="0">
                <a:solidFill>
                  <a:srgbClr val="000000"/>
                </a:solidFill>
                <a:latin typeface="Arial"/>
              </a:rPr>
              <a:t>Plan</a:t>
            </a:r>
          </a:p>
          <a:p>
            <a:pPr marL="171450" indent="-171450" eaLnBrk="1" fontAlgn="auto" hangingPunct="1">
              <a:spcBef>
                <a:spcPts val="0"/>
              </a:spcBef>
              <a:spcAft>
                <a:spcPts val="0"/>
              </a:spcAft>
              <a:buFont typeface="Arial" panose="020B0604020202020204" pitchFamily="34" charset="0"/>
              <a:buChar char="•"/>
              <a:defRPr/>
            </a:pPr>
            <a:r>
              <a:rPr lang="en-US" sz="1100" kern="0" dirty="0" smtClean="0">
                <a:solidFill>
                  <a:srgbClr val="000000"/>
                </a:solidFill>
                <a:latin typeface="Arial"/>
              </a:rPr>
              <a:t>Implementation </a:t>
            </a:r>
            <a:r>
              <a:rPr lang="en-US" sz="1100" kern="0" dirty="0">
                <a:solidFill>
                  <a:srgbClr val="000000"/>
                </a:solidFill>
                <a:latin typeface="Arial"/>
              </a:rPr>
              <a:t>Support within the </a:t>
            </a:r>
            <a:r>
              <a:rPr lang="en-US" sz="1100" kern="0" dirty="0" smtClean="0">
                <a:solidFill>
                  <a:srgbClr val="000000"/>
                </a:solidFill>
                <a:latin typeface="Arial"/>
              </a:rPr>
              <a:t>organization</a:t>
            </a:r>
          </a:p>
          <a:p>
            <a:pPr marL="171450" indent="-171450" eaLnBrk="1" fontAlgn="auto" hangingPunct="1">
              <a:spcBef>
                <a:spcPts val="0"/>
              </a:spcBef>
              <a:spcAft>
                <a:spcPts val="0"/>
              </a:spcAft>
              <a:buFont typeface="Arial" panose="020B0604020202020204" pitchFamily="34" charset="0"/>
              <a:buChar char="•"/>
              <a:defRPr/>
            </a:pPr>
            <a:r>
              <a:rPr lang="en-US" sz="1100" kern="0" dirty="0" smtClean="0">
                <a:solidFill>
                  <a:srgbClr val="000000"/>
                </a:solidFill>
                <a:latin typeface="Arial"/>
              </a:rPr>
              <a:t>Maintenance</a:t>
            </a:r>
          </a:p>
          <a:p>
            <a:pPr marL="171450" indent="-171450" eaLnBrk="1" fontAlgn="auto" hangingPunct="1">
              <a:spcBef>
                <a:spcPts val="0"/>
              </a:spcBef>
              <a:spcAft>
                <a:spcPts val="0"/>
              </a:spcAft>
              <a:buFont typeface="Arial" panose="020B0604020202020204" pitchFamily="34" charset="0"/>
              <a:buChar char="•"/>
              <a:defRPr/>
            </a:pPr>
            <a:r>
              <a:rPr lang="en-US" sz="1100" kern="0" dirty="0" smtClean="0">
                <a:solidFill>
                  <a:srgbClr val="000000"/>
                </a:solidFill>
                <a:latin typeface="Arial"/>
              </a:rPr>
              <a:t>Evaluation</a:t>
            </a:r>
            <a:endParaRPr lang="en-US" sz="1100" kern="0" dirty="0">
              <a:solidFill>
                <a:srgbClr val="0000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a:endParaRPr>
          </a:p>
          <a:p>
            <a:pPr eaLnBrk="1" fontAlgn="auto" hangingPunct="1">
              <a:spcBef>
                <a:spcPts val="0"/>
              </a:spcBef>
              <a:spcAft>
                <a:spcPts val="0"/>
              </a:spcAft>
              <a:defRPr/>
            </a:pPr>
            <a:endParaRPr kumimoji="0" lang="en-US" sz="1100" b="0" i="0" u="none" strike="noStrike" kern="0" cap="none" spc="0" normalizeH="0" baseline="0" noProof="0" dirty="0" smtClean="0">
              <a:ln>
                <a:noFill/>
              </a:ln>
              <a:solidFill>
                <a:srgbClr val="000000"/>
              </a:solidFill>
              <a:effectLst/>
              <a:uLnTx/>
              <a:uFillTx/>
              <a:latin typeface="Arial"/>
            </a:endParaRPr>
          </a:p>
          <a:p>
            <a:pPr eaLnBrk="1" fontAlgn="auto" hangingPunct="1">
              <a:spcBef>
                <a:spcPts val="0"/>
              </a:spcBef>
              <a:spcAft>
                <a:spcPts val="0"/>
              </a:spcAft>
              <a:defRPr/>
            </a:pPr>
            <a:endParaRPr kumimoji="0" lang="en-US" sz="1100" b="0" i="0" u="none" strike="noStrike" kern="0" cap="none" spc="0" normalizeH="0" baseline="0" noProof="0" dirty="0" smtClean="0">
              <a:ln>
                <a:noFill/>
              </a:ln>
              <a:solidFill>
                <a:srgbClr val="000000"/>
              </a:solidFill>
              <a:effectLst/>
              <a:uLnTx/>
              <a:uFillTx/>
              <a:latin typeface="Arial"/>
            </a:endParaRPr>
          </a:p>
          <a:p>
            <a:pPr eaLnBrk="1" fontAlgn="auto" hangingPunct="1">
              <a:spcBef>
                <a:spcPts val="0"/>
              </a:spcBef>
              <a:spcAft>
                <a:spcPts val="0"/>
              </a:spcAft>
              <a:defRPr/>
            </a:pPr>
            <a:r>
              <a:rPr kumimoji="0" lang="en-US" sz="1100" b="0" i="0" u="none" strike="noStrike" kern="0" cap="none" spc="0" normalizeH="0" baseline="0" noProof="0" dirty="0" smtClean="0">
                <a:ln>
                  <a:noFill/>
                </a:ln>
                <a:solidFill>
                  <a:srgbClr val="000000"/>
                </a:solidFill>
                <a:effectLst/>
                <a:uLnTx/>
                <a:uFillTx/>
                <a:latin typeface="Arial"/>
              </a:rPr>
              <a:t>IMPLEMENTATION</a:t>
            </a:r>
            <a:endParaRPr kumimoji="0" lang="en-US" sz="1100" b="0" i="0" u="none" strike="noStrike" kern="0" cap="none" spc="0" normalizeH="0" baseline="0" noProof="0" dirty="0">
              <a:ln>
                <a:noFill/>
              </a:ln>
              <a:effectLst/>
              <a:uLnTx/>
              <a:uFillTx/>
              <a:latin typeface="Arial"/>
            </a:endParaRPr>
          </a:p>
        </p:txBody>
      </p:sp>
    </p:spTree>
    <p:extLst>
      <p:ext uri="{BB962C8B-B14F-4D97-AF65-F5344CB8AC3E}">
        <p14:creationId xmlns:p14="http://schemas.microsoft.com/office/powerpoint/2010/main" val="2004785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3889" y="163701"/>
            <a:ext cx="7696200" cy="1143000"/>
          </a:xfrm>
        </p:spPr>
        <p:txBody>
          <a:bodyPr/>
          <a:lstStyle/>
          <a:p>
            <a:r>
              <a:rPr lang="nb-NO" altLang="nb-NO" dirty="0"/>
              <a:t>General </a:t>
            </a:r>
            <a:r>
              <a:rPr lang="nb-NO" altLang="nb-NO" dirty="0" err="1" smtClean="0"/>
              <a:t>Timeline</a:t>
            </a:r>
            <a:endParaRPr lang="nb-NO" dirty="0"/>
          </a:p>
        </p:txBody>
      </p:sp>
      <p:sp>
        <p:nvSpPr>
          <p:cNvPr id="4" name="Date Placeholder 3"/>
          <p:cNvSpPr>
            <a:spLocks noGrp="1"/>
          </p:cNvSpPr>
          <p:nvPr>
            <p:ph type="dt" sz="half" idx="10"/>
          </p:nvPr>
        </p:nvSpPr>
        <p:spPr/>
        <p:txBody>
          <a:bodyPr/>
          <a:lstStyle/>
          <a:p>
            <a:pPr>
              <a:defRPr/>
            </a:pPr>
            <a:r>
              <a:rPr lang="en-US" dirty="0" smtClean="0"/>
              <a:t>8 March 2017</a:t>
            </a:r>
            <a:endParaRPr lang="nb-NO" dirty="0"/>
          </a:p>
        </p:txBody>
      </p:sp>
      <p:sp>
        <p:nvSpPr>
          <p:cNvPr id="5" name="Footer Placeholder 4"/>
          <p:cNvSpPr>
            <a:spLocks noGrp="1"/>
          </p:cNvSpPr>
          <p:nvPr>
            <p:ph type="ftr" sz="quarter" idx="11"/>
          </p:nvPr>
        </p:nvSpPr>
        <p:spPr/>
        <p:txBody>
          <a:bodyPr/>
          <a:lstStyle/>
          <a:p>
            <a:pPr>
              <a:defRPr/>
            </a:pPr>
            <a:r>
              <a:rPr lang="en-US" smtClean="0"/>
              <a:t>Project Plan Template: March 2017</a:t>
            </a:r>
            <a:endParaRPr lang="en-US"/>
          </a:p>
        </p:txBody>
      </p:sp>
      <p:sp>
        <p:nvSpPr>
          <p:cNvPr id="6" name="Slide Number Placeholder 5"/>
          <p:cNvSpPr>
            <a:spLocks noGrp="1"/>
          </p:cNvSpPr>
          <p:nvPr>
            <p:ph type="sldNum" sz="quarter" idx="12"/>
          </p:nvPr>
        </p:nvSpPr>
        <p:spPr/>
        <p:txBody>
          <a:bodyPr/>
          <a:lstStyle/>
          <a:p>
            <a:pPr>
              <a:defRPr/>
            </a:pPr>
            <a:fld id="{36533662-B3BE-464F-967D-E5E17F7C7F47}" type="slidenum">
              <a:rPr lang="en-US" smtClean="0"/>
              <a:pPr>
                <a:defRPr/>
              </a:pPr>
              <a:t>10</a:t>
            </a:fld>
            <a:endParaRPr lang="en-US"/>
          </a:p>
        </p:txBody>
      </p:sp>
      <p:sp>
        <p:nvSpPr>
          <p:cNvPr id="7" name="Pentagon 6"/>
          <p:cNvSpPr/>
          <p:nvPr/>
        </p:nvSpPr>
        <p:spPr bwMode="auto">
          <a:xfrm>
            <a:off x="3887189" y="4581128"/>
            <a:ext cx="2232025" cy="504825"/>
          </a:xfrm>
          <a:prstGeom prst="homePlate">
            <a:avLst/>
          </a:prstGeom>
          <a:solidFill>
            <a:schemeClr val="accent1"/>
          </a:solidFill>
          <a:ln w="28575" cap="flat" cmpd="sng" algn="ctr">
            <a:solidFill>
              <a:schemeClr val="tx1"/>
            </a:solidFill>
            <a:prstDash val="solid"/>
            <a:round/>
            <a:headEnd type="none" w="med" len="med"/>
            <a:tailEnd type="none" w="med" len="med"/>
          </a:ln>
          <a:effectLst/>
        </p:spPr>
        <p:txBody>
          <a:bodyPr/>
          <a:lstStyle/>
          <a:p>
            <a:pPr>
              <a:defRPr/>
            </a:pPr>
            <a:endParaRPr lang="nb-NO" sz="1400" dirty="0">
              <a:solidFill>
                <a:schemeClr val="bg1"/>
              </a:solidFill>
              <a:latin typeface="Arial" charset="0"/>
              <a:ea typeface="ヒラギノ角ゴ Pro W3" pitchFamily="1" charset="-128"/>
              <a:cs typeface="+mn-cs"/>
            </a:endParaRPr>
          </a:p>
        </p:txBody>
      </p:sp>
      <p:sp>
        <p:nvSpPr>
          <p:cNvPr id="8" name="Pentagon 3"/>
          <p:cNvSpPr>
            <a:spLocks noChangeArrowheads="1"/>
          </p:cNvSpPr>
          <p:nvPr/>
        </p:nvSpPr>
        <p:spPr bwMode="auto">
          <a:xfrm>
            <a:off x="501651" y="1772816"/>
            <a:ext cx="1838102" cy="504825"/>
          </a:xfrm>
          <a:prstGeom prst="homePlate">
            <a:avLst>
              <a:gd name="adj" fmla="val 49931"/>
            </a:avLst>
          </a:prstGeom>
          <a:solidFill>
            <a:schemeClr val="accent1"/>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600" dirty="0" smtClean="0"/>
              <a:t>Delivery </a:t>
            </a:r>
            <a:r>
              <a:rPr lang="nb-NO" altLang="nb-NO" sz="1600" dirty="0" err="1"/>
              <a:t>X</a:t>
            </a:r>
            <a:endParaRPr lang="nb-NO" altLang="nb-NO" sz="1600" dirty="0"/>
          </a:p>
        </p:txBody>
      </p:sp>
      <p:cxnSp>
        <p:nvCxnSpPr>
          <p:cNvPr id="9" name="Straight Connector 5"/>
          <p:cNvCxnSpPr>
            <a:cxnSpLocks noChangeShapeType="1"/>
          </p:cNvCxnSpPr>
          <p:nvPr/>
        </p:nvCxnSpPr>
        <p:spPr bwMode="auto">
          <a:xfrm>
            <a:off x="501650" y="1556792"/>
            <a:ext cx="7921625" cy="0"/>
          </a:xfrm>
          <a:prstGeom prst="line">
            <a:avLst/>
          </a:prstGeom>
          <a:noFill/>
          <a:ln w="4127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0" name="TextBox 7"/>
          <p:cNvSpPr txBox="1">
            <a:spLocks noChangeArrowheads="1"/>
          </p:cNvSpPr>
          <p:nvPr/>
        </p:nvSpPr>
        <p:spPr bwMode="auto">
          <a:xfrm>
            <a:off x="123903" y="1057275"/>
            <a:ext cx="15329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b="1" dirty="0" smtClean="0"/>
              <a:t>Sept</a:t>
            </a:r>
            <a:r>
              <a:rPr lang="nb-NO" altLang="nb-NO" b="1" dirty="0"/>
              <a:t>. </a:t>
            </a:r>
            <a:r>
              <a:rPr lang="nb-NO" altLang="nb-NO" b="1" dirty="0" smtClean="0"/>
              <a:t>2017</a:t>
            </a:r>
            <a:endParaRPr lang="nb-NO" altLang="nb-NO" b="1" dirty="0"/>
          </a:p>
        </p:txBody>
      </p:sp>
      <p:sp>
        <p:nvSpPr>
          <p:cNvPr id="11" name="TextBox 8"/>
          <p:cNvSpPr txBox="1">
            <a:spLocks noChangeArrowheads="1"/>
          </p:cNvSpPr>
          <p:nvPr/>
        </p:nvSpPr>
        <p:spPr bwMode="auto">
          <a:xfrm>
            <a:off x="7380288" y="1066502"/>
            <a:ext cx="7553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b="1" dirty="0" smtClean="0"/>
              <a:t>2019</a:t>
            </a:r>
            <a:endParaRPr lang="nb-NO" altLang="nb-NO" b="1" dirty="0"/>
          </a:p>
        </p:txBody>
      </p:sp>
      <p:sp>
        <p:nvSpPr>
          <p:cNvPr id="12" name="TextBox 9"/>
          <p:cNvSpPr txBox="1">
            <a:spLocks noChangeArrowheads="1"/>
          </p:cNvSpPr>
          <p:nvPr/>
        </p:nvSpPr>
        <p:spPr bwMode="auto">
          <a:xfrm>
            <a:off x="4842668" y="1092581"/>
            <a:ext cx="7553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b="1" dirty="0" smtClean="0"/>
              <a:t>2018</a:t>
            </a:r>
            <a:endParaRPr lang="nb-NO" altLang="nb-NO" b="1" dirty="0"/>
          </a:p>
        </p:txBody>
      </p:sp>
      <p:sp>
        <p:nvSpPr>
          <p:cNvPr id="13" name="Pentagon 10"/>
          <p:cNvSpPr>
            <a:spLocks noChangeArrowheads="1"/>
          </p:cNvSpPr>
          <p:nvPr/>
        </p:nvSpPr>
        <p:spPr bwMode="auto">
          <a:xfrm>
            <a:off x="1691678" y="2492896"/>
            <a:ext cx="3311525" cy="504825"/>
          </a:xfrm>
          <a:prstGeom prst="homePlate">
            <a:avLst>
              <a:gd name="adj" fmla="val 49897"/>
            </a:avLst>
          </a:prstGeom>
          <a:solidFill>
            <a:schemeClr val="accent2">
              <a:lumMod val="20000"/>
              <a:lumOff val="80000"/>
            </a:schemeClr>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600" dirty="0"/>
              <a:t>Delivery  Y</a:t>
            </a:r>
          </a:p>
        </p:txBody>
      </p:sp>
      <p:sp>
        <p:nvSpPr>
          <p:cNvPr id="14" name="Pentagon 12"/>
          <p:cNvSpPr>
            <a:spLocks noChangeArrowheads="1"/>
          </p:cNvSpPr>
          <p:nvPr/>
        </p:nvSpPr>
        <p:spPr bwMode="auto">
          <a:xfrm>
            <a:off x="1691677" y="3140968"/>
            <a:ext cx="3311525" cy="504825"/>
          </a:xfrm>
          <a:prstGeom prst="homePlate">
            <a:avLst>
              <a:gd name="adj" fmla="val 49897"/>
            </a:avLst>
          </a:prstGeom>
          <a:solidFill>
            <a:schemeClr val="accent1"/>
          </a:solidFill>
          <a:ln w="28575" algn="ctr">
            <a:solidFill>
              <a:schemeClr val="tx1"/>
            </a:solidFill>
            <a:round/>
            <a:headEnd/>
            <a:tailEnd/>
          </a:ln>
        </p:spPr>
        <p:txBody>
          <a:bodyPr anchor="t"/>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600" dirty="0"/>
              <a:t>Delivery  Z</a:t>
            </a:r>
          </a:p>
        </p:txBody>
      </p:sp>
      <p:cxnSp>
        <p:nvCxnSpPr>
          <p:cNvPr id="15" name="Straight Connector 16"/>
          <p:cNvCxnSpPr>
            <a:cxnSpLocks noChangeShapeType="1"/>
          </p:cNvCxnSpPr>
          <p:nvPr/>
        </p:nvCxnSpPr>
        <p:spPr bwMode="auto">
          <a:xfrm rot="5400000">
            <a:off x="1619448" y="1564923"/>
            <a:ext cx="1444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6" name="Straight Connector 17"/>
          <p:cNvCxnSpPr>
            <a:cxnSpLocks noChangeShapeType="1"/>
          </p:cNvCxnSpPr>
          <p:nvPr/>
        </p:nvCxnSpPr>
        <p:spPr bwMode="auto">
          <a:xfrm rot="5400000">
            <a:off x="6443984" y="1580081"/>
            <a:ext cx="1444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7" name="Straight Connector 18"/>
          <p:cNvCxnSpPr>
            <a:cxnSpLocks noChangeShapeType="1"/>
          </p:cNvCxnSpPr>
          <p:nvPr/>
        </p:nvCxnSpPr>
        <p:spPr bwMode="auto">
          <a:xfrm rot="5400000">
            <a:off x="7668418" y="1556792"/>
            <a:ext cx="144463"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18" name="Straight Connector 19"/>
          <p:cNvCxnSpPr>
            <a:cxnSpLocks noChangeShapeType="1"/>
          </p:cNvCxnSpPr>
          <p:nvPr/>
        </p:nvCxnSpPr>
        <p:spPr bwMode="auto">
          <a:xfrm rot="5400000">
            <a:off x="5147467" y="1556792"/>
            <a:ext cx="144463"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sp>
        <p:nvSpPr>
          <p:cNvPr id="19" name="Pentagon 26"/>
          <p:cNvSpPr>
            <a:spLocks noChangeArrowheads="1"/>
          </p:cNvSpPr>
          <p:nvPr/>
        </p:nvSpPr>
        <p:spPr bwMode="auto">
          <a:xfrm>
            <a:off x="3029152" y="3861048"/>
            <a:ext cx="5543550" cy="504825"/>
          </a:xfrm>
          <a:prstGeom prst="homePlate">
            <a:avLst>
              <a:gd name="adj" fmla="val 49923"/>
            </a:avLst>
          </a:prstGeom>
          <a:solidFill>
            <a:schemeClr val="accent2">
              <a:lumMod val="20000"/>
              <a:lumOff val="80000"/>
            </a:schemeClr>
          </a:solidFill>
          <a:ln w="28575" algn="ctr">
            <a:solidFill>
              <a:schemeClr val="tx1"/>
            </a:solidFill>
            <a:round/>
            <a:headEnd/>
            <a:tailEnd/>
          </a:ln>
        </p:spPr>
        <p:txBody>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endParaRPr lang="nb-NO" altLang="nb-NO" dirty="0">
              <a:solidFill>
                <a:schemeClr val="bg1"/>
              </a:solidFill>
            </a:endParaRPr>
          </a:p>
        </p:txBody>
      </p:sp>
      <p:sp>
        <p:nvSpPr>
          <p:cNvPr id="20" name="Pentagon 19"/>
          <p:cNvSpPr/>
          <p:nvPr/>
        </p:nvSpPr>
        <p:spPr bwMode="auto">
          <a:xfrm>
            <a:off x="6495176" y="5157192"/>
            <a:ext cx="2483008" cy="504825"/>
          </a:xfrm>
          <a:prstGeom prst="homePlate">
            <a:avLst/>
          </a:prstGeom>
          <a:solidFill>
            <a:schemeClr val="accent2">
              <a:lumMod val="20000"/>
              <a:lumOff val="80000"/>
            </a:schemeClr>
          </a:solidFill>
          <a:ln w="28575" cap="flat" cmpd="sng" algn="ctr">
            <a:solidFill>
              <a:schemeClr val="tx1"/>
            </a:solidFill>
            <a:prstDash val="solid"/>
            <a:round/>
            <a:headEnd type="none" w="med" len="med"/>
            <a:tailEnd type="none" w="med" len="med"/>
          </a:ln>
          <a:effectLst/>
        </p:spPr>
        <p:txBody>
          <a:bodyPr/>
          <a:lstStyle/>
          <a:p>
            <a:pPr>
              <a:defRPr/>
            </a:pPr>
            <a:endParaRPr lang="nb-NO" sz="1400" dirty="0">
              <a:latin typeface="Arial" charset="0"/>
              <a:ea typeface="ヒラギノ角ゴ Pro W3" pitchFamily="1" charset="-128"/>
              <a:cs typeface="+mn-cs"/>
            </a:endParaRPr>
          </a:p>
        </p:txBody>
      </p:sp>
      <p:cxnSp>
        <p:nvCxnSpPr>
          <p:cNvPr id="21" name="Straight Connector 17"/>
          <p:cNvCxnSpPr>
            <a:cxnSpLocks noChangeShapeType="1"/>
          </p:cNvCxnSpPr>
          <p:nvPr/>
        </p:nvCxnSpPr>
        <p:spPr bwMode="auto">
          <a:xfrm rot="5400000">
            <a:off x="3924498" y="1526867"/>
            <a:ext cx="14287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2" name="TextBox 9"/>
          <p:cNvSpPr txBox="1">
            <a:spLocks noChangeArrowheads="1"/>
          </p:cNvSpPr>
          <p:nvPr/>
        </p:nvSpPr>
        <p:spPr bwMode="auto">
          <a:xfrm>
            <a:off x="2554288" y="1177925"/>
            <a:ext cx="619551"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dirty="0"/>
              <a:t>Nov</a:t>
            </a:r>
            <a:r>
              <a:rPr lang="nb-NO" altLang="nb-NO" sz="1200" b="1"/>
              <a:t>.</a:t>
            </a:r>
          </a:p>
        </p:txBody>
      </p:sp>
      <p:cxnSp>
        <p:nvCxnSpPr>
          <p:cNvPr id="23" name="Straight Connector 17"/>
          <p:cNvCxnSpPr>
            <a:cxnSpLocks noChangeShapeType="1"/>
          </p:cNvCxnSpPr>
          <p:nvPr/>
        </p:nvCxnSpPr>
        <p:spPr bwMode="auto">
          <a:xfrm rot="5400000">
            <a:off x="2771577" y="1538843"/>
            <a:ext cx="1444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4" name="TextBox 9"/>
          <p:cNvSpPr txBox="1">
            <a:spLocks noChangeArrowheads="1"/>
          </p:cNvSpPr>
          <p:nvPr/>
        </p:nvSpPr>
        <p:spPr bwMode="auto">
          <a:xfrm>
            <a:off x="1414667" y="1127462"/>
            <a:ext cx="4844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t">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a:t>Oct</a:t>
            </a:r>
            <a:r>
              <a:rPr lang="nb-NO" altLang="nb-NO" sz="1200" b="1" dirty="0"/>
              <a:t>.</a:t>
            </a:r>
          </a:p>
        </p:txBody>
      </p:sp>
      <p:sp>
        <p:nvSpPr>
          <p:cNvPr id="25" name="TextBox 9"/>
          <p:cNvSpPr txBox="1">
            <a:spLocks noChangeArrowheads="1"/>
          </p:cNvSpPr>
          <p:nvPr/>
        </p:nvSpPr>
        <p:spPr bwMode="auto">
          <a:xfrm>
            <a:off x="3759200" y="1176338"/>
            <a:ext cx="66530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a:t>Dec.</a:t>
            </a:r>
          </a:p>
        </p:txBody>
      </p:sp>
    </p:spTree>
    <p:extLst>
      <p:ext uri="{BB962C8B-B14F-4D97-AF65-F5344CB8AC3E}">
        <p14:creationId xmlns:p14="http://schemas.microsoft.com/office/powerpoint/2010/main" val="977747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6263" y="172014"/>
            <a:ext cx="7696200" cy="1143000"/>
          </a:xfrm>
        </p:spPr>
        <p:txBody>
          <a:bodyPr/>
          <a:lstStyle/>
          <a:p>
            <a:r>
              <a:rPr lang="en-US" dirty="0" smtClean="0"/>
              <a:t>Resource Use</a:t>
            </a:r>
            <a:endParaRPr lang="en-US" dirty="0"/>
          </a:p>
        </p:txBody>
      </p:sp>
      <p:sp>
        <p:nvSpPr>
          <p:cNvPr id="4" name="Date Placeholder 3"/>
          <p:cNvSpPr>
            <a:spLocks noGrp="1"/>
          </p:cNvSpPr>
          <p:nvPr>
            <p:ph type="dt" sz="half" idx="10"/>
          </p:nvPr>
        </p:nvSpPr>
        <p:spPr/>
        <p:txBody>
          <a:bodyPr/>
          <a:lstStyle/>
          <a:p>
            <a:pPr>
              <a:defRPr/>
            </a:pPr>
            <a:r>
              <a:rPr lang="en-US" dirty="0" smtClean="0"/>
              <a:t>8 March 2017</a:t>
            </a:r>
            <a:endParaRPr lang="nb-NO" dirty="0"/>
          </a:p>
        </p:txBody>
      </p:sp>
      <p:sp>
        <p:nvSpPr>
          <p:cNvPr id="5" name="Footer Placeholder 4"/>
          <p:cNvSpPr>
            <a:spLocks noGrp="1"/>
          </p:cNvSpPr>
          <p:nvPr>
            <p:ph type="ftr" sz="quarter" idx="11"/>
          </p:nvPr>
        </p:nvSpPr>
        <p:spPr/>
        <p:txBody>
          <a:bodyPr/>
          <a:lstStyle/>
          <a:p>
            <a:pPr>
              <a:defRPr/>
            </a:pPr>
            <a:r>
              <a:rPr lang="en-US" smtClean="0"/>
              <a:t>Project Plan Template: March 2017</a:t>
            </a:r>
            <a:endParaRPr lang="en-US"/>
          </a:p>
        </p:txBody>
      </p:sp>
      <p:sp>
        <p:nvSpPr>
          <p:cNvPr id="6" name="Slide Number Placeholder 5"/>
          <p:cNvSpPr>
            <a:spLocks noGrp="1"/>
          </p:cNvSpPr>
          <p:nvPr>
            <p:ph type="sldNum" sz="quarter" idx="12"/>
          </p:nvPr>
        </p:nvSpPr>
        <p:spPr/>
        <p:txBody>
          <a:bodyPr/>
          <a:lstStyle/>
          <a:p>
            <a:pPr>
              <a:defRPr/>
            </a:pPr>
            <a:fld id="{36533662-B3BE-464F-967D-E5E17F7C7F47}" type="slidenum">
              <a:rPr lang="en-US" smtClean="0"/>
              <a:pPr>
                <a:defRPr/>
              </a:pPr>
              <a:t>11</a:t>
            </a:fld>
            <a:endParaRPr lang="en-US"/>
          </a:p>
        </p:txBody>
      </p:sp>
      <p:sp>
        <p:nvSpPr>
          <p:cNvPr id="7" name="Content Placeholder 2"/>
          <p:cNvSpPr>
            <a:spLocks noGrp="1"/>
          </p:cNvSpPr>
          <p:nvPr>
            <p:ph idx="1"/>
          </p:nvPr>
        </p:nvSpPr>
        <p:spPr>
          <a:xfrm>
            <a:off x="675255" y="1322654"/>
            <a:ext cx="7696200" cy="4114800"/>
          </a:xfrm>
        </p:spPr>
        <p:txBody>
          <a:bodyPr/>
          <a:lstStyle/>
          <a:p>
            <a:pPr marL="0" indent="0">
              <a:buNone/>
            </a:pPr>
            <a:r>
              <a:rPr lang="en-US" sz="1600" i="1" dirty="0"/>
              <a:t>Summarized </a:t>
            </a:r>
            <a:r>
              <a:rPr lang="en-US" sz="1600" i="1" dirty="0" smtClean="0"/>
              <a:t>resource requirements (people </a:t>
            </a:r>
            <a:r>
              <a:rPr lang="en-US" sz="1600" i="1" dirty="0"/>
              <a:t>and hours/percentage of work hours dedicated to the project) from the Project Description. </a:t>
            </a:r>
          </a:p>
          <a:p>
            <a:pPr marL="0" indent="0">
              <a:buNone/>
            </a:pPr>
            <a:r>
              <a:rPr lang="en-US" sz="1600" i="1" dirty="0"/>
              <a:t>During the Implementation </a:t>
            </a:r>
            <a:r>
              <a:rPr lang="en-US" sz="1600" i="1" dirty="0" smtClean="0"/>
              <a:t>Phase (with </a:t>
            </a:r>
            <a:r>
              <a:rPr lang="en-US" sz="1600" i="1" dirty="0"/>
              <a:t>reference to the Estimated Resource Requirements in the Project Description, Resource Agreements, and Resource </a:t>
            </a:r>
            <a:r>
              <a:rPr lang="en-US" sz="1600" i="1" dirty="0" smtClean="0"/>
              <a:t>Planning): </a:t>
            </a:r>
            <a:r>
              <a:rPr lang="en-US" sz="1600" i="1" dirty="0"/>
              <a:t>how is </a:t>
            </a:r>
            <a:r>
              <a:rPr lang="en-US" sz="1600" i="1" dirty="0" smtClean="0"/>
              <a:t>resource </a:t>
            </a:r>
            <a:r>
              <a:rPr lang="en-US" sz="1600" i="1" dirty="0"/>
              <a:t>use in relation to project progress?</a:t>
            </a:r>
          </a:p>
          <a:p>
            <a:endParaRPr lang="en-US" dirty="0"/>
          </a:p>
        </p:txBody>
      </p:sp>
    </p:spTree>
    <p:extLst>
      <p:ext uri="{BB962C8B-B14F-4D97-AF65-F5344CB8AC3E}">
        <p14:creationId xmlns:p14="http://schemas.microsoft.com/office/powerpoint/2010/main" val="1639272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dirty="0" smtClean="0"/>
              <a:t>8 March 2017</a:t>
            </a:r>
            <a:endParaRPr lang="nb-NO" dirty="0"/>
          </a:p>
        </p:txBody>
      </p:sp>
      <p:sp>
        <p:nvSpPr>
          <p:cNvPr id="5" name="Footer Placeholder 4"/>
          <p:cNvSpPr>
            <a:spLocks noGrp="1"/>
          </p:cNvSpPr>
          <p:nvPr>
            <p:ph type="ftr" sz="quarter" idx="11"/>
          </p:nvPr>
        </p:nvSpPr>
        <p:spPr/>
        <p:txBody>
          <a:bodyPr/>
          <a:lstStyle/>
          <a:p>
            <a:pPr>
              <a:defRPr/>
            </a:pPr>
            <a:r>
              <a:rPr lang="en-US" smtClean="0"/>
              <a:t>Project Plan Template: March 2017</a:t>
            </a:r>
            <a:endParaRPr lang="en-US"/>
          </a:p>
        </p:txBody>
      </p:sp>
      <p:sp>
        <p:nvSpPr>
          <p:cNvPr id="6" name="Slide Number Placeholder 5"/>
          <p:cNvSpPr>
            <a:spLocks noGrp="1"/>
          </p:cNvSpPr>
          <p:nvPr>
            <p:ph type="sldNum" sz="quarter" idx="12"/>
          </p:nvPr>
        </p:nvSpPr>
        <p:spPr/>
        <p:txBody>
          <a:bodyPr/>
          <a:lstStyle/>
          <a:p>
            <a:pPr>
              <a:defRPr/>
            </a:pPr>
            <a:fld id="{36533662-B3BE-464F-967D-E5E17F7C7F47}" type="slidenum">
              <a:rPr lang="en-US" smtClean="0"/>
              <a:pPr>
                <a:defRPr/>
              </a:pPr>
              <a:t>12</a:t>
            </a:fld>
            <a:endParaRPr lang="en-US"/>
          </a:p>
        </p:txBody>
      </p:sp>
      <p:sp>
        <p:nvSpPr>
          <p:cNvPr id="7" name="Title 1"/>
          <p:cNvSpPr txBox="1">
            <a:spLocks/>
          </p:cNvSpPr>
          <p:nvPr/>
        </p:nvSpPr>
        <p:spPr bwMode="auto">
          <a:xfrm>
            <a:off x="766263" y="172014"/>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nb-NO" dirty="0">
                <a:solidFill>
                  <a:schemeClr val="dk1"/>
                </a:solidFill>
                <a:cs typeface="Arial"/>
              </a:rPr>
              <a:t>Status and Challenges</a:t>
            </a:r>
            <a:endParaRPr lang="nb-NO" kern="0" dirty="0"/>
          </a:p>
        </p:txBody>
      </p:sp>
      <p:sp>
        <p:nvSpPr>
          <p:cNvPr id="8" name="Plassholder for innhold 2"/>
          <p:cNvSpPr>
            <a:spLocks noGrp="1"/>
          </p:cNvSpPr>
          <p:nvPr>
            <p:ph idx="1"/>
          </p:nvPr>
        </p:nvSpPr>
        <p:spPr>
          <a:xfrm>
            <a:off x="395535" y="1412776"/>
            <a:ext cx="8066927" cy="4464496"/>
          </a:xfrm>
        </p:spPr>
        <p:txBody>
          <a:bodyPr/>
          <a:lstStyle/>
          <a:p>
            <a:pPr marL="0" indent="0">
              <a:buNone/>
            </a:pPr>
            <a:r>
              <a:rPr lang="en-US" sz="1600" i="1" dirty="0" smtClean="0"/>
              <a:t>Describe what has happened in the project since your last meeting. With reference to deliveries and planned activities: </a:t>
            </a:r>
          </a:p>
          <a:p>
            <a:r>
              <a:rPr lang="en-US" sz="1600" i="1" dirty="0" smtClean="0"/>
              <a:t>What has been delivered/produced? </a:t>
            </a:r>
          </a:p>
          <a:p>
            <a:r>
              <a:rPr lang="en-US" sz="1600" i="1" dirty="0" smtClean="0"/>
              <a:t>What are you particularly happy with? </a:t>
            </a:r>
          </a:p>
          <a:p>
            <a:r>
              <a:rPr lang="en-US" sz="1600" i="1" dirty="0" smtClean="0"/>
              <a:t>Are there deviations from your plan? </a:t>
            </a:r>
          </a:p>
          <a:p>
            <a:r>
              <a:rPr lang="en-US" sz="1600" i="1" dirty="0" smtClean="0"/>
              <a:t>Have any risks changed or have any new risks been identified? </a:t>
            </a:r>
          </a:p>
          <a:p>
            <a:r>
              <a:rPr lang="en-US" sz="1600" i="1" dirty="0" smtClean="0"/>
              <a:t>Have there been any unforeseen occurrences or challenges you would like to make the Steering Committee aware of? </a:t>
            </a:r>
          </a:p>
          <a:p>
            <a:r>
              <a:rPr lang="en-US" sz="1600" i="1" dirty="0" smtClean="0"/>
              <a:t>Is there any other relevant information to report?</a:t>
            </a:r>
            <a:endParaRPr lang="en-US" sz="1600" i="1" dirty="0">
              <a:solidFill>
                <a:srgbClr val="000000"/>
              </a:solidFill>
              <a:latin typeface="Arial"/>
            </a:endParaRPr>
          </a:p>
        </p:txBody>
      </p:sp>
    </p:spTree>
    <p:extLst>
      <p:ext uri="{BB962C8B-B14F-4D97-AF65-F5344CB8AC3E}">
        <p14:creationId xmlns:p14="http://schemas.microsoft.com/office/powerpoint/2010/main" val="1228758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dirty="0" smtClean="0"/>
              <a:t>8 March 2017</a:t>
            </a:r>
            <a:endParaRPr lang="nb-NO" dirty="0"/>
          </a:p>
        </p:txBody>
      </p:sp>
      <p:sp>
        <p:nvSpPr>
          <p:cNvPr id="5" name="Footer Placeholder 4"/>
          <p:cNvSpPr>
            <a:spLocks noGrp="1"/>
          </p:cNvSpPr>
          <p:nvPr>
            <p:ph type="ftr" sz="quarter" idx="11"/>
          </p:nvPr>
        </p:nvSpPr>
        <p:spPr/>
        <p:txBody>
          <a:bodyPr/>
          <a:lstStyle/>
          <a:p>
            <a:pPr>
              <a:defRPr/>
            </a:pPr>
            <a:r>
              <a:rPr lang="en-US" smtClean="0"/>
              <a:t>Project Plan Template: March 2017</a:t>
            </a:r>
            <a:endParaRPr lang="en-US"/>
          </a:p>
        </p:txBody>
      </p:sp>
      <p:sp>
        <p:nvSpPr>
          <p:cNvPr id="6" name="Slide Number Placeholder 5"/>
          <p:cNvSpPr>
            <a:spLocks noGrp="1"/>
          </p:cNvSpPr>
          <p:nvPr>
            <p:ph type="sldNum" sz="quarter" idx="12"/>
          </p:nvPr>
        </p:nvSpPr>
        <p:spPr/>
        <p:txBody>
          <a:bodyPr/>
          <a:lstStyle/>
          <a:p>
            <a:pPr>
              <a:defRPr/>
            </a:pPr>
            <a:fld id="{36533662-B3BE-464F-967D-E5E17F7C7F47}" type="slidenum">
              <a:rPr lang="en-US" smtClean="0"/>
              <a:pPr>
                <a:defRPr/>
              </a:pPr>
              <a:t>13</a:t>
            </a:fld>
            <a:endParaRPr lang="en-US"/>
          </a:p>
        </p:txBody>
      </p:sp>
      <p:sp>
        <p:nvSpPr>
          <p:cNvPr id="7" name="Title 1"/>
          <p:cNvSpPr txBox="1">
            <a:spLocks/>
          </p:cNvSpPr>
          <p:nvPr/>
        </p:nvSpPr>
        <p:spPr bwMode="auto">
          <a:xfrm>
            <a:off x="766263" y="172014"/>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nb-NO" dirty="0" err="1">
                <a:cs typeface="Arial"/>
              </a:rPr>
              <a:t>Cost</a:t>
            </a:r>
            <a:r>
              <a:rPr lang="nb-NO" dirty="0">
                <a:cs typeface="Arial"/>
              </a:rPr>
              <a:t>/Benefit Analysis</a:t>
            </a:r>
            <a:endParaRPr lang="nb-NO" kern="0" dirty="0"/>
          </a:p>
        </p:txBody>
      </p:sp>
      <p:sp>
        <p:nvSpPr>
          <p:cNvPr id="8" name="Plassholder for innhold 2"/>
          <p:cNvSpPr txBox="1">
            <a:spLocks/>
          </p:cNvSpPr>
          <p:nvPr/>
        </p:nvSpPr>
        <p:spPr bwMode="auto">
          <a:xfrm>
            <a:off x="395535" y="1412776"/>
            <a:ext cx="8066927" cy="44644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a:solidFill>
                  <a:schemeClr val="tx1"/>
                </a:solidFill>
                <a:latin typeface="+mn-lt"/>
                <a:ea typeface="+mn-ea"/>
                <a:cs typeface="+mn-cs"/>
              </a:defRPr>
            </a:lvl3pPr>
            <a:lvl4pPr marL="1600200" indent="-228600" algn="l" rtl="0" eaLnBrk="0" fontAlgn="base" hangingPunct="0">
              <a:spcBef>
                <a:spcPct val="20000"/>
              </a:spcBef>
              <a:spcAft>
                <a:spcPct val="0"/>
              </a:spcAft>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a:lstStyle>
          <a:p>
            <a:pPr marL="0" indent="0">
              <a:buNone/>
            </a:pPr>
            <a:r>
              <a:rPr lang="en-US" sz="1600" i="1" dirty="0"/>
              <a:t>In the Start-up Phase: take this information from the Project Description (considerations associated with expected benefits and costs related to the project). Evaluate the proposed alternate solutions to maximize benefits, conditions necessary for benefit realization, and the most important risk factors in the project.  </a:t>
            </a:r>
          </a:p>
          <a:p>
            <a:pPr marL="0" indent="0">
              <a:buNone/>
            </a:pPr>
            <a:endParaRPr lang="en-US" sz="1600" i="1" dirty="0"/>
          </a:p>
          <a:p>
            <a:pPr marL="0" indent="0">
              <a:buNone/>
            </a:pPr>
            <a:r>
              <a:rPr lang="en-US" sz="1600" i="1" dirty="0"/>
              <a:t>During Implementation: has anything occurred that necessitate a re-evaluation of the cost/benefit analysis?</a:t>
            </a:r>
          </a:p>
        </p:txBody>
      </p:sp>
    </p:spTree>
    <p:extLst>
      <p:ext uri="{BB962C8B-B14F-4D97-AF65-F5344CB8AC3E}">
        <p14:creationId xmlns:p14="http://schemas.microsoft.com/office/powerpoint/2010/main" val="3457838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dirty="0" smtClean="0"/>
              <a:t>8 March 2017</a:t>
            </a:r>
            <a:endParaRPr lang="nb-NO" dirty="0"/>
          </a:p>
        </p:txBody>
      </p:sp>
      <p:sp>
        <p:nvSpPr>
          <p:cNvPr id="5" name="Footer Placeholder 4"/>
          <p:cNvSpPr>
            <a:spLocks noGrp="1"/>
          </p:cNvSpPr>
          <p:nvPr>
            <p:ph type="ftr" sz="quarter" idx="11"/>
          </p:nvPr>
        </p:nvSpPr>
        <p:spPr/>
        <p:txBody>
          <a:bodyPr/>
          <a:lstStyle/>
          <a:p>
            <a:pPr>
              <a:defRPr/>
            </a:pPr>
            <a:r>
              <a:rPr lang="en-US" smtClean="0"/>
              <a:t>Project Plan Template: March 2017</a:t>
            </a:r>
            <a:endParaRPr lang="en-US"/>
          </a:p>
        </p:txBody>
      </p:sp>
      <p:sp>
        <p:nvSpPr>
          <p:cNvPr id="6" name="Slide Number Placeholder 5"/>
          <p:cNvSpPr>
            <a:spLocks noGrp="1"/>
          </p:cNvSpPr>
          <p:nvPr>
            <p:ph type="sldNum" sz="quarter" idx="12"/>
          </p:nvPr>
        </p:nvSpPr>
        <p:spPr/>
        <p:txBody>
          <a:bodyPr/>
          <a:lstStyle/>
          <a:p>
            <a:pPr>
              <a:defRPr/>
            </a:pPr>
            <a:fld id="{36533662-B3BE-464F-967D-E5E17F7C7F47}" type="slidenum">
              <a:rPr lang="en-US" smtClean="0"/>
              <a:pPr>
                <a:defRPr/>
              </a:pPr>
              <a:t>14</a:t>
            </a:fld>
            <a:endParaRPr lang="en-US"/>
          </a:p>
        </p:txBody>
      </p:sp>
      <p:sp>
        <p:nvSpPr>
          <p:cNvPr id="7" name="Title 1"/>
          <p:cNvSpPr txBox="1">
            <a:spLocks/>
          </p:cNvSpPr>
          <p:nvPr/>
        </p:nvSpPr>
        <p:spPr bwMode="auto">
          <a:xfrm>
            <a:off x="766263" y="172014"/>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en-US" dirty="0" smtClean="0">
                <a:solidFill>
                  <a:schemeClr val="tx1"/>
                </a:solidFill>
              </a:rPr>
              <a:t>Discussion</a:t>
            </a:r>
            <a:r>
              <a:rPr lang="nb-NO" dirty="0" smtClean="0">
                <a:solidFill>
                  <a:schemeClr val="tx1"/>
                </a:solidFill>
              </a:rPr>
              <a:t> </a:t>
            </a:r>
            <a:r>
              <a:rPr lang="nb-NO" dirty="0">
                <a:solidFill>
                  <a:schemeClr val="tx1"/>
                </a:solidFill>
              </a:rPr>
              <a:t>and Options</a:t>
            </a:r>
            <a:endParaRPr lang="nb-NO" kern="0" dirty="0"/>
          </a:p>
        </p:txBody>
      </p:sp>
      <p:sp>
        <p:nvSpPr>
          <p:cNvPr id="8" name="Plassholder for innhold 2"/>
          <p:cNvSpPr txBox="1">
            <a:spLocks/>
          </p:cNvSpPr>
          <p:nvPr/>
        </p:nvSpPr>
        <p:spPr bwMode="auto">
          <a:xfrm>
            <a:off x="395535" y="1412776"/>
            <a:ext cx="8066927" cy="44644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a:solidFill>
                  <a:schemeClr val="tx1"/>
                </a:solidFill>
                <a:latin typeface="+mn-lt"/>
                <a:ea typeface="+mn-ea"/>
                <a:cs typeface="+mn-cs"/>
              </a:defRPr>
            </a:lvl3pPr>
            <a:lvl4pPr marL="1600200" indent="-228600" algn="l" rtl="0" eaLnBrk="0" fontAlgn="base" hangingPunct="0">
              <a:spcBef>
                <a:spcPct val="20000"/>
              </a:spcBef>
              <a:spcAft>
                <a:spcPct val="0"/>
              </a:spcAft>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a:lstStyle>
          <a:p>
            <a:pPr marL="0" indent="0">
              <a:buNone/>
            </a:pPr>
            <a:r>
              <a:rPr lang="en-US" sz="1600" i="1" dirty="0"/>
              <a:t>Present the project-specific issues that you need the Steering Committee to consider to put the project in the best position going forward. </a:t>
            </a:r>
          </a:p>
          <a:p>
            <a:pPr marL="0" indent="0">
              <a:buNone/>
            </a:pPr>
            <a:r>
              <a:rPr lang="en-US" sz="1600" i="1" dirty="0"/>
              <a:t>If the issues are closely related to topics presented in previous slides, you can choose to facilitate the discussion when the slide comes up in your presentation or inform the </a:t>
            </a:r>
            <a:r>
              <a:rPr lang="en-US" sz="1600" i="1" dirty="0" smtClean="0"/>
              <a:t>committee </a:t>
            </a:r>
            <a:r>
              <a:rPr lang="en-US" sz="1600" i="1" dirty="0"/>
              <a:t>that the topic will </a:t>
            </a:r>
            <a:r>
              <a:rPr lang="en-US" sz="1600" i="1" dirty="0" smtClean="0"/>
              <a:t>be raised as a point </a:t>
            </a:r>
            <a:r>
              <a:rPr lang="en-US" sz="1600" i="1" dirty="0"/>
              <a:t>here.</a:t>
            </a:r>
          </a:p>
        </p:txBody>
      </p:sp>
    </p:spTree>
    <p:extLst>
      <p:ext uri="{BB962C8B-B14F-4D97-AF65-F5344CB8AC3E}">
        <p14:creationId xmlns:p14="http://schemas.microsoft.com/office/powerpoint/2010/main" val="1078990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dirty="0" smtClean="0"/>
              <a:t>8 March 2017</a:t>
            </a:r>
            <a:endParaRPr lang="nb-NO" dirty="0"/>
          </a:p>
        </p:txBody>
      </p:sp>
      <p:sp>
        <p:nvSpPr>
          <p:cNvPr id="5" name="Footer Placeholder 4"/>
          <p:cNvSpPr>
            <a:spLocks noGrp="1"/>
          </p:cNvSpPr>
          <p:nvPr>
            <p:ph type="ftr" sz="quarter" idx="11"/>
          </p:nvPr>
        </p:nvSpPr>
        <p:spPr/>
        <p:txBody>
          <a:bodyPr/>
          <a:lstStyle/>
          <a:p>
            <a:pPr>
              <a:defRPr/>
            </a:pPr>
            <a:r>
              <a:rPr lang="en-US" smtClean="0"/>
              <a:t>Project Plan Template: March 2017</a:t>
            </a:r>
            <a:endParaRPr lang="en-US"/>
          </a:p>
        </p:txBody>
      </p:sp>
      <p:sp>
        <p:nvSpPr>
          <p:cNvPr id="6" name="Slide Number Placeholder 5"/>
          <p:cNvSpPr>
            <a:spLocks noGrp="1"/>
          </p:cNvSpPr>
          <p:nvPr>
            <p:ph type="sldNum" sz="quarter" idx="12"/>
          </p:nvPr>
        </p:nvSpPr>
        <p:spPr/>
        <p:txBody>
          <a:bodyPr/>
          <a:lstStyle/>
          <a:p>
            <a:pPr>
              <a:defRPr/>
            </a:pPr>
            <a:fld id="{36533662-B3BE-464F-967D-E5E17F7C7F47}" type="slidenum">
              <a:rPr lang="en-US" smtClean="0"/>
              <a:pPr>
                <a:defRPr/>
              </a:pPr>
              <a:t>15</a:t>
            </a:fld>
            <a:endParaRPr lang="en-US"/>
          </a:p>
        </p:txBody>
      </p:sp>
      <p:sp>
        <p:nvSpPr>
          <p:cNvPr id="11" name="Title 1"/>
          <p:cNvSpPr txBox="1">
            <a:spLocks/>
          </p:cNvSpPr>
          <p:nvPr/>
        </p:nvSpPr>
        <p:spPr bwMode="auto">
          <a:xfrm>
            <a:off x="766263" y="172014"/>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en-US" dirty="0"/>
              <a:t>Decision Points</a:t>
            </a:r>
            <a:endParaRPr lang="nb-NO" kern="0" dirty="0"/>
          </a:p>
        </p:txBody>
      </p:sp>
      <p:sp>
        <p:nvSpPr>
          <p:cNvPr id="12" name="Plassholder for innhold 2"/>
          <p:cNvSpPr txBox="1">
            <a:spLocks/>
          </p:cNvSpPr>
          <p:nvPr/>
        </p:nvSpPr>
        <p:spPr bwMode="auto">
          <a:xfrm>
            <a:off x="395535" y="1412776"/>
            <a:ext cx="8066927" cy="44644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a:solidFill>
                  <a:schemeClr val="tx1"/>
                </a:solidFill>
                <a:latin typeface="+mn-lt"/>
                <a:ea typeface="+mn-ea"/>
                <a:cs typeface="+mn-cs"/>
              </a:defRPr>
            </a:lvl3pPr>
            <a:lvl4pPr marL="1600200" indent="-228600" algn="l" rtl="0" eaLnBrk="0" fontAlgn="base" hangingPunct="0">
              <a:spcBef>
                <a:spcPct val="20000"/>
              </a:spcBef>
              <a:spcAft>
                <a:spcPct val="0"/>
              </a:spcAft>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a:lstStyle>
          <a:p>
            <a:pPr marL="0" indent="0">
              <a:buNone/>
            </a:pPr>
            <a:r>
              <a:rPr lang="en-US" sz="1600" i="1" dirty="0"/>
              <a:t>What decisions do you need the Steering Committee to make? This will depend on where you are in the Project. Decisions can be connected to formal Decision Points e.g., DP3—recommendations on decisions related to Implementation, DP4—decisions related to closing the project and delivery to the organization, and so on, or to other factors that are relevant to project progress.</a:t>
            </a:r>
            <a:endParaRPr lang="en-US" sz="1600" i="1" dirty="0">
              <a:solidFill>
                <a:srgbClr val="000000"/>
              </a:solidFill>
            </a:endParaRPr>
          </a:p>
          <a:p>
            <a:pPr marL="0" indent="0">
              <a:buNone/>
            </a:pPr>
            <a:r>
              <a:rPr lang="nb-NO" sz="1600" dirty="0"/>
              <a:t/>
            </a:r>
            <a:br>
              <a:rPr lang="nb-NO" sz="1600" dirty="0"/>
            </a:br>
            <a:endParaRPr lang="nb-NO" sz="1600" dirty="0">
              <a:latin typeface="+mn-ea"/>
            </a:endParaRPr>
          </a:p>
        </p:txBody>
      </p:sp>
    </p:spTree>
    <p:extLst>
      <p:ext uri="{BB962C8B-B14F-4D97-AF65-F5344CB8AC3E}">
        <p14:creationId xmlns:p14="http://schemas.microsoft.com/office/powerpoint/2010/main" val="3015829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D85EBBC1-E2FD-4396-94F9-503236E95571}" type="datetime1">
              <a:rPr lang="en-US" smtClean="0"/>
              <a:t>12/18/2017</a:t>
            </a:fld>
            <a:endParaRPr lang="nb-NO"/>
          </a:p>
        </p:txBody>
      </p:sp>
      <p:sp>
        <p:nvSpPr>
          <p:cNvPr id="5" name="Footer Placeholder 4"/>
          <p:cNvSpPr>
            <a:spLocks noGrp="1"/>
          </p:cNvSpPr>
          <p:nvPr>
            <p:ph type="ftr" sz="quarter" idx="11"/>
          </p:nvPr>
        </p:nvSpPr>
        <p:spPr/>
        <p:txBody>
          <a:bodyPr/>
          <a:lstStyle/>
          <a:p>
            <a:pPr>
              <a:defRPr/>
            </a:pPr>
            <a:r>
              <a:rPr lang="en-US" smtClean="0"/>
              <a:t>Project Plan Template: March 2017</a:t>
            </a:r>
            <a:endParaRPr lang="en-US"/>
          </a:p>
        </p:txBody>
      </p:sp>
      <p:sp>
        <p:nvSpPr>
          <p:cNvPr id="6" name="Slide Number Placeholder 5"/>
          <p:cNvSpPr>
            <a:spLocks noGrp="1"/>
          </p:cNvSpPr>
          <p:nvPr>
            <p:ph type="sldNum" sz="quarter" idx="12"/>
          </p:nvPr>
        </p:nvSpPr>
        <p:spPr/>
        <p:txBody>
          <a:bodyPr/>
          <a:lstStyle/>
          <a:p>
            <a:pPr>
              <a:defRPr/>
            </a:pPr>
            <a:fld id="{36533662-B3BE-464F-967D-E5E17F7C7F47}" type="slidenum">
              <a:rPr lang="en-US" smtClean="0"/>
              <a:pPr>
                <a:defRPr/>
              </a:pPr>
              <a:t>16</a:t>
            </a:fld>
            <a:endParaRPr lang="en-US"/>
          </a:p>
        </p:txBody>
      </p:sp>
      <p:sp>
        <p:nvSpPr>
          <p:cNvPr id="7" name="Title 1"/>
          <p:cNvSpPr txBox="1">
            <a:spLocks/>
          </p:cNvSpPr>
          <p:nvPr/>
        </p:nvSpPr>
        <p:spPr bwMode="auto">
          <a:xfrm>
            <a:off x="766263" y="172014"/>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en-US" dirty="0" smtClean="0"/>
              <a:t>Summary of the Next Steps</a:t>
            </a:r>
            <a:endParaRPr lang="en-US" kern="0" dirty="0"/>
          </a:p>
        </p:txBody>
      </p:sp>
      <p:sp>
        <p:nvSpPr>
          <p:cNvPr id="8" name="Plassholder for innhold 2"/>
          <p:cNvSpPr txBox="1">
            <a:spLocks/>
          </p:cNvSpPr>
          <p:nvPr/>
        </p:nvSpPr>
        <p:spPr bwMode="auto">
          <a:xfrm>
            <a:off x="395535" y="1412776"/>
            <a:ext cx="8066927" cy="44644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a:solidFill>
                  <a:schemeClr val="tx1"/>
                </a:solidFill>
                <a:latin typeface="+mn-lt"/>
                <a:ea typeface="+mn-ea"/>
                <a:cs typeface="+mn-cs"/>
              </a:defRPr>
            </a:lvl3pPr>
            <a:lvl4pPr marL="1600200" indent="-228600" algn="l" rtl="0" eaLnBrk="0" fontAlgn="base" hangingPunct="0">
              <a:spcBef>
                <a:spcPct val="20000"/>
              </a:spcBef>
              <a:spcAft>
                <a:spcPct val="0"/>
              </a:spcAft>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a:lstStyle>
          <a:p>
            <a:pPr marL="0" indent="0">
              <a:buNone/>
            </a:pPr>
            <a:r>
              <a:rPr lang="en-US" sz="1600" i="1" dirty="0"/>
              <a:t>Summarize the meeting and create a common understanding of the next steps in the project. Make sure that the options and decisions are correctly recorded.</a:t>
            </a:r>
          </a:p>
          <a:p>
            <a:pPr marL="0" indent="0">
              <a:buNone/>
            </a:pPr>
            <a:r>
              <a:rPr lang="en-US" sz="1600" i="1" dirty="0"/>
              <a:t>It may also be helpful to conduct a simple evaluation of the meeting, in the interest of improving the </a:t>
            </a:r>
            <a:r>
              <a:rPr lang="en-US" sz="1600" i="1" dirty="0" smtClean="0"/>
              <a:t>presentation for the next meeting.</a:t>
            </a:r>
            <a:r>
              <a:rPr lang="nb-NO" sz="1600" dirty="0"/>
              <a:t/>
            </a:r>
            <a:br>
              <a:rPr lang="nb-NO" sz="1600" dirty="0"/>
            </a:br>
            <a:endParaRPr lang="nb-NO" sz="1600" dirty="0">
              <a:latin typeface="+mn-ea"/>
            </a:endParaRPr>
          </a:p>
        </p:txBody>
      </p:sp>
      <p:pic>
        <p:nvPicPr>
          <p:cNvPr id="9" name="Bilde 10"/>
          <p:cNvPicPr>
            <a:picLocks noChangeAspect="1"/>
          </p:cNvPicPr>
          <p:nvPr/>
        </p:nvPicPr>
        <p:blipFill>
          <a:blip r:embed="rId2"/>
          <a:stretch>
            <a:fillRect/>
          </a:stretch>
        </p:blipFill>
        <p:spPr>
          <a:xfrm>
            <a:off x="5743239" y="3522546"/>
            <a:ext cx="2893020" cy="2536956"/>
          </a:xfrm>
          <a:prstGeom prst="rect">
            <a:avLst/>
          </a:prstGeom>
          <a:solidFill>
            <a:srgbClr val="FFC000"/>
          </a:solidFill>
        </p:spPr>
        <p:style>
          <a:lnRef idx="2">
            <a:schemeClr val="accent2">
              <a:shade val="50000"/>
            </a:schemeClr>
          </a:lnRef>
          <a:fillRef idx="1">
            <a:schemeClr val="accent2"/>
          </a:fillRef>
          <a:effectRef idx="0">
            <a:schemeClr val="accent2"/>
          </a:effectRef>
          <a:fontRef idx="minor">
            <a:schemeClr val="lt1"/>
          </a:fontRef>
        </p:style>
      </p:pic>
      <p:sp>
        <p:nvSpPr>
          <p:cNvPr id="10" name="Plassholder for innhold 2"/>
          <p:cNvSpPr txBox="1">
            <a:spLocks/>
          </p:cNvSpPr>
          <p:nvPr/>
        </p:nvSpPr>
        <p:spPr bwMode="auto">
          <a:xfrm>
            <a:off x="5716021" y="4121414"/>
            <a:ext cx="2448272" cy="12961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Arial"/>
                <a:ea typeface="+mn-ea"/>
                <a:cs typeface="Arial"/>
              </a:defRPr>
            </a:lvl1pPr>
            <a:lvl2pPr marL="742950" indent="-285750" algn="l" rtl="0" eaLnBrk="1" fontAlgn="base" hangingPunct="1">
              <a:spcBef>
                <a:spcPct val="20000"/>
              </a:spcBef>
              <a:spcAft>
                <a:spcPct val="0"/>
              </a:spcAft>
              <a:buChar char="–"/>
              <a:defRPr sz="2400">
                <a:solidFill>
                  <a:schemeClr val="tx1"/>
                </a:solidFill>
                <a:latin typeface="Arial"/>
                <a:cs typeface="Arial"/>
              </a:defRPr>
            </a:lvl2pPr>
            <a:lvl3pPr marL="1143000" indent="-228600" algn="l" rtl="0" eaLnBrk="1" fontAlgn="base" hangingPunct="1">
              <a:spcBef>
                <a:spcPct val="20000"/>
              </a:spcBef>
              <a:spcAft>
                <a:spcPct val="0"/>
              </a:spcAft>
              <a:buChar char="•"/>
              <a:defRPr sz="2000">
                <a:solidFill>
                  <a:schemeClr val="tx1"/>
                </a:solidFill>
                <a:latin typeface="Arial"/>
                <a:cs typeface="Arial"/>
              </a:defRPr>
            </a:lvl3pPr>
            <a:lvl4pPr marL="1600200" indent="-228600" algn="l" rtl="0" eaLnBrk="1" fontAlgn="base" hangingPunct="1">
              <a:spcBef>
                <a:spcPct val="20000"/>
              </a:spcBef>
              <a:spcAft>
                <a:spcPct val="0"/>
              </a:spcAft>
              <a:buChar char="–"/>
              <a:defRPr sz="1600">
                <a:solidFill>
                  <a:schemeClr val="tx1"/>
                </a:solidFill>
                <a:latin typeface="Arial"/>
                <a:cs typeface="Arial"/>
              </a:defRPr>
            </a:lvl4pPr>
            <a:lvl5pPr marL="2057400" indent="-228600" algn="l" rtl="0" eaLnBrk="1" fontAlgn="base" hangingPunct="1">
              <a:spcBef>
                <a:spcPct val="20000"/>
              </a:spcBef>
              <a:spcAft>
                <a:spcPct val="0"/>
              </a:spcAft>
              <a:buChar char="»"/>
              <a:defRPr sz="2000">
                <a:solidFill>
                  <a:schemeClr val="tx1"/>
                </a:solidFill>
                <a:latin typeface="Arial MT" charset="0"/>
              </a:defRPr>
            </a:lvl5pPr>
            <a:lvl6pPr marL="2514600" indent="-228600" algn="l" rtl="0" eaLnBrk="1" fontAlgn="base" hangingPunct="1">
              <a:spcBef>
                <a:spcPct val="20000"/>
              </a:spcBef>
              <a:spcAft>
                <a:spcPct val="0"/>
              </a:spcAft>
              <a:buChar char="»"/>
              <a:defRPr sz="2000">
                <a:solidFill>
                  <a:schemeClr val="tx1"/>
                </a:solidFill>
                <a:latin typeface="Arial MT" charset="0"/>
              </a:defRPr>
            </a:lvl6pPr>
            <a:lvl7pPr marL="2971800" indent="-228600" algn="l" rtl="0" eaLnBrk="1" fontAlgn="base" hangingPunct="1">
              <a:spcBef>
                <a:spcPct val="20000"/>
              </a:spcBef>
              <a:spcAft>
                <a:spcPct val="0"/>
              </a:spcAft>
              <a:buChar char="»"/>
              <a:defRPr sz="2000">
                <a:solidFill>
                  <a:schemeClr val="tx1"/>
                </a:solidFill>
                <a:latin typeface="Arial MT" charset="0"/>
              </a:defRPr>
            </a:lvl7pPr>
            <a:lvl8pPr marL="3429000" indent="-228600" algn="l" rtl="0" eaLnBrk="1" fontAlgn="base" hangingPunct="1">
              <a:spcBef>
                <a:spcPct val="20000"/>
              </a:spcBef>
              <a:spcAft>
                <a:spcPct val="0"/>
              </a:spcAft>
              <a:buChar char="»"/>
              <a:defRPr sz="2000">
                <a:solidFill>
                  <a:schemeClr val="tx1"/>
                </a:solidFill>
                <a:latin typeface="Arial MT" charset="0"/>
              </a:defRPr>
            </a:lvl8pPr>
            <a:lvl9pPr marL="3886200" indent="-228600" algn="l" rtl="0" eaLnBrk="1" fontAlgn="base" hangingPunct="1">
              <a:spcBef>
                <a:spcPct val="20000"/>
              </a:spcBef>
              <a:spcAft>
                <a:spcPct val="0"/>
              </a:spcAft>
              <a:buChar char="»"/>
              <a:defRPr sz="2000">
                <a:solidFill>
                  <a:schemeClr val="tx1"/>
                </a:solidFill>
                <a:latin typeface="Arial MT" charset="0"/>
              </a:defRPr>
            </a:lvl9pPr>
          </a:lstStyle>
          <a:p>
            <a:pPr marL="0" indent="0" algn="ctr">
              <a:buFontTx/>
              <a:buNone/>
            </a:pPr>
            <a:r>
              <a:rPr lang="en-GB" sz="2400" dirty="0"/>
              <a:t>Meeting Evaluation</a:t>
            </a:r>
            <a:endParaRPr lang="nb-NO" sz="2400" dirty="0"/>
          </a:p>
        </p:txBody>
      </p:sp>
    </p:spTree>
    <p:extLst>
      <p:ext uri="{BB962C8B-B14F-4D97-AF65-F5344CB8AC3E}">
        <p14:creationId xmlns:p14="http://schemas.microsoft.com/office/powerpoint/2010/main" val="39440602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655837"/>
            <a:ext cx="8064896" cy="4537168"/>
          </a:xfrm>
          <a:prstGeom prst="rect">
            <a:avLst/>
          </a:prstGeom>
        </p:spPr>
      </p:pic>
      <p:sp>
        <p:nvSpPr>
          <p:cNvPr id="4" name="Date Placeholder 3"/>
          <p:cNvSpPr>
            <a:spLocks noGrp="1"/>
          </p:cNvSpPr>
          <p:nvPr>
            <p:ph type="dt" sz="half" idx="10"/>
          </p:nvPr>
        </p:nvSpPr>
        <p:spPr/>
        <p:txBody>
          <a:bodyPr/>
          <a:lstStyle/>
          <a:p>
            <a:pPr>
              <a:defRPr/>
            </a:pPr>
            <a:fld id="{D85EBBC1-E2FD-4396-94F9-503236E95571}" type="datetime1">
              <a:rPr lang="en-US" smtClean="0"/>
              <a:t>12/18/2017</a:t>
            </a:fld>
            <a:endParaRPr lang="nb-NO"/>
          </a:p>
        </p:txBody>
      </p:sp>
      <p:sp>
        <p:nvSpPr>
          <p:cNvPr id="5" name="Footer Placeholder 4"/>
          <p:cNvSpPr>
            <a:spLocks noGrp="1"/>
          </p:cNvSpPr>
          <p:nvPr>
            <p:ph type="ftr" sz="quarter" idx="11"/>
          </p:nvPr>
        </p:nvSpPr>
        <p:spPr/>
        <p:txBody>
          <a:bodyPr/>
          <a:lstStyle/>
          <a:p>
            <a:pPr>
              <a:defRPr/>
            </a:pPr>
            <a:r>
              <a:rPr lang="en-US" smtClean="0"/>
              <a:t>Project Plan Template: March 2017</a:t>
            </a:r>
            <a:endParaRPr lang="en-US"/>
          </a:p>
        </p:txBody>
      </p:sp>
      <p:sp>
        <p:nvSpPr>
          <p:cNvPr id="6" name="Slide Number Placeholder 5"/>
          <p:cNvSpPr>
            <a:spLocks noGrp="1"/>
          </p:cNvSpPr>
          <p:nvPr>
            <p:ph type="sldNum" sz="quarter" idx="12"/>
          </p:nvPr>
        </p:nvSpPr>
        <p:spPr/>
        <p:txBody>
          <a:bodyPr/>
          <a:lstStyle/>
          <a:p>
            <a:pPr>
              <a:defRPr/>
            </a:pPr>
            <a:fld id="{36533662-B3BE-464F-967D-E5E17F7C7F47}" type="slidenum">
              <a:rPr lang="en-US" smtClean="0"/>
              <a:pPr>
                <a:defRPr/>
              </a:pPr>
              <a:t>17</a:t>
            </a:fld>
            <a:endParaRPr lang="en-US"/>
          </a:p>
        </p:txBody>
      </p:sp>
      <p:sp>
        <p:nvSpPr>
          <p:cNvPr id="9" name="Title 9"/>
          <p:cNvSpPr txBox="1">
            <a:spLocks/>
          </p:cNvSpPr>
          <p:nvPr/>
        </p:nvSpPr>
        <p:spPr bwMode="auto">
          <a:xfrm>
            <a:off x="611188" y="549275"/>
            <a:ext cx="8353425" cy="106876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0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en-US" sz="1600" b="0" i="1" kern="0" dirty="0"/>
              <a:t>Thank participants for the meeting and end on a positive note </a:t>
            </a:r>
            <a:r>
              <a:rPr lang="en-US" sz="1600" b="0" i="1" kern="0" dirty="0" smtClean="0"/>
              <a:t>and, if possible, with </a:t>
            </a:r>
            <a:r>
              <a:rPr lang="en-US" sz="1600" b="0" i="1" kern="0" dirty="0"/>
              <a:t>an appropriate picture—Does the project have its own motto or can you find an image that illustrates the goal or current phase of the Project? The picture below is only an example. </a:t>
            </a:r>
            <a:r>
              <a:rPr lang="en-US" sz="1600" b="0" i="1" kern="0" dirty="0">
                <a:sym typeface="Wingdings" panose="05000000000000000000" pitchFamily="2" charset="2"/>
              </a:rPr>
              <a:t></a:t>
            </a:r>
            <a:endParaRPr lang="en-US" sz="1600" b="0" i="1" kern="0"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4770" y="4653136"/>
            <a:ext cx="5174227" cy="1728192"/>
          </a:xfrm>
          <a:prstGeom prst="rect">
            <a:avLst/>
          </a:prstGeom>
        </p:spPr>
      </p:pic>
    </p:spTree>
    <p:extLst>
      <p:ext uri="{BB962C8B-B14F-4D97-AF65-F5344CB8AC3E}">
        <p14:creationId xmlns:p14="http://schemas.microsoft.com/office/powerpoint/2010/main" val="3910535823"/>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3_project_plan_template_eng.pptx.potx" id="{6FC5CFE8-1580-4C5C-8421-811A1D12646A}" vid="{EDA8C2DA-CFE9-4030-956A-5C6EE1E9B03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3_project_plan_template_eng.pptx</Template>
  <TotalTime>2</TotalTime>
  <Words>991</Words>
  <Application>Microsoft Office PowerPoint</Application>
  <PresentationFormat>On-screen Show (4:3)</PresentationFormat>
  <Paragraphs>213</Paragraphs>
  <Slides>16</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MS Mincho</vt:lpstr>
      <vt:lpstr>ＭＳ Ｐゴシック</vt:lpstr>
      <vt:lpstr>Arial</vt:lpstr>
      <vt:lpstr>Cambria</vt:lpstr>
      <vt:lpstr>Times New Roman</vt:lpstr>
      <vt:lpstr>Wingdings</vt:lpstr>
      <vt:lpstr>ヒラギノ角ゴ Pro W3</vt:lpstr>
      <vt:lpstr>Blank Presentation</vt:lpstr>
      <vt:lpstr>PowerPoint Presentation</vt:lpstr>
      <vt:lpstr>Project Plan: Introduction</vt:lpstr>
      <vt:lpstr>Project Plan Contents</vt:lpstr>
      <vt:lpstr>Background and Rationale</vt:lpstr>
      <vt:lpstr>Desired Outcomes and Benefits</vt:lpstr>
      <vt:lpstr>Deliveries and Scope</vt:lpstr>
      <vt:lpstr>PowerPoint Presentation</vt:lpstr>
      <vt:lpstr>PowerPoint Presentation</vt:lpstr>
      <vt:lpstr>General Timeline</vt:lpstr>
      <vt:lpstr>Resource Use</vt:lpstr>
      <vt:lpstr>PowerPoint Presentation</vt:lpstr>
      <vt:lpstr>PowerPoint Presentation</vt:lpstr>
      <vt:lpstr>PowerPoint Presentation</vt:lpstr>
      <vt:lpstr>PowerPoint Presentation</vt:lpstr>
      <vt:lpstr>PowerPoint Presentation</vt:lpstr>
      <vt:lpstr>PowerPoint Presentation</vt:lpstr>
    </vt:vector>
  </TitlesOfParts>
  <Manager/>
  <Company>Universitetet i Oslo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Ellen Koyote Millar</dc:creator>
  <cp:keywords/>
  <dc:description/>
  <cp:lastModifiedBy>Ellen Koyote Millar</cp:lastModifiedBy>
  <cp:revision>1</cp:revision>
  <dcterms:created xsi:type="dcterms:W3CDTF">2017-12-18T15:22:47Z</dcterms:created>
  <dcterms:modified xsi:type="dcterms:W3CDTF">2017-12-18T15:25:14Z</dcterms:modified>
  <cp:category/>
</cp:coreProperties>
</file>